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7.png" ContentType="image/png"/>
  <Override PartName="/ppt/media/image8.jpeg" ContentType="image/jpeg"/>
  <Override PartName="/ppt/media/image9.png" ContentType="image/png"/>
  <Override PartName="/ppt/media/image11.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9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0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0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0" cy="6858000"/>
          </a:xfrm>
          <a:prstGeom prst="line">
            <a:avLst/>
          </a:prstGeom>
          <a:ln w="38160">
            <a:solidFill>
              <a:srgbClr val="fec2ae"/>
            </a:solidFill>
            <a:round/>
          </a:ln>
        </p:spPr>
        <p:style>
          <a:lnRef idx="0"/>
          <a:fillRef idx="0"/>
          <a:effectRef idx="0"/>
          <a:fontRef idx="minor"/>
        </p:style>
      </p:sp>
      <p:sp>
        <p:nvSpPr>
          <p:cNvPr id="1" name="Line 2"/>
          <p:cNvSpPr/>
          <p:nvPr/>
        </p:nvSpPr>
        <p:spPr>
          <a:xfrm>
            <a:off x="75960" y="0"/>
            <a:ext cx="0" cy="6858000"/>
          </a:xfrm>
          <a:prstGeom prst="line">
            <a:avLst/>
          </a:prstGeom>
          <a:ln w="57240">
            <a:solidFill>
              <a:srgbClr val="fec2ae"/>
            </a:solidFill>
            <a:round/>
          </a:ln>
        </p:spPr>
        <p:style>
          <a:lnRef idx="0"/>
          <a:fillRef idx="0"/>
          <a:effectRef idx="0"/>
          <a:fontRef idx="minor"/>
        </p:style>
      </p:sp>
      <p:sp>
        <p:nvSpPr>
          <p:cNvPr id="2" name="Line 3"/>
          <p:cNvSpPr/>
          <p:nvPr/>
        </p:nvSpPr>
        <p:spPr>
          <a:xfrm>
            <a:off x="8991360" y="0"/>
            <a:ext cx="0" cy="6858000"/>
          </a:xfrm>
          <a:prstGeom prst="line">
            <a:avLst/>
          </a:prstGeom>
          <a:ln w="19080">
            <a:solidFill>
              <a:srgbClr val="fe8637"/>
            </a:solidFill>
            <a:round/>
          </a:ln>
        </p:spPr>
        <p:style>
          <a:lnRef idx="0"/>
          <a:fillRef idx="0"/>
          <a:effectRef idx="0"/>
          <a:fontRef idx="minor"/>
        </p:style>
      </p:sp>
      <p:sp>
        <p:nvSpPr>
          <p:cNvPr id="3" name="CustomShape 4"/>
          <p:cNvSpPr/>
          <p:nvPr/>
        </p:nvSpPr>
        <p:spPr>
          <a:xfrm>
            <a:off x="8839080" y="0"/>
            <a:ext cx="303480" cy="6856560"/>
          </a:xfrm>
          <a:prstGeom prst="rect">
            <a:avLst/>
          </a:prstGeom>
          <a:solidFill>
            <a:srgbClr val="fec2ae"/>
          </a:solidFill>
          <a:ln w="38160">
            <a:noFill/>
          </a:ln>
        </p:spPr>
        <p:style>
          <a:lnRef idx="0"/>
          <a:fillRef idx="0"/>
          <a:effectRef idx="0"/>
          <a:fontRef idx="minor"/>
        </p:style>
      </p:sp>
      <p:sp>
        <p:nvSpPr>
          <p:cNvPr id="4" name="Line 5"/>
          <p:cNvSpPr/>
          <p:nvPr/>
        </p:nvSpPr>
        <p:spPr>
          <a:xfrm>
            <a:off x="8915400" y="0"/>
            <a:ext cx="0" cy="6858000"/>
          </a:xfrm>
          <a:prstGeom prst="line">
            <a:avLst/>
          </a:prstGeom>
          <a:ln w="9360">
            <a:solidFill>
              <a:srgbClr val="fe8637"/>
            </a:solidFill>
            <a:round/>
          </a:ln>
        </p:spPr>
        <p:style>
          <a:lnRef idx="0"/>
          <a:fillRef idx="0"/>
          <a:effectRef idx="0"/>
          <a:fontRef idx="minor"/>
        </p:style>
      </p:sp>
      <p:sp>
        <p:nvSpPr>
          <p:cNvPr id="5" name="CustomShape 6"/>
          <p:cNvSpPr/>
          <p:nvPr/>
        </p:nvSpPr>
        <p:spPr>
          <a:xfrm>
            <a:off x="8156520" y="5715000"/>
            <a:ext cx="547200" cy="547200"/>
          </a:xfrm>
          <a:prstGeom prst="ellipse">
            <a:avLst/>
          </a:prstGeom>
          <a:solidFill>
            <a:srgbClr val="fe8637"/>
          </a:solidFill>
          <a:ln w="38160">
            <a:noFill/>
          </a:ln>
        </p:spPr>
        <p:style>
          <a:lnRef idx="0"/>
          <a:fillRef idx="0"/>
          <a:effectRef idx="0"/>
          <a:fontRef idx="minor"/>
        </p:style>
      </p:sp>
      <p:sp>
        <p:nvSpPr>
          <p:cNvPr id="6" name="CustomShape 7"/>
          <p:cNvSpPr/>
          <p:nvPr/>
        </p:nvSpPr>
        <p:spPr>
          <a:xfrm>
            <a:off x="380880" y="0"/>
            <a:ext cx="608040" cy="6856560"/>
          </a:xfrm>
          <a:prstGeom prst="rect">
            <a:avLst/>
          </a:prstGeom>
          <a:solidFill>
            <a:srgbClr val="fec2ae"/>
          </a:solidFill>
          <a:ln w="38160">
            <a:noFill/>
          </a:ln>
        </p:spPr>
        <p:style>
          <a:lnRef idx="0"/>
          <a:fillRef idx="0"/>
          <a:effectRef idx="0"/>
          <a:fontRef idx="minor"/>
        </p:style>
      </p:sp>
      <p:sp>
        <p:nvSpPr>
          <p:cNvPr id="7" name="CustomShape 8"/>
          <p:cNvSpPr/>
          <p:nvPr/>
        </p:nvSpPr>
        <p:spPr>
          <a:xfrm>
            <a:off x="276480" y="0"/>
            <a:ext cx="103320" cy="6856560"/>
          </a:xfrm>
          <a:prstGeom prst="rect">
            <a:avLst/>
          </a:prstGeom>
          <a:solidFill>
            <a:srgbClr val="fed9cd"/>
          </a:solidFill>
          <a:ln w="38160">
            <a:noFill/>
          </a:ln>
        </p:spPr>
        <p:style>
          <a:lnRef idx="0"/>
          <a:fillRef idx="0"/>
          <a:effectRef idx="0"/>
          <a:fontRef idx="minor"/>
        </p:style>
      </p:sp>
      <p:sp>
        <p:nvSpPr>
          <p:cNvPr id="8" name="CustomShape 9"/>
          <p:cNvSpPr/>
          <p:nvPr/>
        </p:nvSpPr>
        <p:spPr>
          <a:xfrm>
            <a:off x="990720" y="0"/>
            <a:ext cx="180360" cy="6856560"/>
          </a:xfrm>
          <a:prstGeom prst="rect">
            <a:avLst/>
          </a:prstGeom>
          <a:solidFill>
            <a:srgbClr val="fed9cd"/>
          </a:solidFill>
          <a:ln w="38160">
            <a:noFill/>
          </a:ln>
        </p:spPr>
        <p:style>
          <a:lnRef idx="0"/>
          <a:fillRef idx="0"/>
          <a:effectRef idx="0"/>
          <a:fontRef idx="minor"/>
        </p:style>
      </p:sp>
      <p:sp>
        <p:nvSpPr>
          <p:cNvPr id="9" name="CustomShape 10"/>
          <p:cNvSpPr/>
          <p:nvPr/>
        </p:nvSpPr>
        <p:spPr>
          <a:xfrm>
            <a:off x="1141200" y="0"/>
            <a:ext cx="228960" cy="6856560"/>
          </a:xfrm>
          <a:prstGeom prst="rect">
            <a:avLst/>
          </a:prstGeom>
          <a:solidFill>
            <a:srgbClr val="feede8"/>
          </a:solidFill>
          <a:ln w="38160">
            <a:noFill/>
          </a:ln>
        </p:spPr>
        <p:style>
          <a:lnRef idx="0"/>
          <a:fillRef idx="0"/>
          <a:effectRef idx="0"/>
          <a:fontRef idx="minor"/>
        </p:style>
      </p:sp>
      <p:sp>
        <p:nvSpPr>
          <p:cNvPr id="10" name="Line 11"/>
          <p:cNvSpPr/>
          <p:nvPr/>
        </p:nvSpPr>
        <p:spPr>
          <a:xfrm>
            <a:off x="106200" y="0"/>
            <a:ext cx="0" cy="6858000"/>
          </a:xfrm>
          <a:prstGeom prst="line">
            <a:avLst/>
          </a:prstGeom>
          <a:ln w="57240">
            <a:solidFill>
              <a:srgbClr val="fec2ae"/>
            </a:solidFill>
            <a:round/>
          </a:ln>
        </p:spPr>
        <p:style>
          <a:lnRef idx="0"/>
          <a:fillRef idx="0"/>
          <a:effectRef idx="0"/>
          <a:fontRef idx="minor"/>
        </p:style>
      </p:sp>
      <p:sp>
        <p:nvSpPr>
          <p:cNvPr id="11" name="Line 12"/>
          <p:cNvSpPr/>
          <p:nvPr/>
        </p:nvSpPr>
        <p:spPr>
          <a:xfrm>
            <a:off x="914400" y="0"/>
            <a:ext cx="0" cy="6858000"/>
          </a:xfrm>
          <a:prstGeom prst="line">
            <a:avLst/>
          </a:prstGeom>
          <a:ln w="57240">
            <a:solidFill>
              <a:srgbClr val="feede8"/>
            </a:solidFill>
            <a:round/>
          </a:ln>
        </p:spPr>
        <p:style>
          <a:lnRef idx="0"/>
          <a:fillRef idx="0"/>
          <a:effectRef idx="0"/>
          <a:fontRef idx="minor"/>
        </p:style>
      </p:sp>
      <p:sp>
        <p:nvSpPr>
          <p:cNvPr id="12" name="Line 13"/>
          <p:cNvSpPr/>
          <p:nvPr/>
        </p:nvSpPr>
        <p:spPr>
          <a:xfrm>
            <a:off x="853920" y="0"/>
            <a:ext cx="0" cy="6858000"/>
          </a:xfrm>
          <a:prstGeom prst="line">
            <a:avLst/>
          </a:prstGeom>
          <a:ln w="57240">
            <a:solidFill>
              <a:srgbClr val="fec2ae"/>
            </a:solidFill>
            <a:round/>
          </a:ln>
        </p:spPr>
        <p:style>
          <a:lnRef idx="0"/>
          <a:fillRef idx="0"/>
          <a:effectRef idx="0"/>
          <a:fontRef idx="minor"/>
        </p:style>
      </p:sp>
      <p:sp>
        <p:nvSpPr>
          <p:cNvPr id="13" name="Line 14"/>
          <p:cNvSpPr/>
          <p:nvPr/>
        </p:nvSpPr>
        <p:spPr>
          <a:xfrm>
            <a:off x="1726560" y="0"/>
            <a:ext cx="0" cy="6858000"/>
          </a:xfrm>
          <a:prstGeom prst="line">
            <a:avLst/>
          </a:prstGeom>
          <a:ln w="28440">
            <a:solidFill>
              <a:srgbClr val="fec2ae"/>
            </a:solidFill>
            <a:round/>
          </a:ln>
        </p:spPr>
        <p:style>
          <a:lnRef idx="0"/>
          <a:fillRef idx="0"/>
          <a:effectRef idx="0"/>
          <a:fontRef idx="minor"/>
        </p:style>
      </p:sp>
      <p:sp>
        <p:nvSpPr>
          <p:cNvPr id="14" name="Line 15"/>
          <p:cNvSpPr/>
          <p:nvPr/>
        </p:nvSpPr>
        <p:spPr>
          <a:xfrm>
            <a:off x="1066680" y="0"/>
            <a:ext cx="0" cy="6858000"/>
          </a:xfrm>
          <a:prstGeom prst="line">
            <a:avLst/>
          </a:prstGeom>
          <a:ln w="9360">
            <a:solidFill>
              <a:srgbClr val="fec2ae"/>
            </a:solidFill>
            <a:round/>
          </a:ln>
        </p:spPr>
        <p:style>
          <a:lnRef idx="0"/>
          <a:fillRef idx="0"/>
          <a:effectRef idx="0"/>
          <a:fontRef idx="minor"/>
        </p:style>
      </p:sp>
      <p:sp>
        <p:nvSpPr>
          <p:cNvPr id="15" name="Line 16"/>
          <p:cNvSpPr/>
          <p:nvPr/>
        </p:nvSpPr>
        <p:spPr>
          <a:xfrm>
            <a:off x="9113760" y="0"/>
            <a:ext cx="0" cy="6858000"/>
          </a:xfrm>
          <a:prstGeom prst="line">
            <a:avLst/>
          </a:prstGeom>
          <a:ln w="57240">
            <a:solidFill>
              <a:srgbClr val="fec2ae"/>
            </a:solidFill>
            <a:round/>
          </a:ln>
        </p:spPr>
        <p:style>
          <a:lnRef idx="0"/>
          <a:fillRef idx="0"/>
          <a:effectRef idx="0"/>
          <a:fontRef idx="minor"/>
        </p:style>
      </p:sp>
      <p:sp>
        <p:nvSpPr>
          <p:cNvPr id="16" name="CustomShape 17"/>
          <p:cNvSpPr/>
          <p:nvPr/>
        </p:nvSpPr>
        <p:spPr>
          <a:xfrm>
            <a:off x="1219320" y="0"/>
            <a:ext cx="74880" cy="6856560"/>
          </a:xfrm>
          <a:prstGeom prst="rect">
            <a:avLst/>
          </a:prstGeom>
          <a:solidFill>
            <a:srgbClr val="fec2ae"/>
          </a:solidFill>
          <a:ln w="38160">
            <a:noFill/>
          </a:ln>
        </p:spPr>
        <p:style>
          <a:lnRef idx="0"/>
          <a:fillRef idx="0"/>
          <a:effectRef idx="0"/>
          <a:fontRef idx="minor"/>
        </p:style>
      </p:sp>
      <p:sp>
        <p:nvSpPr>
          <p:cNvPr id="17" name="CustomShape 18"/>
          <p:cNvSpPr/>
          <p:nvPr/>
        </p:nvSpPr>
        <p:spPr>
          <a:xfrm>
            <a:off x="609480" y="3429000"/>
            <a:ext cx="1293840" cy="1293840"/>
          </a:xfrm>
          <a:prstGeom prst="ellipse">
            <a:avLst/>
          </a:prstGeom>
          <a:solidFill>
            <a:srgbClr val="fe8637"/>
          </a:solidFill>
          <a:ln w="38160">
            <a:noFill/>
          </a:ln>
        </p:spPr>
        <p:style>
          <a:lnRef idx="0"/>
          <a:fillRef idx="0"/>
          <a:effectRef idx="0"/>
          <a:fontRef idx="minor"/>
        </p:style>
      </p:sp>
      <p:sp>
        <p:nvSpPr>
          <p:cNvPr id="18" name="CustomShape 19"/>
          <p:cNvSpPr/>
          <p:nvPr/>
        </p:nvSpPr>
        <p:spPr>
          <a:xfrm>
            <a:off x="1309680" y="4866840"/>
            <a:ext cx="640080" cy="640080"/>
          </a:xfrm>
          <a:prstGeom prst="ellipse">
            <a:avLst/>
          </a:prstGeom>
          <a:solidFill>
            <a:srgbClr val="fe8637"/>
          </a:solidFill>
          <a:ln w="28440">
            <a:noFill/>
          </a:ln>
        </p:spPr>
        <p:style>
          <a:lnRef idx="0"/>
          <a:fillRef idx="0"/>
          <a:effectRef idx="0"/>
          <a:fontRef idx="minor"/>
        </p:style>
      </p:sp>
      <p:sp>
        <p:nvSpPr>
          <p:cNvPr id="19" name="CustomShape 20"/>
          <p:cNvSpPr/>
          <p:nvPr/>
        </p:nvSpPr>
        <p:spPr>
          <a:xfrm>
            <a:off x="1091160" y="5500800"/>
            <a:ext cx="135720" cy="135720"/>
          </a:xfrm>
          <a:prstGeom prst="ellipse">
            <a:avLst/>
          </a:prstGeom>
          <a:solidFill>
            <a:srgbClr val="fe8637"/>
          </a:solidFill>
          <a:ln w="12600">
            <a:noFill/>
          </a:ln>
        </p:spPr>
        <p:style>
          <a:lnRef idx="0"/>
          <a:fillRef idx="0"/>
          <a:effectRef idx="0"/>
          <a:fontRef idx="minor"/>
        </p:style>
      </p:sp>
      <p:sp>
        <p:nvSpPr>
          <p:cNvPr id="20" name="CustomShape 21"/>
          <p:cNvSpPr/>
          <p:nvPr/>
        </p:nvSpPr>
        <p:spPr>
          <a:xfrm>
            <a:off x="1664280" y="5788080"/>
            <a:ext cx="272880" cy="272880"/>
          </a:xfrm>
          <a:prstGeom prst="ellipse">
            <a:avLst/>
          </a:prstGeom>
          <a:solidFill>
            <a:srgbClr val="fe8637"/>
          </a:solidFill>
          <a:ln w="12600">
            <a:noFill/>
          </a:ln>
        </p:spPr>
        <p:style>
          <a:lnRef idx="0"/>
          <a:fillRef idx="0"/>
          <a:effectRef idx="0"/>
          <a:fontRef idx="minor"/>
        </p:style>
      </p:sp>
      <p:sp>
        <p:nvSpPr>
          <p:cNvPr id="21" name="CustomShape 22"/>
          <p:cNvSpPr/>
          <p:nvPr/>
        </p:nvSpPr>
        <p:spPr>
          <a:xfrm>
            <a:off x="1905120" y="4495680"/>
            <a:ext cx="364320" cy="364320"/>
          </a:xfrm>
          <a:prstGeom prst="ellipse">
            <a:avLst/>
          </a:prstGeom>
          <a:solidFill>
            <a:srgbClr val="fe8637"/>
          </a:solidFill>
          <a:ln w="28440">
            <a:noFill/>
          </a:ln>
        </p:spPr>
        <p:style>
          <a:lnRef idx="0"/>
          <a:fillRef idx="0"/>
          <a:effectRef idx="0"/>
          <a:fontRef idx="minor"/>
        </p:style>
      </p:sp>
      <p:sp>
        <p:nvSpPr>
          <p:cNvPr id="22" name="PlaceHolder 2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Line 1"/>
          <p:cNvSpPr/>
          <p:nvPr/>
        </p:nvSpPr>
        <p:spPr>
          <a:xfrm>
            <a:off x="8762760" y="0"/>
            <a:ext cx="0" cy="6858000"/>
          </a:xfrm>
          <a:prstGeom prst="line">
            <a:avLst/>
          </a:prstGeom>
          <a:ln w="38160">
            <a:solidFill>
              <a:srgbClr val="fec2ae"/>
            </a:solidFill>
            <a:round/>
          </a:ln>
        </p:spPr>
        <p:style>
          <a:lnRef idx="0"/>
          <a:fillRef idx="0"/>
          <a:effectRef idx="0"/>
          <a:fontRef idx="minor"/>
        </p:style>
      </p:sp>
      <p:sp>
        <p:nvSpPr>
          <p:cNvPr id="61" name="Line 2"/>
          <p:cNvSpPr/>
          <p:nvPr/>
        </p:nvSpPr>
        <p:spPr>
          <a:xfrm>
            <a:off x="75960" y="0"/>
            <a:ext cx="0" cy="6858000"/>
          </a:xfrm>
          <a:prstGeom prst="line">
            <a:avLst/>
          </a:prstGeom>
          <a:ln w="57240">
            <a:solidFill>
              <a:srgbClr val="fec2ae"/>
            </a:solidFill>
            <a:round/>
          </a:ln>
        </p:spPr>
        <p:style>
          <a:lnRef idx="0"/>
          <a:fillRef idx="0"/>
          <a:effectRef idx="0"/>
          <a:fontRef idx="minor"/>
        </p:style>
      </p:sp>
      <p:sp>
        <p:nvSpPr>
          <p:cNvPr id="62" name="Line 3"/>
          <p:cNvSpPr/>
          <p:nvPr/>
        </p:nvSpPr>
        <p:spPr>
          <a:xfrm>
            <a:off x="8991360" y="0"/>
            <a:ext cx="0" cy="6858000"/>
          </a:xfrm>
          <a:prstGeom prst="line">
            <a:avLst/>
          </a:prstGeom>
          <a:ln w="19080">
            <a:solidFill>
              <a:srgbClr val="fe8637"/>
            </a:solidFill>
            <a:round/>
          </a:ln>
        </p:spPr>
        <p:style>
          <a:lnRef idx="0"/>
          <a:fillRef idx="0"/>
          <a:effectRef idx="0"/>
          <a:fontRef idx="minor"/>
        </p:style>
      </p:sp>
      <p:sp>
        <p:nvSpPr>
          <p:cNvPr id="63" name="CustomShape 4"/>
          <p:cNvSpPr/>
          <p:nvPr/>
        </p:nvSpPr>
        <p:spPr>
          <a:xfrm>
            <a:off x="8839080" y="0"/>
            <a:ext cx="303480" cy="6856560"/>
          </a:xfrm>
          <a:prstGeom prst="rect">
            <a:avLst/>
          </a:prstGeom>
          <a:solidFill>
            <a:srgbClr val="fec2ae"/>
          </a:solidFill>
          <a:ln w="38160">
            <a:noFill/>
          </a:ln>
        </p:spPr>
        <p:style>
          <a:lnRef idx="0"/>
          <a:fillRef idx="0"/>
          <a:effectRef idx="0"/>
          <a:fontRef idx="minor"/>
        </p:style>
      </p:sp>
      <p:sp>
        <p:nvSpPr>
          <p:cNvPr id="64" name="Line 5"/>
          <p:cNvSpPr/>
          <p:nvPr/>
        </p:nvSpPr>
        <p:spPr>
          <a:xfrm>
            <a:off x="8915400" y="0"/>
            <a:ext cx="0" cy="6858000"/>
          </a:xfrm>
          <a:prstGeom prst="line">
            <a:avLst/>
          </a:prstGeom>
          <a:ln w="9360">
            <a:solidFill>
              <a:srgbClr val="fe8637"/>
            </a:solidFill>
            <a:round/>
          </a:ln>
        </p:spPr>
        <p:style>
          <a:lnRef idx="0"/>
          <a:fillRef idx="0"/>
          <a:effectRef idx="0"/>
          <a:fontRef idx="minor"/>
        </p:style>
      </p:sp>
      <p:sp>
        <p:nvSpPr>
          <p:cNvPr id="65" name="CustomShape 6"/>
          <p:cNvSpPr/>
          <p:nvPr/>
        </p:nvSpPr>
        <p:spPr>
          <a:xfrm>
            <a:off x="8156520" y="5715000"/>
            <a:ext cx="547200" cy="547200"/>
          </a:xfrm>
          <a:prstGeom prst="ellipse">
            <a:avLst/>
          </a:prstGeom>
          <a:solidFill>
            <a:srgbClr val="fe8637"/>
          </a:solidFill>
          <a:ln w="38160">
            <a:noFill/>
          </a:ln>
        </p:spPr>
        <p:style>
          <a:lnRef idx="0"/>
          <a:fillRef idx="0"/>
          <a:effectRef idx="0"/>
          <a:fontRef idx="minor"/>
        </p:style>
      </p:sp>
      <p:sp>
        <p:nvSpPr>
          <p:cNvPr id="66"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286000" y="3124080"/>
            <a:ext cx="6170760" cy="18928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3000" spc="-1" strike="noStrike">
                <a:solidFill>
                  <a:srgbClr val="575f6d"/>
                </a:solidFill>
                <a:latin typeface="Century Schoolbook"/>
                <a:ea typeface="DejaVu Sans"/>
              </a:rPr>
              <a:t>Cinema Ticketing System</a:t>
            </a:r>
            <a:endParaRPr b="0" lang="en-US" sz="3000" spc="-1" strike="noStrike">
              <a:latin typeface="Arial"/>
            </a:endParaRPr>
          </a:p>
        </p:txBody>
      </p:sp>
      <p:sp>
        <p:nvSpPr>
          <p:cNvPr id="105" name="CustomShape 2"/>
          <p:cNvSpPr/>
          <p:nvPr/>
        </p:nvSpPr>
        <p:spPr>
          <a:xfrm>
            <a:off x="2286000" y="5003280"/>
            <a:ext cx="6170760" cy="137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System Analysis and Design</a:t>
            </a:r>
            <a:endParaRPr b="0" lang="en-US" sz="1800" spc="-1" strike="noStrike">
              <a:latin typeface="Arial"/>
            </a:endParaRPr>
          </a:p>
          <a:p>
            <a:pPr>
              <a:lnSpc>
                <a:spcPct val="100000"/>
              </a:lnSpc>
            </a:pPr>
            <a:r>
              <a:rPr b="0" lang="en-US" sz="1800" spc="-1" strike="noStrike">
                <a:solidFill>
                  <a:srgbClr val="000000"/>
                </a:solidFill>
                <a:latin typeface="Arial"/>
                <a:ea typeface="DejaVu Sans"/>
              </a:rPr>
              <a:t>Spring 2015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analysis phase</a:t>
            </a:r>
            <a:endParaRPr b="0" lang="en-US" sz="3000" spc="-1" strike="noStrike">
              <a:latin typeface="Arial"/>
            </a:endParaRPr>
          </a:p>
        </p:txBody>
      </p:sp>
      <p:sp>
        <p:nvSpPr>
          <p:cNvPr id="126" name="CustomShape 2"/>
          <p:cNvSpPr/>
          <p:nvPr/>
        </p:nvSpPr>
        <p:spPr>
          <a:xfrm>
            <a:off x="457200" y="1600200"/>
            <a:ext cx="3107880" cy="5018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Context diagram:</a:t>
            </a:r>
            <a:endParaRPr b="0" lang="en-US" sz="2400" spc="-1" strike="noStrike">
              <a:latin typeface="Arial"/>
            </a:endParaRPr>
          </a:p>
        </p:txBody>
      </p:sp>
      <p:pic>
        <p:nvPicPr>
          <p:cNvPr id="127" name="" descr=""/>
          <p:cNvPicPr/>
          <p:nvPr/>
        </p:nvPicPr>
        <p:blipFill>
          <a:blip r:embed="rId1"/>
          <a:stretch/>
        </p:blipFill>
        <p:spPr>
          <a:xfrm>
            <a:off x="1244160" y="2351160"/>
            <a:ext cx="6637320" cy="38656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analysis phase</a:t>
            </a:r>
            <a:endParaRPr b="0" lang="en-US" sz="3000" spc="-1" strike="noStrike">
              <a:latin typeface="Arial"/>
            </a:endParaRPr>
          </a:p>
        </p:txBody>
      </p:sp>
      <p:sp>
        <p:nvSpPr>
          <p:cNvPr id="129" name="CustomShape 2"/>
          <p:cNvSpPr/>
          <p:nvPr/>
        </p:nvSpPr>
        <p:spPr>
          <a:xfrm>
            <a:off x="457200" y="1600200"/>
            <a:ext cx="7466040" cy="48722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Requirements:</a:t>
            </a:r>
            <a:endParaRPr b="0" lang="en-US" sz="2400" spc="-1" strike="noStrike">
              <a:latin typeface="Arial"/>
            </a:endParaRPr>
          </a:p>
          <a:p>
            <a:pPr lvl="1" marL="432000" indent="-215640">
              <a:lnSpc>
                <a:spcPct val="100000"/>
              </a:lnSpc>
              <a:buClr>
                <a:srgbClr val="000000"/>
              </a:buClr>
              <a:buSzPct val="80000"/>
              <a:buFont typeface="Wingdings 2" charset="2"/>
              <a:buChar char=""/>
            </a:pPr>
            <a:r>
              <a:rPr b="0" lang="en-US" sz="2100" spc="-1" strike="noStrike">
                <a:solidFill>
                  <a:srgbClr val="000000"/>
                </a:solidFill>
                <a:latin typeface="Century Schoolbook"/>
                <a:ea typeface="DejaVu Sans"/>
              </a:rPr>
              <a:t>Functional:</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Search and browse</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Review and rate</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Read news and subscribe</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Book tickets</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Manage account information</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Promote</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Sell and reserve tickets (for moderators)</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Manage (for administrators)</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Reports (visible to administrators only)</a:t>
            </a:r>
            <a:endParaRPr b="0" lang="en-US" sz="2100" spc="-1" strike="noStrike">
              <a:latin typeface="Arial"/>
            </a:endParaRPr>
          </a:p>
          <a:p>
            <a:pPr>
              <a:lnSpc>
                <a:spcPct val="100000"/>
              </a:lnSpc>
            </a:pP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3747960" cy="5472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analysis phase</a:t>
            </a:r>
            <a:endParaRPr b="0" lang="en-US" sz="3000" spc="-1" strike="noStrike">
              <a:latin typeface="Arial"/>
            </a:endParaRPr>
          </a:p>
        </p:txBody>
      </p:sp>
      <p:sp>
        <p:nvSpPr>
          <p:cNvPr id="131" name="CustomShape 2"/>
          <p:cNvSpPr/>
          <p:nvPr/>
        </p:nvSpPr>
        <p:spPr>
          <a:xfrm>
            <a:off x="457200" y="822960"/>
            <a:ext cx="3473640" cy="41040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Data flow diagram:</a:t>
            </a:r>
            <a:endParaRPr b="0" lang="en-US" sz="2400" spc="-1" strike="noStrike">
              <a:latin typeface="Arial"/>
            </a:endParaRPr>
          </a:p>
        </p:txBody>
      </p:sp>
      <p:pic>
        <p:nvPicPr>
          <p:cNvPr id="132" name="" descr=""/>
          <p:cNvPicPr/>
          <p:nvPr/>
        </p:nvPicPr>
        <p:blipFill>
          <a:blip r:embed="rId1"/>
          <a:stretch/>
        </p:blipFill>
        <p:spPr>
          <a:xfrm>
            <a:off x="3749040" y="822960"/>
            <a:ext cx="4991400" cy="5942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design phase</a:t>
            </a:r>
            <a:endParaRPr b="0" lang="en-US" sz="3000" spc="-1" strike="noStrike">
              <a:latin typeface="Arial"/>
            </a:endParaRPr>
          </a:p>
        </p:txBody>
      </p:sp>
      <p:sp>
        <p:nvSpPr>
          <p:cNvPr id="134" name="CustomShape 2"/>
          <p:cNvSpPr/>
          <p:nvPr/>
        </p:nvSpPr>
        <p:spPr>
          <a:xfrm>
            <a:off x="457200" y="1600200"/>
            <a:ext cx="7466040" cy="48722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Acquisition strategy:</a:t>
            </a:r>
            <a:endParaRPr b="0" lang="en-US" sz="2400" spc="-1" strike="noStrike">
              <a:latin typeface="Arial"/>
            </a:endParaRPr>
          </a:p>
          <a:p>
            <a:pPr lvl="1" marL="432000" indent="-215640">
              <a:lnSpc>
                <a:spcPct val="100000"/>
              </a:lnSpc>
              <a:buClr>
                <a:srgbClr val="000000"/>
              </a:buClr>
              <a:buSzPct val="80000"/>
              <a:buFont typeface="Wingdings 2" charset="2"/>
              <a:buChar char=""/>
            </a:pPr>
            <a:r>
              <a:rPr b="0" lang="en-US" sz="2100" spc="-1" strike="noStrike">
                <a:solidFill>
                  <a:srgbClr val="000000"/>
                </a:solidFill>
                <a:latin typeface="Century Schoolbook"/>
                <a:ea typeface="DejaVu Sans"/>
              </a:rPr>
              <a:t>Strategy: Custom development</a:t>
            </a:r>
            <a:endParaRPr b="0" lang="en-US" sz="2100" spc="-1" strike="noStrike">
              <a:latin typeface="Arial"/>
            </a:endParaRPr>
          </a:p>
          <a:p>
            <a:pPr lvl="1" marL="432000" indent="-215640">
              <a:lnSpc>
                <a:spcPct val="100000"/>
              </a:lnSpc>
              <a:buClr>
                <a:srgbClr val="000000"/>
              </a:buClr>
              <a:buSzPct val="80000"/>
              <a:buFont typeface="Wingdings 2" charset="2"/>
              <a:buChar char=""/>
            </a:pPr>
            <a:r>
              <a:rPr b="0" lang="en-US" sz="2100" spc="-1" strike="noStrike">
                <a:solidFill>
                  <a:srgbClr val="000000"/>
                </a:solidFill>
                <a:latin typeface="Century Schoolbook"/>
                <a:ea typeface="DejaVu Sans"/>
              </a:rPr>
              <a:t>Benefit</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Allow developers to be flexible and creative in solving business problems</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Build technical skills and functional knowledge within the company</a:t>
            </a:r>
            <a:endParaRPr b="0" lang="en-US" sz="2100" spc="-1" strike="noStrike">
              <a:latin typeface="Arial"/>
            </a:endParaRPr>
          </a:p>
          <a:p>
            <a:pPr>
              <a:lnSpc>
                <a:spcPct val="100000"/>
              </a:lnSpc>
            </a:pPr>
            <a:endParaRPr b="0" lang="en-US" sz="2100" spc="-1" strike="noStrike">
              <a:latin typeface="Arial"/>
            </a:endParaRPr>
          </a:p>
          <a:p>
            <a:pPr lvl="1" marL="432000" indent="-215640">
              <a:lnSpc>
                <a:spcPct val="100000"/>
              </a:lnSpc>
              <a:buClr>
                <a:srgbClr val="000000"/>
              </a:buClr>
              <a:buSzPct val="80000"/>
              <a:buFont typeface="Wingdings 2" charset="2"/>
              <a:buChar char=""/>
            </a:pPr>
            <a:r>
              <a:rPr b="0" lang="en-US" sz="2100" spc="-1" strike="noStrike">
                <a:solidFill>
                  <a:srgbClr val="000000"/>
                </a:solidFill>
                <a:latin typeface="Century Schoolbook"/>
                <a:ea typeface="DejaVu Sans"/>
              </a:rPr>
              <a:t>Reason</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The business is unique</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Time frame is flexible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design phase</a:t>
            </a:r>
            <a:endParaRPr b="0" lang="en-US" sz="3000" spc="-1" strike="noStrike">
              <a:latin typeface="Arial"/>
            </a:endParaRPr>
          </a:p>
        </p:txBody>
      </p:sp>
      <p:sp>
        <p:nvSpPr>
          <p:cNvPr id="136" name="CustomShape 2"/>
          <p:cNvSpPr/>
          <p:nvPr/>
        </p:nvSpPr>
        <p:spPr>
          <a:xfrm>
            <a:off x="457200" y="1600200"/>
            <a:ext cx="7466040" cy="48722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Architecture design:</a:t>
            </a:r>
            <a:endParaRPr b="0" lang="en-US" sz="2400" spc="-1" strike="noStrike">
              <a:latin typeface="Arial"/>
            </a:endParaRPr>
          </a:p>
          <a:p>
            <a:pPr lvl="1" marL="432000" indent="-215640">
              <a:lnSpc>
                <a:spcPct val="100000"/>
              </a:lnSpc>
              <a:buClr>
                <a:srgbClr val="000000"/>
              </a:buClr>
              <a:buSzPct val="80000"/>
              <a:buFont typeface="Wingdings 2" charset="2"/>
              <a:buChar char=""/>
            </a:pPr>
            <a:r>
              <a:rPr b="0" lang="en-US" sz="2100" spc="-1" strike="noStrike">
                <a:solidFill>
                  <a:srgbClr val="000000"/>
                </a:solidFill>
                <a:latin typeface="Century Schoolbook"/>
                <a:ea typeface="DejaVu Sans"/>
              </a:rPr>
              <a:t>Four-tiered client-server architecture</a:t>
            </a:r>
            <a:endParaRPr b="0" lang="en-US" sz="2100" spc="-1" strike="noStrike">
              <a:latin typeface="Arial"/>
            </a:endParaRPr>
          </a:p>
          <a:p>
            <a:pPr>
              <a:lnSpc>
                <a:spcPct val="100000"/>
              </a:lnSpc>
            </a:pPr>
            <a:endParaRPr b="0" lang="en-US" sz="2100" spc="-1" strike="noStrike">
              <a:latin typeface="Arial"/>
            </a:endParaRPr>
          </a:p>
        </p:txBody>
      </p:sp>
      <p:pic>
        <p:nvPicPr>
          <p:cNvPr id="137" name="Picture 3" descr=""/>
          <p:cNvPicPr/>
          <p:nvPr/>
        </p:nvPicPr>
        <p:blipFill>
          <a:blip r:embed="rId1"/>
          <a:stretch/>
        </p:blipFill>
        <p:spPr>
          <a:xfrm>
            <a:off x="792360" y="2590920"/>
            <a:ext cx="6061680" cy="37324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design phase:</a:t>
            </a:r>
            <a:endParaRPr b="0" lang="en-US" sz="3000" spc="-1" strike="noStrike">
              <a:latin typeface="Arial"/>
            </a:endParaRPr>
          </a:p>
        </p:txBody>
      </p:sp>
      <p:sp>
        <p:nvSpPr>
          <p:cNvPr id="139" name="CustomShape 2"/>
          <p:cNvSpPr/>
          <p:nvPr/>
        </p:nvSpPr>
        <p:spPr>
          <a:xfrm>
            <a:off x="457200" y="1600200"/>
            <a:ext cx="7466040" cy="4872240"/>
          </a:xfrm>
          <a:prstGeom prst="rect">
            <a:avLst/>
          </a:prstGeom>
          <a:noFill/>
          <a:ln>
            <a:noFill/>
          </a:ln>
        </p:spPr>
        <p:style>
          <a:lnRef idx="0"/>
          <a:fillRef idx="0"/>
          <a:effectRef idx="0"/>
          <a:fontRef idx="minor"/>
        </p:style>
        <p:txBody>
          <a:bodyPr lIns="90000" rIns="90000" tIns="45000" bIns="45000">
            <a:noAutofit/>
          </a:bodyPr>
          <a:p>
            <a:pPr lvl="1" marL="432000" indent="-215640">
              <a:lnSpc>
                <a:spcPct val="100000"/>
              </a:lnSpc>
              <a:buClr>
                <a:srgbClr val="000000"/>
              </a:buClr>
              <a:buSzPct val="80000"/>
              <a:buFont typeface="Wingdings 2" charset="2"/>
              <a:buChar char=""/>
            </a:pPr>
            <a:r>
              <a:rPr b="0" lang="en-US" sz="2100" spc="-1" strike="noStrike">
                <a:solidFill>
                  <a:srgbClr val="000000"/>
                </a:solidFill>
                <a:latin typeface="Century Schoolbook"/>
                <a:ea typeface="DejaVu Sans"/>
              </a:rPr>
              <a:t>Benefits:</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More scalable</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Better security control</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Friendly maintenance</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Friendly to adding new features</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Greater reusability </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More balanced load on different servers thanks to processing separation</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Improved modularity of web-based system</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Works with multiple vendors/products</a:t>
            </a:r>
            <a:endParaRPr b="0" lang="en-US" sz="2100" spc="-1" strike="noStrike">
              <a:latin typeface="Arial"/>
            </a:endParaRPr>
          </a:p>
          <a:p>
            <a:pPr>
              <a:lnSpc>
                <a:spcPct val="100000"/>
              </a:lnSpc>
            </a:pPr>
            <a:endParaRPr b="0" lang="en-US" sz="2100" spc="-1" strike="noStrike">
              <a:latin typeface="Arial"/>
            </a:endParaRPr>
          </a:p>
          <a:p>
            <a:pPr lvl="1" marL="432000" indent="-215640">
              <a:lnSpc>
                <a:spcPct val="100000"/>
              </a:lnSpc>
              <a:buClr>
                <a:srgbClr val="000000"/>
              </a:buClr>
              <a:buSzPct val="80000"/>
              <a:buFont typeface="Wingdings 2" charset="2"/>
              <a:buChar char=""/>
            </a:pPr>
            <a:r>
              <a:rPr b="0" lang="en-US" sz="2100" spc="-1" strike="noStrike">
                <a:solidFill>
                  <a:srgbClr val="000000"/>
                </a:solidFill>
                <a:latin typeface="Century Schoolbook"/>
                <a:ea typeface="DejaVu Sans"/>
              </a:rPr>
              <a:t>Limitations:</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Greater load on network</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More difficult to implement and test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3656520" cy="6386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design phase</a:t>
            </a:r>
            <a:endParaRPr b="0" lang="en-US" sz="3000" spc="-1" strike="noStrike">
              <a:latin typeface="Arial"/>
            </a:endParaRPr>
          </a:p>
        </p:txBody>
      </p:sp>
      <p:sp>
        <p:nvSpPr>
          <p:cNvPr id="141" name="CustomShape 2"/>
          <p:cNvSpPr/>
          <p:nvPr/>
        </p:nvSpPr>
        <p:spPr>
          <a:xfrm>
            <a:off x="457200" y="960120"/>
            <a:ext cx="3016440" cy="5018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Database design:</a:t>
            </a:r>
            <a:endParaRPr b="0" lang="en-US" sz="2400" spc="-1" strike="noStrike">
              <a:latin typeface="Arial"/>
            </a:endParaRPr>
          </a:p>
        </p:txBody>
      </p:sp>
      <p:pic>
        <p:nvPicPr>
          <p:cNvPr id="142" name="" descr=""/>
          <p:cNvPicPr/>
          <p:nvPr/>
        </p:nvPicPr>
        <p:blipFill>
          <a:blip r:embed="rId1"/>
          <a:stretch/>
        </p:blipFill>
        <p:spPr>
          <a:xfrm>
            <a:off x="2011680" y="1463040"/>
            <a:ext cx="5028120" cy="50281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design phase</a:t>
            </a:r>
            <a:endParaRPr b="0" lang="en-US" sz="3000" spc="-1" strike="noStrike">
              <a:latin typeface="Arial"/>
            </a:endParaRPr>
          </a:p>
        </p:txBody>
      </p:sp>
      <p:sp>
        <p:nvSpPr>
          <p:cNvPr id="144" name="CustomShape 2"/>
          <p:cNvSpPr/>
          <p:nvPr/>
        </p:nvSpPr>
        <p:spPr>
          <a:xfrm>
            <a:off x="457200" y="1600200"/>
            <a:ext cx="7466040" cy="48722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User interface :</a:t>
            </a:r>
            <a:endParaRPr b="0" lang="en-US" sz="2400" spc="-1" strike="noStrike">
              <a:latin typeface="Arial"/>
            </a:endParaRPr>
          </a:p>
          <a:p>
            <a:pPr>
              <a:lnSpc>
                <a:spcPct val="100000"/>
              </a:lnSpc>
            </a:pPr>
            <a:endParaRPr b="0" lang="en-US" sz="2400" spc="-1" strike="noStrike">
              <a:latin typeface="Arial"/>
            </a:endParaRPr>
          </a:p>
        </p:txBody>
      </p:sp>
      <p:sp>
        <p:nvSpPr>
          <p:cNvPr id="145" name="CustomShape 3"/>
          <p:cNvSpPr/>
          <p:nvPr/>
        </p:nvSpPr>
        <p:spPr>
          <a:xfrm>
            <a:off x="2666880" y="5208480"/>
            <a:ext cx="2436840" cy="363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Century Schoolbook"/>
                <a:ea typeface="DejaVu Sans"/>
              </a:rPr>
              <a:t>Home Page</a:t>
            </a:r>
            <a:endParaRPr b="0" lang="en-US" sz="1800" spc="-1" strike="noStrike">
              <a:latin typeface="Arial"/>
            </a:endParaRPr>
          </a:p>
        </p:txBody>
      </p:sp>
      <p:pic>
        <p:nvPicPr>
          <p:cNvPr id="146" name="Picture 3" descr=""/>
          <p:cNvPicPr/>
          <p:nvPr/>
        </p:nvPicPr>
        <p:blipFill>
          <a:blip r:embed="rId1"/>
          <a:stretch/>
        </p:blipFill>
        <p:spPr>
          <a:xfrm>
            <a:off x="1143000" y="2133720"/>
            <a:ext cx="5104080" cy="3007440"/>
          </a:xfrm>
          <a:prstGeom prst="rect">
            <a:avLst/>
          </a:prstGeom>
          <a:ln>
            <a:noFill/>
          </a:ln>
        </p:spPr>
      </p:pic>
      <p:sp>
        <p:nvSpPr>
          <p:cNvPr id="147" name="CustomShape 4"/>
          <p:cNvSpPr/>
          <p:nvPr/>
        </p:nvSpPr>
        <p:spPr>
          <a:xfrm>
            <a:off x="1295280" y="5899680"/>
            <a:ext cx="5484960" cy="363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entury Schoolbook"/>
                <a:ea typeface="DejaVu Sans"/>
              </a:rPr>
              <a:t>*See full interfaces in attached file.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 </a:t>
            </a:r>
            <a:r>
              <a:rPr b="0" lang="en-US" sz="3000" spc="-1" strike="noStrike">
                <a:solidFill>
                  <a:srgbClr val="575f6d"/>
                </a:solidFill>
                <a:latin typeface="Century Schoolbook"/>
                <a:ea typeface="DejaVu Sans"/>
              </a:rPr>
              <a:t>case study</a:t>
            </a:r>
            <a:endParaRPr b="0" lang="en-US" sz="3000" spc="-1" strike="noStrike">
              <a:latin typeface="Arial"/>
            </a:endParaRPr>
          </a:p>
        </p:txBody>
      </p:sp>
      <p:sp>
        <p:nvSpPr>
          <p:cNvPr id="107" name="CustomShape 2"/>
          <p:cNvSpPr/>
          <p:nvPr/>
        </p:nvSpPr>
        <p:spPr>
          <a:xfrm>
            <a:off x="457200" y="1600200"/>
            <a:ext cx="7466040" cy="48722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CMS project aims to provide customers the facility to book tickets and gather information about movies online. The user can browse movie listings and make bookings. In this project, we  describe our system by providing DFD on some functions. Administrator can add, update and delete data (movie, room, schedule…) which will update the dynamic web pages. Also, administrator can check the statistic information from the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BFD</a:t>
            </a:r>
            <a:endParaRPr b="0" lang="en-US" sz="3000" spc="-1" strike="noStrike">
              <a:latin typeface="Arial"/>
            </a:endParaRPr>
          </a:p>
        </p:txBody>
      </p:sp>
      <p:sp>
        <p:nvSpPr>
          <p:cNvPr id="109" name="CustomShape 2"/>
          <p:cNvSpPr/>
          <p:nvPr/>
        </p:nvSpPr>
        <p:spPr>
          <a:xfrm>
            <a:off x="457200" y="1600200"/>
            <a:ext cx="7466040" cy="4872240"/>
          </a:xfrm>
          <a:prstGeom prst="rect">
            <a:avLst/>
          </a:prstGeom>
          <a:noFill/>
          <a:ln>
            <a:noFill/>
          </a:ln>
        </p:spPr>
        <p:style>
          <a:lnRef idx="0"/>
          <a:fillRef idx="0"/>
          <a:effectRef idx="0"/>
          <a:fontRef idx="minor"/>
        </p:style>
      </p:sp>
      <p:pic>
        <p:nvPicPr>
          <p:cNvPr id="110" name="" descr=""/>
          <p:cNvPicPr/>
          <p:nvPr/>
        </p:nvPicPr>
        <p:blipFill>
          <a:blip r:embed="rId1"/>
          <a:stretch/>
        </p:blipFill>
        <p:spPr>
          <a:xfrm>
            <a:off x="457200" y="1600200"/>
            <a:ext cx="8228520" cy="29692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analysis phase</a:t>
            </a:r>
            <a:endParaRPr b="0" lang="en-US" sz="3000" spc="-1" strike="noStrike">
              <a:latin typeface="Arial"/>
            </a:endParaRPr>
          </a:p>
        </p:txBody>
      </p:sp>
      <p:sp>
        <p:nvSpPr>
          <p:cNvPr id="112" name="CustomShape 2"/>
          <p:cNvSpPr/>
          <p:nvPr/>
        </p:nvSpPr>
        <p:spPr>
          <a:xfrm>
            <a:off x="457200" y="1600200"/>
            <a:ext cx="7466040" cy="48722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Requirements:</a:t>
            </a:r>
            <a:endParaRPr b="0" lang="en-US" sz="2400" spc="-1" strike="noStrike">
              <a:latin typeface="Arial"/>
            </a:endParaRPr>
          </a:p>
          <a:p>
            <a:pPr lvl="1" marL="432000" indent="-215640">
              <a:lnSpc>
                <a:spcPct val="100000"/>
              </a:lnSpc>
              <a:buClr>
                <a:srgbClr val="000000"/>
              </a:buClr>
              <a:buSzPct val="80000"/>
              <a:buFont typeface="Wingdings 2" charset="2"/>
              <a:buChar char=""/>
            </a:pPr>
            <a:r>
              <a:rPr b="0" lang="en-US" sz="2100" spc="-1" strike="noStrike">
                <a:solidFill>
                  <a:srgbClr val="000000"/>
                </a:solidFill>
                <a:latin typeface="Century Schoolbook"/>
                <a:ea typeface="DejaVu Sans"/>
              </a:rPr>
              <a:t>Functional:</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Search and browse</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Review and rate</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Read news and subscribe</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Book tickets</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Manage account information</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Promote</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Sell and reserve tickets (for moderators)</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Manage (for administrators)</a:t>
            </a:r>
            <a:endParaRPr b="0" lang="en-US" sz="2100" spc="-1" strike="noStrike">
              <a:latin typeface="Arial"/>
            </a:endParaRPr>
          </a:p>
          <a:p>
            <a:pPr lvl="2" marL="648000" indent="-215640">
              <a:lnSpc>
                <a:spcPct val="100000"/>
              </a:lnSpc>
              <a:buClr>
                <a:srgbClr val="000000"/>
              </a:buClr>
              <a:buSzPct val="60000"/>
              <a:buFont typeface="Wingdings" charset="2"/>
              <a:buChar char=""/>
            </a:pPr>
            <a:r>
              <a:rPr b="1" lang="en-US" sz="2100" spc="-1" strike="noStrike">
                <a:solidFill>
                  <a:srgbClr val="000000"/>
                </a:solidFill>
                <a:latin typeface="Century Schoolbook"/>
                <a:ea typeface="DejaVu Sans"/>
              </a:rPr>
              <a:t>Reports (visible to administrators only)</a:t>
            </a:r>
            <a:endParaRPr b="0" lang="en-US" sz="2100" spc="-1" strike="noStrike">
              <a:latin typeface="Arial"/>
            </a:endParaRPr>
          </a:p>
          <a:p>
            <a:pPr>
              <a:lnSpc>
                <a:spcPct val="100000"/>
              </a:lnSpc>
            </a:pP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analysis phase</a:t>
            </a:r>
            <a:endParaRPr b="0" lang="en-US" sz="3000" spc="-1" strike="noStrike">
              <a:latin typeface="Arial"/>
            </a:endParaRPr>
          </a:p>
        </p:txBody>
      </p:sp>
      <p:sp>
        <p:nvSpPr>
          <p:cNvPr id="114" name="CustomShape 2"/>
          <p:cNvSpPr/>
          <p:nvPr/>
        </p:nvSpPr>
        <p:spPr>
          <a:xfrm>
            <a:off x="457200" y="1600200"/>
            <a:ext cx="7466040" cy="4872240"/>
          </a:xfrm>
          <a:prstGeom prst="rect">
            <a:avLst/>
          </a:prstGeom>
          <a:noFill/>
          <a:ln>
            <a:noFill/>
          </a:ln>
        </p:spPr>
        <p:style>
          <a:lnRef idx="0"/>
          <a:fillRef idx="0"/>
          <a:effectRef idx="0"/>
          <a:fontRef idx="minor"/>
        </p:style>
        <p:txBody>
          <a:bodyPr lIns="90000" rIns="90000" tIns="45000" bIns="45000">
            <a:noAutofit/>
          </a:bodyPr>
          <a:p>
            <a:pPr lvl="1" marL="432000" indent="-215640">
              <a:lnSpc>
                <a:spcPct val="100000"/>
              </a:lnSpc>
              <a:buClr>
                <a:srgbClr val="000000"/>
              </a:buClr>
              <a:buSzPct val="80000"/>
              <a:buFont typeface="Wingdings 2" charset="2"/>
              <a:buChar char=""/>
            </a:pPr>
            <a:r>
              <a:rPr b="0" lang="en-US" sz="2100" spc="-1" strike="noStrike">
                <a:solidFill>
                  <a:srgbClr val="000000"/>
                </a:solidFill>
                <a:latin typeface="Century Schoolbook"/>
                <a:ea typeface="DejaVu Sans"/>
              </a:rPr>
              <a:t>Non-functional:</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Operational</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Performance</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Security</a:t>
            </a:r>
            <a:endParaRPr b="0" lang="en-US" sz="2100" spc="-1" strike="noStrike">
              <a:latin typeface="Arial"/>
            </a:endParaRPr>
          </a:p>
          <a:p>
            <a:pPr lvl="2" marL="648000" indent="-215640">
              <a:lnSpc>
                <a:spcPct val="100000"/>
              </a:lnSpc>
              <a:buClr>
                <a:srgbClr val="000000"/>
              </a:buClr>
              <a:buSzPct val="60000"/>
              <a:buFont typeface="Wingdings" charset="2"/>
              <a:buChar char=""/>
            </a:pPr>
            <a:r>
              <a:rPr b="0" lang="en-US" sz="2100" spc="-1" strike="noStrike">
                <a:solidFill>
                  <a:srgbClr val="000000"/>
                </a:solidFill>
                <a:latin typeface="Century Schoolbook"/>
                <a:ea typeface="DejaVu Sans"/>
              </a:rPr>
              <a:t>Cultural</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74680"/>
            <a:ext cx="7466040" cy="1141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000" spc="-1" strike="noStrike">
                <a:solidFill>
                  <a:srgbClr val="575f6d"/>
                </a:solidFill>
                <a:latin typeface="Century Schoolbook"/>
                <a:ea typeface="DejaVu Sans"/>
              </a:rPr>
              <a:t>analysis phase</a:t>
            </a:r>
            <a:endParaRPr b="0" lang="en-US" sz="3000" spc="-1" strike="noStrike">
              <a:latin typeface="Arial"/>
            </a:endParaRPr>
          </a:p>
        </p:txBody>
      </p:sp>
      <p:sp>
        <p:nvSpPr>
          <p:cNvPr id="116" name="CustomShape 2"/>
          <p:cNvSpPr/>
          <p:nvPr/>
        </p:nvSpPr>
        <p:spPr>
          <a:xfrm>
            <a:off x="457200" y="1600200"/>
            <a:ext cx="3747960" cy="5018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70000"/>
              <a:buFont typeface="Wingdings" charset="2"/>
              <a:buChar char=""/>
            </a:pPr>
            <a:r>
              <a:rPr b="0" lang="en-US" sz="2400" spc="-1" strike="noStrike">
                <a:solidFill>
                  <a:srgbClr val="000000"/>
                </a:solidFill>
                <a:latin typeface="Century Schoolbook"/>
                <a:ea typeface="DejaVu Sans"/>
              </a:rPr>
              <a:t>Use case diagram:</a:t>
            </a:r>
            <a:endParaRPr b="0" lang="en-US" sz="2400" spc="-1" strike="noStrike">
              <a:latin typeface="Arial"/>
            </a:endParaRPr>
          </a:p>
        </p:txBody>
      </p:sp>
      <p:pic>
        <p:nvPicPr>
          <p:cNvPr id="117" name="" descr=""/>
          <p:cNvPicPr/>
          <p:nvPr/>
        </p:nvPicPr>
        <p:blipFill>
          <a:blip r:embed="rId1"/>
          <a:stretch/>
        </p:blipFill>
        <p:spPr>
          <a:xfrm>
            <a:off x="4297680" y="2194560"/>
            <a:ext cx="4570920" cy="4570920"/>
          </a:xfrm>
          <a:prstGeom prst="rect">
            <a:avLst/>
          </a:prstGeom>
          <a:ln>
            <a:noFill/>
          </a:ln>
        </p:spPr>
      </p:pic>
      <p:pic>
        <p:nvPicPr>
          <p:cNvPr id="118" name="" descr=""/>
          <p:cNvPicPr/>
          <p:nvPr/>
        </p:nvPicPr>
        <p:blipFill>
          <a:blip r:embed="rId2"/>
          <a:stretch/>
        </p:blipFill>
        <p:spPr>
          <a:xfrm>
            <a:off x="274320" y="2194560"/>
            <a:ext cx="3994920" cy="25135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7466040" cy="1141560"/>
          </a:xfrm>
          <a:prstGeom prst="rect">
            <a:avLst/>
          </a:prstGeom>
          <a:noFill/>
          <a:ln>
            <a:noFill/>
          </a:ln>
        </p:spPr>
        <p:style>
          <a:lnRef idx="0"/>
          <a:fillRef idx="0"/>
          <a:effectRef idx="0"/>
          <a:fontRef idx="minor"/>
        </p:style>
      </p:sp>
      <p:pic>
        <p:nvPicPr>
          <p:cNvPr id="120" name="" descr=""/>
          <p:cNvPicPr/>
          <p:nvPr/>
        </p:nvPicPr>
        <p:blipFill>
          <a:blip r:embed="rId1"/>
          <a:stretch/>
        </p:blipFill>
        <p:spPr>
          <a:xfrm>
            <a:off x="640080" y="0"/>
            <a:ext cx="7327800" cy="6856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7466040" cy="1141560"/>
          </a:xfrm>
          <a:prstGeom prst="rect">
            <a:avLst/>
          </a:prstGeom>
          <a:noFill/>
          <a:ln>
            <a:noFill/>
          </a:ln>
        </p:spPr>
        <p:style>
          <a:lnRef idx="0"/>
          <a:fillRef idx="0"/>
          <a:effectRef idx="0"/>
          <a:fontRef idx="minor"/>
        </p:style>
      </p:sp>
      <p:pic>
        <p:nvPicPr>
          <p:cNvPr id="122" name="" descr=""/>
          <p:cNvPicPr/>
          <p:nvPr/>
        </p:nvPicPr>
        <p:blipFill>
          <a:blip r:embed="rId1"/>
          <a:stretch/>
        </p:blipFill>
        <p:spPr>
          <a:xfrm rot="21595200">
            <a:off x="95400" y="614880"/>
            <a:ext cx="8685720" cy="5829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7466040" cy="1141560"/>
          </a:xfrm>
          <a:prstGeom prst="rect">
            <a:avLst/>
          </a:prstGeom>
          <a:noFill/>
          <a:ln>
            <a:noFill/>
          </a:ln>
        </p:spPr>
        <p:style>
          <a:lnRef idx="0"/>
          <a:fillRef idx="0"/>
          <a:effectRef idx="0"/>
          <a:fontRef idx="minor"/>
        </p:style>
      </p:sp>
      <p:pic>
        <p:nvPicPr>
          <p:cNvPr id="124" name="" descr=""/>
          <p:cNvPicPr/>
          <p:nvPr/>
        </p:nvPicPr>
        <p:blipFill>
          <a:blip r:embed="rId1"/>
          <a:stretch/>
        </p:blipFill>
        <p:spPr>
          <a:xfrm>
            <a:off x="822960" y="274680"/>
            <a:ext cx="6518520" cy="63997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2020-08-25T13:48:58Z</dcterms:modified>
  <cp:revision>7</cp:revision>
  <dc:subject/>
  <dc:title/>
</cp:coreProperties>
</file>