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69" r:id="rId18"/>
    <p:sldId id="274" r:id="rId19"/>
    <p:sldId id="275" r:id="rId20"/>
    <p:sldId id="273" r:id="rId21"/>
  </p:sldIdLst>
  <p:sldSz cx="9144000" cy="5143500" type="screen16x9"/>
  <p:notesSz cx="6858000" cy="9144000"/>
  <p:embeddedFontLst>
    <p:embeddedFont>
      <p:font typeface="Average" panose="020B0604020202020204" charset="0"/>
      <p:regular r:id="rId23"/>
    </p:embeddedFont>
    <p:embeddedFont>
      <p:font typeface="Oswald"/>
      <p:regular r:id="rId24"/>
      <p:bold r:id="rId25"/>
    </p:embeddedFont>
    <p:embeddedFont>
      <p:font typeface="Cooper Black" panose="0208090404030B020404" pitchFamily="18"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30570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43742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14803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7924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671258" y="990800"/>
            <a:ext cx="7801500" cy="1730100"/>
          </a:xfrm>
          <a:prstGeom prst="rect">
            <a:avLst/>
          </a:prstGeom>
        </p:spPr>
        <p:txBody>
          <a:bodyPr wrap="square"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ubTitle" idx="1"/>
          </p:nvPr>
        </p:nvSpPr>
        <p:spPr>
          <a:xfrm>
            <a:off x="671250" y="3174876"/>
            <a:ext cx="78015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wrap="square"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200" cy="1710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2845201"/>
            <a:ext cx="4045200" cy="1345500"/>
          </a:xfrm>
          <a:prstGeom prst="rect">
            <a:avLst/>
          </a:prstGeom>
        </p:spPr>
        <p:txBody>
          <a:bodyPr wrap="square"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accent3"/>
              </a:buClr>
              <a:buSzPct val="100000"/>
              <a:buFont typeface="Average"/>
              <a:buChar char="●"/>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1959300" y="1226775"/>
            <a:ext cx="5225400" cy="3272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0" name="Shape 60"/>
          <p:cNvSpPr txBox="1">
            <a:spLocks noGrp="1"/>
          </p:cNvSpPr>
          <p:nvPr>
            <p:ph type="ctrTitle"/>
          </p:nvPr>
        </p:nvSpPr>
        <p:spPr>
          <a:xfrm>
            <a:off x="671258" y="990800"/>
            <a:ext cx="7801500" cy="1730100"/>
          </a:xfrm>
          <a:prstGeom prst="rect">
            <a:avLst/>
          </a:prstGeom>
        </p:spPr>
        <p:txBody>
          <a:bodyPr wrap="square" lIns="91425" tIns="91425" rIns="91425" bIns="91425" anchor="b" anchorCtr="0">
            <a:noAutofit/>
          </a:bodyPr>
          <a:lstStyle/>
          <a:p>
            <a:pPr lvl="0">
              <a:spcBef>
                <a:spcPts val="0"/>
              </a:spcBef>
              <a:buNone/>
            </a:pPr>
            <a:r>
              <a:rPr lang="en" dirty="0">
                <a:solidFill>
                  <a:srgbClr val="000000"/>
                </a:solidFill>
                <a:latin typeface="Cooper Black" panose="0208090404030B020404" pitchFamily="18" charset="0"/>
              </a:rPr>
              <a:t>Maze Runner</a:t>
            </a:r>
          </a:p>
        </p:txBody>
      </p:sp>
      <p:sp>
        <p:nvSpPr>
          <p:cNvPr id="61" name="Shape 61"/>
          <p:cNvSpPr txBox="1">
            <a:spLocks noGrp="1"/>
          </p:cNvSpPr>
          <p:nvPr>
            <p:ph type="subTitle" idx="1"/>
          </p:nvPr>
        </p:nvSpPr>
        <p:spPr>
          <a:xfrm>
            <a:off x="671250" y="2871726"/>
            <a:ext cx="7801500" cy="792600"/>
          </a:xfrm>
          <a:prstGeom prst="rect">
            <a:avLst/>
          </a:prstGeom>
        </p:spPr>
        <p:txBody>
          <a:bodyPr wrap="square" lIns="91425" tIns="91425" rIns="91425" bIns="91425" anchor="t" anchorCtr="0">
            <a:noAutofit/>
          </a:bodyPr>
          <a:lstStyle/>
          <a:p>
            <a:pPr lvl="0">
              <a:spcBef>
                <a:spcPts val="0"/>
              </a:spcBef>
              <a:buNone/>
            </a:pPr>
            <a:r>
              <a:rPr lang="en" dirty="0">
                <a:solidFill>
                  <a:srgbClr val="000000"/>
                </a:solidFill>
              </a:rPr>
              <a:t>“Enter Group Name”</a:t>
            </a:r>
          </a:p>
          <a:p>
            <a:pPr lvl="0">
              <a:spcBef>
                <a:spcPts val="0"/>
              </a:spcBef>
              <a:buNone/>
            </a:pPr>
            <a:r>
              <a:rPr lang="en" dirty="0">
                <a:solidFill>
                  <a:srgbClr val="000000"/>
                </a:solidFill>
              </a:rPr>
              <a:t>Tyler Atkinson and Dylan Menchetti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80975"/>
            <a:ext cx="8520600" cy="572700"/>
          </a:xfrm>
          <a:prstGeom prst="rect">
            <a:avLst/>
          </a:prstGeom>
        </p:spPr>
        <p:txBody>
          <a:bodyPr wrap="square" lIns="91425" tIns="91425" rIns="91425" bIns="91425" anchor="t" anchorCtr="0">
            <a:noAutofit/>
          </a:bodyPr>
          <a:lstStyle/>
          <a:p>
            <a:pPr lvl="0" algn="ctr">
              <a:spcBef>
                <a:spcPts val="0"/>
              </a:spcBef>
              <a:buNone/>
            </a:pPr>
            <a:r>
              <a:rPr lang="en"/>
              <a:t>Manhattan Distance</a:t>
            </a:r>
          </a:p>
        </p:txBody>
      </p:sp>
      <p:sp>
        <p:nvSpPr>
          <p:cNvPr id="116" name="Shape 116"/>
          <p:cNvSpPr txBox="1">
            <a:spLocks noGrp="1"/>
          </p:cNvSpPr>
          <p:nvPr>
            <p:ph type="body" idx="1"/>
          </p:nvPr>
        </p:nvSpPr>
        <p:spPr>
          <a:xfrm>
            <a:off x="311700" y="1152475"/>
            <a:ext cx="8520600" cy="1956600"/>
          </a:xfrm>
          <a:prstGeom prst="rect">
            <a:avLst/>
          </a:prstGeom>
        </p:spPr>
        <p:txBody>
          <a:bodyPr wrap="square" lIns="91425" tIns="91425" rIns="91425" bIns="91425" anchor="t" anchorCtr="0">
            <a:noAutofit/>
          </a:bodyPr>
          <a:lstStyle/>
          <a:p>
            <a:pPr marL="457200" lvl="0" indent="-342900" rtl="0">
              <a:spcBef>
                <a:spcPts val="0"/>
              </a:spcBef>
              <a:spcAft>
                <a:spcPts val="0"/>
              </a:spcAft>
              <a:buSzPct val="100000"/>
            </a:pPr>
            <a:r>
              <a:rPr lang="en" dirty="0"/>
              <a:t>When R encounters a junction, it calculates the distance from each available vertex to vertex</a:t>
            </a:r>
            <a:r>
              <a:rPr lang="en" baseline="-25000" dirty="0"/>
              <a:t>end </a:t>
            </a:r>
            <a:r>
              <a:rPr lang="en" dirty="0"/>
              <a:t>. Then, it travels to the vertex with the shortest distance and repeats this process for each junction.</a:t>
            </a:r>
          </a:p>
          <a:p>
            <a:pPr marL="457200" lvl="0" indent="-342900">
              <a:spcBef>
                <a:spcPts val="0"/>
              </a:spcBef>
              <a:buSzPct val="100000"/>
            </a:pPr>
            <a:r>
              <a:rPr lang="en" dirty="0"/>
              <a:t>When it becomes stuck, it backtracks to last junction and picks from the new available points the vertex with the least distance. </a:t>
            </a:r>
          </a:p>
          <a:p>
            <a:pPr lvl="0">
              <a:spcBef>
                <a:spcPts val="0"/>
              </a:spcBef>
              <a:buNone/>
            </a:pPr>
            <a:r>
              <a:rPr lang="en" dirty="0"/>
              <a:t>		</a:t>
            </a:r>
          </a:p>
          <a:p>
            <a:pPr lvl="0">
              <a:spcBef>
                <a:spcPts val="0"/>
              </a:spcBef>
              <a:buNone/>
            </a:pPr>
            <a:r>
              <a:rPr lang="en" dirty="0"/>
              <a:t>		</a:t>
            </a:r>
          </a:p>
          <a:p>
            <a:pPr lvl="0">
              <a:spcBef>
                <a:spcPts val="0"/>
              </a:spcBef>
              <a:buNone/>
            </a:pPr>
            <a:endParaRPr dirty="0"/>
          </a:p>
        </p:txBody>
      </p:sp>
      <p:pic>
        <p:nvPicPr>
          <p:cNvPr id="3" name="Picture 2">
            <a:extLst>
              <a:ext uri="{FF2B5EF4-FFF2-40B4-BE49-F238E27FC236}">
                <a16:creationId xmlns:a16="http://schemas.microsoft.com/office/drawing/2014/main" id="{082D0979-9BCE-4838-80B6-D69AF7F3B61F}"/>
              </a:ext>
            </a:extLst>
          </p:cNvPr>
          <p:cNvPicPr>
            <a:picLocks noChangeAspect="1"/>
          </p:cNvPicPr>
          <p:nvPr/>
        </p:nvPicPr>
        <p:blipFill>
          <a:blip r:embed="rId3"/>
          <a:stretch>
            <a:fillRect/>
          </a:stretch>
        </p:blipFill>
        <p:spPr>
          <a:xfrm>
            <a:off x="5486400" y="2785802"/>
            <a:ext cx="2180492" cy="21804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a:t>Notable Constraints</a:t>
            </a:r>
          </a:p>
        </p:txBody>
      </p:sp>
      <p:sp>
        <p:nvSpPr>
          <p:cNvPr id="122" name="Shape 12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ct val="100000"/>
            </a:pPr>
            <a:r>
              <a:rPr lang="en"/>
              <a:t>The Maze must be simply-directed or consist of a directed acyclic graph, with no loops or directed cycles. Indicating that there is no way to begin at a particular vertex and follow a directed sequence of edges to loop back to the first vertex. </a:t>
            </a:r>
          </a:p>
          <a:p>
            <a:pPr marL="457200" lvl="0" indent="-342900">
              <a:spcBef>
                <a:spcPts val="0"/>
              </a:spcBef>
              <a:buSzPct val="100000"/>
            </a:pPr>
            <a:r>
              <a:rPr lang="en"/>
              <a:t>Each runner has limited omniscience, holding knowledge of what direction it is facing and where the end vertex is (without knowing the path to arrive there).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a:t>Context</a:t>
            </a:r>
          </a:p>
        </p:txBody>
      </p:sp>
      <p:sp>
        <p:nvSpPr>
          <p:cNvPr id="128" name="Shape 128"/>
          <p:cNvSpPr txBox="1">
            <a:spLocks noGrp="1"/>
          </p:cNvSpPr>
          <p:nvPr>
            <p:ph type="body" idx="1"/>
          </p:nvPr>
        </p:nvSpPr>
        <p:spPr>
          <a:xfrm>
            <a:off x="311700" y="1152475"/>
            <a:ext cx="8520600" cy="1755600"/>
          </a:xfrm>
          <a:prstGeom prst="rect">
            <a:avLst/>
          </a:prstGeom>
        </p:spPr>
        <p:txBody>
          <a:bodyPr wrap="square" lIns="91425" tIns="91425" rIns="91425" bIns="91425" anchor="t" anchorCtr="0">
            <a:noAutofit/>
          </a:bodyPr>
          <a:lstStyle/>
          <a:p>
            <a:pPr lvl="0" rtl="0">
              <a:spcBef>
                <a:spcPts val="0"/>
              </a:spcBef>
              <a:spcAft>
                <a:spcPts val="0"/>
              </a:spcAft>
              <a:buNone/>
            </a:pPr>
            <a:r>
              <a:rPr lang="en"/>
              <a:t>Our implementation of a Maze along with solving algorithms is directly associate with graph theory, and understood through the vast contributions to the field. As far backs a Euler’s first theory in 1736, to more recent implementations concerning robotic pathfinding (“MicroMouse” competitions) and “Marangoni Flow” implementations using surface tension and pH gradients.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a:t>Experimental Procedure</a:t>
            </a:r>
          </a:p>
        </p:txBody>
      </p:sp>
      <p:sp>
        <p:nvSpPr>
          <p:cNvPr id="134" name="Shape 134"/>
          <p:cNvSpPr txBox="1">
            <a:spLocks noGrp="1"/>
          </p:cNvSpPr>
          <p:nvPr>
            <p:ph type="body" idx="1"/>
          </p:nvPr>
        </p:nvSpPr>
        <p:spPr>
          <a:xfrm>
            <a:off x="311700" y="1152475"/>
            <a:ext cx="8520600" cy="3643800"/>
          </a:xfrm>
          <a:prstGeom prst="rect">
            <a:avLst/>
          </a:prstGeom>
        </p:spPr>
        <p:txBody>
          <a:bodyPr wrap="square" lIns="91425" tIns="91425" rIns="91425" bIns="91425" anchor="t" anchorCtr="0">
            <a:noAutofit/>
          </a:bodyPr>
          <a:lstStyle/>
          <a:p>
            <a:pPr marL="457200" lvl="0" indent="-342900" rtl="0">
              <a:spcBef>
                <a:spcPts val="0"/>
              </a:spcBef>
              <a:spcAft>
                <a:spcPts val="0"/>
              </a:spcAft>
              <a:buSzPct val="100000"/>
              <a:buAutoNum type="arabicParenR"/>
            </a:pPr>
            <a:r>
              <a:rPr lang="en" dirty="0"/>
              <a:t>Implement the 3 algorithms as separate runner objects</a:t>
            </a:r>
          </a:p>
          <a:p>
            <a:pPr marL="457200" lvl="0" indent="-342900" rtl="0">
              <a:spcBef>
                <a:spcPts val="0"/>
              </a:spcBef>
              <a:spcAft>
                <a:spcPts val="0"/>
              </a:spcAft>
              <a:buSzPct val="100000"/>
              <a:buAutoNum type="arabicParenR"/>
            </a:pPr>
            <a:r>
              <a:rPr lang="en" dirty="0"/>
              <a:t>Generate 200 mazes of varying size (50 for small/medium/large/crazy)</a:t>
            </a:r>
          </a:p>
          <a:p>
            <a:pPr marL="914400" lvl="1" indent="-342900" rtl="0">
              <a:spcBef>
                <a:spcPts val="0"/>
              </a:spcBef>
              <a:spcAft>
                <a:spcPts val="0"/>
              </a:spcAft>
              <a:buSzPct val="100000"/>
              <a:buAutoNum type="alphaLcParenR"/>
            </a:pPr>
            <a:r>
              <a:rPr lang="en" sz="1800" dirty="0"/>
              <a:t>Small: </a:t>
            </a:r>
            <a:r>
              <a:rPr lang="en" sz="1800" dirty="0">
                <a:latin typeface="Average" panose="020B0604020202020204" charset="0"/>
              </a:rPr>
              <a:t>51x51</a:t>
            </a:r>
            <a:r>
              <a:rPr lang="en" sz="1800" dirty="0"/>
              <a:t> verticies</a:t>
            </a:r>
          </a:p>
          <a:p>
            <a:pPr marL="914400" lvl="1" indent="-342900" rtl="0">
              <a:spcBef>
                <a:spcPts val="0"/>
              </a:spcBef>
              <a:spcAft>
                <a:spcPts val="0"/>
              </a:spcAft>
              <a:buSzPct val="100000"/>
              <a:buAutoNum type="alphaLcParenR"/>
            </a:pPr>
            <a:r>
              <a:rPr lang="en" sz="1800" dirty="0"/>
              <a:t>Medium: 101x101 verticies</a:t>
            </a:r>
          </a:p>
          <a:p>
            <a:pPr marL="914400" lvl="1" indent="-342900" rtl="0">
              <a:spcBef>
                <a:spcPts val="0"/>
              </a:spcBef>
              <a:spcAft>
                <a:spcPts val="0"/>
              </a:spcAft>
              <a:buSzPct val="100000"/>
              <a:buAutoNum type="alphaLcParenR"/>
            </a:pPr>
            <a:r>
              <a:rPr lang="en" sz="1800" dirty="0"/>
              <a:t>Large: 201x201 verticies</a:t>
            </a:r>
          </a:p>
          <a:p>
            <a:pPr marL="914400" lvl="1" indent="-342900" rtl="0">
              <a:spcBef>
                <a:spcPts val="0"/>
              </a:spcBef>
              <a:spcAft>
                <a:spcPts val="0"/>
              </a:spcAft>
              <a:buSzPct val="100000"/>
              <a:buAutoNum type="alphaLcParenR"/>
            </a:pPr>
            <a:r>
              <a:rPr lang="en" sz="1800" dirty="0"/>
              <a:t>Crazy: 1467x1467 verticies</a:t>
            </a:r>
          </a:p>
          <a:p>
            <a:pPr marL="457200" lvl="0" indent="-342900" rtl="0">
              <a:spcBef>
                <a:spcPts val="0"/>
              </a:spcBef>
              <a:spcAft>
                <a:spcPts val="0"/>
              </a:spcAft>
              <a:buSzPct val="100000"/>
              <a:buAutoNum type="arabicParenR"/>
            </a:pPr>
            <a:r>
              <a:rPr lang="en" dirty="0"/>
              <a:t>Let the runners traverse each maze, recording how many steps were taken</a:t>
            </a:r>
          </a:p>
          <a:p>
            <a:pPr marL="457200" marR="0" lvl="0" indent="-342900" algn="l" rtl="0">
              <a:lnSpc>
                <a:spcPct val="115000"/>
              </a:lnSpc>
              <a:spcBef>
                <a:spcPts val="0"/>
              </a:spcBef>
              <a:spcAft>
                <a:spcPts val="0"/>
              </a:spcAft>
              <a:buClr>
                <a:schemeClr val="accent3"/>
              </a:buClr>
              <a:buSzPct val="100000"/>
              <a:buFont typeface="Average"/>
              <a:buAutoNum type="arabicParenR"/>
            </a:pPr>
            <a:r>
              <a:rPr lang="en" dirty="0"/>
              <a:t>Compare ratios (steps taken vs. solution edge length) for each maze vs. the next maze size and find the difference in growth to evaluate complexity.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a:t>Results and Conclusions(Graphical Representation)</a:t>
            </a:r>
          </a:p>
        </p:txBody>
      </p:sp>
      <p:pic>
        <p:nvPicPr>
          <p:cNvPr id="3" name="Picture 2">
            <a:extLst>
              <a:ext uri="{FF2B5EF4-FFF2-40B4-BE49-F238E27FC236}">
                <a16:creationId xmlns:a16="http://schemas.microsoft.com/office/drawing/2014/main" id="{CCCC1762-079C-4BBA-96F3-6664B56B88DE}"/>
              </a:ext>
            </a:extLst>
          </p:cNvPr>
          <p:cNvPicPr>
            <a:picLocks noChangeAspect="1"/>
          </p:cNvPicPr>
          <p:nvPr/>
        </p:nvPicPr>
        <p:blipFill rotWithShape="1">
          <a:blip r:embed="rId3"/>
          <a:srcRect l="2231" t="40889" r="49846" b="32171"/>
          <a:stretch/>
        </p:blipFill>
        <p:spPr>
          <a:xfrm>
            <a:off x="579742" y="1526346"/>
            <a:ext cx="8252558" cy="260955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a:t>Results and Conclusions(Graphical Representation)</a:t>
            </a:r>
          </a:p>
        </p:txBody>
      </p:sp>
      <p:pic>
        <p:nvPicPr>
          <p:cNvPr id="2" name="Picture 1">
            <a:extLst>
              <a:ext uri="{FF2B5EF4-FFF2-40B4-BE49-F238E27FC236}">
                <a16:creationId xmlns:a16="http://schemas.microsoft.com/office/drawing/2014/main" id="{2D57EC4C-938A-4C6E-B0BC-3C76E379EEEA}"/>
              </a:ext>
            </a:extLst>
          </p:cNvPr>
          <p:cNvPicPr>
            <a:picLocks noChangeAspect="1"/>
          </p:cNvPicPr>
          <p:nvPr/>
        </p:nvPicPr>
        <p:blipFill rotWithShape="1">
          <a:blip r:embed="rId3"/>
          <a:srcRect l="14462" t="42530" r="47461" b="24786"/>
          <a:stretch/>
        </p:blipFill>
        <p:spPr>
          <a:xfrm>
            <a:off x="984738" y="1281972"/>
            <a:ext cx="7174524" cy="3464064"/>
          </a:xfrm>
          <a:prstGeom prst="rect">
            <a:avLst/>
          </a:prstGeom>
        </p:spPr>
      </p:pic>
      <p:sp>
        <p:nvSpPr>
          <p:cNvPr id="5" name="TextBox 4">
            <a:extLst>
              <a:ext uri="{FF2B5EF4-FFF2-40B4-BE49-F238E27FC236}">
                <a16:creationId xmlns:a16="http://schemas.microsoft.com/office/drawing/2014/main" id="{679F1475-AA78-45BC-9EE9-CDBB7DBD7DEA}"/>
              </a:ext>
            </a:extLst>
          </p:cNvPr>
          <p:cNvSpPr txBox="1"/>
          <p:nvPr/>
        </p:nvSpPr>
        <p:spPr>
          <a:xfrm>
            <a:off x="2106637" y="4746036"/>
            <a:ext cx="4930726" cy="307777"/>
          </a:xfrm>
          <a:prstGeom prst="rect">
            <a:avLst/>
          </a:prstGeom>
          <a:noFill/>
        </p:spPr>
        <p:txBody>
          <a:bodyPr wrap="square" rtlCol="0">
            <a:spAutoFit/>
          </a:bodyPr>
          <a:lstStyle/>
          <a:p>
            <a:pPr algn="ctr"/>
            <a:r>
              <a:rPr lang="en-US" i="1" dirty="0">
                <a:solidFill>
                  <a:schemeClr val="tx1"/>
                </a:solidFill>
              </a:rPr>
              <a:t>Ratio vs Size with the Crazy size included</a:t>
            </a:r>
          </a:p>
        </p:txBody>
      </p:sp>
    </p:spTree>
    <p:extLst>
      <p:ext uri="{BB962C8B-B14F-4D97-AF65-F5344CB8AC3E}">
        <p14:creationId xmlns:p14="http://schemas.microsoft.com/office/powerpoint/2010/main" val="4169847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a:t>Results and Conclusions(Graphical Representation)</a:t>
            </a:r>
          </a:p>
        </p:txBody>
      </p:sp>
      <p:pic>
        <p:nvPicPr>
          <p:cNvPr id="4" name="Picture 3">
            <a:extLst>
              <a:ext uri="{FF2B5EF4-FFF2-40B4-BE49-F238E27FC236}">
                <a16:creationId xmlns:a16="http://schemas.microsoft.com/office/drawing/2014/main" id="{3340E78E-953E-4D57-8533-4C3826A64BC1}"/>
              </a:ext>
            </a:extLst>
          </p:cNvPr>
          <p:cNvPicPr>
            <a:picLocks noChangeAspect="1"/>
          </p:cNvPicPr>
          <p:nvPr/>
        </p:nvPicPr>
        <p:blipFill rotWithShape="1">
          <a:blip r:embed="rId3"/>
          <a:srcRect l="53538" t="38291" r="7154" b="28479"/>
          <a:stretch/>
        </p:blipFill>
        <p:spPr>
          <a:xfrm>
            <a:off x="940727" y="1146517"/>
            <a:ext cx="7262546" cy="3453620"/>
          </a:xfrm>
          <a:prstGeom prst="rect">
            <a:avLst/>
          </a:prstGeom>
        </p:spPr>
      </p:pic>
      <p:sp>
        <p:nvSpPr>
          <p:cNvPr id="5" name="TextBox 4">
            <a:extLst>
              <a:ext uri="{FF2B5EF4-FFF2-40B4-BE49-F238E27FC236}">
                <a16:creationId xmlns:a16="http://schemas.microsoft.com/office/drawing/2014/main" id="{FEF3E9DF-1767-4F90-8C59-CD5A1ADBAB00}"/>
              </a:ext>
            </a:extLst>
          </p:cNvPr>
          <p:cNvSpPr txBox="1"/>
          <p:nvPr/>
        </p:nvSpPr>
        <p:spPr>
          <a:xfrm>
            <a:off x="2106637" y="4746036"/>
            <a:ext cx="4930726" cy="307777"/>
          </a:xfrm>
          <a:prstGeom prst="rect">
            <a:avLst/>
          </a:prstGeom>
          <a:noFill/>
        </p:spPr>
        <p:txBody>
          <a:bodyPr wrap="square" rtlCol="0">
            <a:spAutoFit/>
          </a:bodyPr>
          <a:lstStyle/>
          <a:p>
            <a:pPr algn="ctr"/>
            <a:r>
              <a:rPr lang="en-US" i="1" dirty="0">
                <a:solidFill>
                  <a:schemeClr val="tx1"/>
                </a:solidFill>
              </a:rPr>
              <a:t>Ratio vs Size with the Crazy size excluded</a:t>
            </a:r>
          </a:p>
        </p:txBody>
      </p:sp>
    </p:spTree>
    <p:extLst>
      <p:ext uri="{BB962C8B-B14F-4D97-AF65-F5344CB8AC3E}">
        <p14:creationId xmlns:p14="http://schemas.microsoft.com/office/powerpoint/2010/main" val="3519624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a:t>Results and Conclusions</a:t>
            </a:r>
          </a:p>
        </p:txBody>
      </p:sp>
      <p:sp>
        <p:nvSpPr>
          <p:cNvPr id="140" name="Shape 140"/>
          <p:cNvSpPr txBox="1">
            <a:spLocks noGrp="1"/>
          </p:cNvSpPr>
          <p:nvPr>
            <p:ph type="body" idx="1"/>
          </p:nvPr>
        </p:nvSpPr>
        <p:spPr>
          <a:xfrm>
            <a:off x="311700" y="1152475"/>
            <a:ext cx="8520600" cy="3637574"/>
          </a:xfrm>
          <a:prstGeom prst="rect">
            <a:avLst/>
          </a:prstGeom>
        </p:spPr>
        <p:txBody>
          <a:bodyPr wrap="square" lIns="91425" tIns="91425" rIns="91425" bIns="91425" anchor="t" anchorCtr="0">
            <a:noAutofit/>
          </a:bodyPr>
          <a:lstStyle/>
          <a:p>
            <a:pPr lvl="0">
              <a:buNone/>
            </a:pPr>
            <a:r>
              <a:rPr lang="en" dirty="0"/>
              <a:t>We found that Junction Origination performed at complexity </a:t>
            </a:r>
            <a:r>
              <a:rPr lang="en-US" dirty="0"/>
              <a:t>O(n</a:t>
            </a:r>
            <a:r>
              <a:rPr lang="en-US" baseline="30000" dirty="0"/>
              <a:t>1.49</a:t>
            </a:r>
            <a:r>
              <a:rPr lang="en-US" dirty="0"/>
              <a:t>) </a:t>
            </a:r>
            <a:r>
              <a:rPr lang="en" dirty="0"/>
              <a:t>Wall Follower Left performed at complexity </a:t>
            </a:r>
            <a:r>
              <a:rPr lang="en-US" dirty="0"/>
              <a:t>O(n</a:t>
            </a:r>
            <a:r>
              <a:rPr lang="en-US" baseline="30000" dirty="0"/>
              <a:t>0.86</a:t>
            </a:r>
            <a:r>
              <a:rPr lang="en-US" dirty="0"/>
              <a:t>) </a:t>
            </a:r>
            <a:r>
              <a:rPr lang="en" dirty="0"/>
              <a:t>and Wall Follower Right performed at complexity </a:t>
            </a:r>
            <a:r>
              <a:rPr lang="en-US" dirty="0"/>
              <a:t>O(n</a:t>
            </a:r>
            <a:r>
              <a:rPr lang="en-US" baseline="30000" dirty="0"/>
              <a:t>0.75</a:t>
            </a:r>
            <a:r>
              <a:rPr lang="en-US" dirty="0"/>
              <a:t>) </a:t>
            </a:r>
            <a:r>
              <a:rPr lang="en" dirty="0"/>
              <a:t>Manhattan distance performed at complexity </a:t>
            </a:r>
            <a:r>
              <a:rPr lang="en-US" dirty="0"/>
              <a:t>O(n</a:t>
            </a:r>
            <a:r>
              <a:rPr lang="en-US" baseline="30000" dirty="0"/>
              <a:t>0.03</a:t>
            </a:r>
            <a:r>
              <a:rPr lang="en-US" dirty="0"/>
              <a:t>).</a:t>
            </a:r>
          </a:p>
          <a:p>
            <a:pPr lvl="0">
              <a:spcBef>
                <a:spcPts val="0"/>
              </a:spcBef>
              <a:buNone/>
            </a:pPr>
            <a:r>
              <a:rPr lang="en-US" dirty="0"/>
              <a:t>We found that each algorithm performed linearly, despite Manhattan distance traversing less steps than the other 3 on almost every maze. Each responded to increasing maze size and complexity in O(n).</a:t>
            </a:r>
          </a:p>
          <a:p>
            <a:pPr lvl="0">
              <a:spcBef>
                <a:spcPts val="0"/>
              </a:spcBef>
              <a:buNone/>
            </a:pPr>
            <a:endParaRPr lang="e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US" dirty="0"/>
              <a:t>Future Work</a:t>
            </a:r>
            <a:endParaRPr lang="en" dirty="0"/>
          </a:p>
        </p:txBody>
      </p:sp>
      <p:sp>
        <p:nvSpPr>
          <p:cNvPr id="140" name="Shape 140"/>
          <p:cNvSpPr txBox="1">
            <a:spLocks noGrp="1"/>
          </p:cNvSpPr>
          <p:nvPr>
            <p:ph type="body" idx="1"/>
          </p:nvPr>
        </p:nvSpPr>
        <p:spPr>
          <a:xfrm>
            <a:off x="311700" y="1152475"/>
            <a:ext cx="8520600" cy="3637574"/>
          </a:xfrm>
          <a:prstGeom prst="rect">
            <a:avLst/>
          </a:prstGeom>
        </p:spPr>
        <p:txBody>
          <a:bodyPr wrap="square" lIns="91425" tIns="91425" rIns="91425" bIns="91425" anchor="t" anchorCtr="0">
            <a:noAutofit/>
          </a:bodyPr>
          <a:lstStyle/>
          <a:p>
            <a:pPr marL="285750" indent="-285750"/>
            <a:r>
              <a:rPr lang="en-US" dirty="0"/>
              <a:t>GPS Navigation Systems</a:t>
            </a:r>
          </a:p>
          <a:p>
            <a:pPr marL="285750" indent="-285750"/>
            <a:r>
              <a:rPr lang="en-US" dirty="0"/>
              <a:t>Robotics</a:t>
            </a:r>
          </a:p>
          <a:p>
            <a:pPr marL="285750" indent="-285750"/>
            <a:r>
              <a:rPr lang="en-US" dirty="0"/>
              <a:t>Modeling of information and processes (network)</a:t>
            </a:r>
          </a:p>
          <a:p>
            <a:pPr>
              <a:buNone/>
            </a:pPr>
            <a:r>
              <a:rPr lang="en-US" dirty="0"/>
              <a:t>Any application that involves relationships between multiple points across a graphical implementation stand to benefit from solving algorithms; these can consist in a variety of the science, such as the representations of molecular structures or as top-level as regional association and importance concerning conservation efforts. </a:t>
            </a:r>
          </a:p>
        </p:txBody>
      </p:sp>
    </p:spTree>
    <p:extLst>
      <p:ext uri="{BB962C8B-B14F-4D97-AF65-F5344CB8AC3E}">
        <p14:creationId xmlns:p14="http://schemas.microsoft.com/office/powerpoint/2010/main" val="2712625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US" dirty="0"/>
              <a:t>Exam Questions</a:t>
            </a:r>
            <a:endParaRPr lang="en" dirty="0"/>
          </a:p>
        </p:txBody>
      </p:sp>
      <p:sp>
        <p:nvSpPr>
          <p:cNvPr id="140" name="Shape 140"/>
          <p:cNvSpPr txBox="1">
            <a:spLocks noGrp="1"/>
          </p:cNvSpPr>
          <p:nvPr>
            <p:ph type="body" idx="1"/>
          </p:nvPr>
        </p:nvSpPr>
        <p:spPr>
          <a:xfrm>
            <a:off x="311700" y="1152475"/>
            <a:ext cx="8520600" cy="3637574"/>
          </a:xfrm>
          <a:prstGeom prst="rect">
            <a:avLst/>
          </a:prstGeom>
        </p:spPr>
        <p:txBody>
          <a:bodyPr wrap="square" lIns="91425" tIns="91425" rIns="91425" bIns="91425" anchor="t" anchorCtr="0">
            <a:noAutofit/>
          </a:bodyPr>
          <a:lstStyle/>
          <a:p>
            <a:pPr fontAlgn="base"/>
            <a:r>
              <a:rPr lang="en-US" dirty="0"/>
              <a:t>What is the overall complexity across each maze-solving algorithm?</a:t>
            </a:r>
          </a:p>
          <a:p>
            <a:pPr fontAlgn="base"/>
            <a:r>
              <a:rPr lang="en-US" dirty="0"/>
              <a:t>What method differentiates each algorithm?</a:t>
            </a:r>
          </a:p>
          <a:p>
            <a:pPr fontAlgn="base"/>
            <a:r>
              <a:rPr lang="en-US" dirty="0"/>
              <a:t>What are the two sets of edges that define the maze?</a:t>
            </a:r>
          </a:p>
          <a:p>
            <a:pPr fontAlgn="base"/>
            <a:r>
              <a:rPr lang="en-US" dirty="0"/>
              <a:t>What is Z-type and its purpose?</a:t>
            </a:r>
          </a:p>
          <a:p>
            <a:pPr fontAlgn="base"/>
            <a:r>
              <a:rPr lang="en-US"/>
              <a:t>What type of graph is the maze composed of?</a:t>
            </a:r>
          </a:p>
        </p:txBody>
      </p:sp>
    </p:spTree>
    <p:extLst>
      <p:ext uri="{BB962C8B-B14F-4D97-AF65-F5344CB8AC3E}">
        <p14:creationId xmlns:p14="http://schemas.microsoft.com/office/powerpoint/2010/main" val="161348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dirty="0"/>
              <a:t>Abstract</a:t>
            </a:r>
          </a:p>
        </p:txBody>
      </p:sp>
      <p:sp>
        <p:nvSpPr>
          <p:cNvPr id="67" name="Shape 6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indent="457200">
              <a:spcAft>
                <a:spcPts val="0"/>
              </a:spcAft>
              <a:buNone/>
            </a:pPr>
            <a:r>
              <a:rPr lang="en" dirty="0"/>
              <a:t>An object (Runner) seeks to find a path through a simply-connected maze. Three algorithms(Junction Origination, Wall-Follower, Manhattan Distance) will be compared by both timed trials and efficiency in junction choices (least to most) to evaluate traversal complexity. We found that Junction Origination performed at complexity </a:t>
            </a:r>
            <a:r>
              <a:rPr lang="en-US" dirty="0"/>
              <a:t>O(n</a:t>
            </a:r>
            <a:r>
              <a:rPr lang="en-US" baseline="30000" dirty="0"/>
              <a:t>1.49</a:t>
            </a:r>
            <a:r>
              <a:rPr lang="en-US" dirty="0"/>
              <a:t>) </a:t>
            </a:r>
            <a:r>
              <a:rPr lang="en" dirty="0"/>
              <a:t>Wall Follower Left performed at complexity </a:t>
            </a:r>
            <a:r>
              <a:rPr lang="en-US" dirty="0"/>
              <a:t>O(n</a:t>
            </a:r>
            <a:r>
              <a:rPr lang="en-US" baseline="30000" dirty="0"/>
              <a:t>0.86</a:t>
            </a:r>
            <a:r>
              <a:rPr lang="en-US" dirty="0"/>
              <a:t>) </a:t>
            </a:r>
            <a:r>
              <a:rPr lang="en" dirty="0"/>
              <a:t>and Wall Follower Right performed at complexity </a:t>
            </a:r>
            <a:r>
              <a:rPr lang="en-US" dirty="0"/>
              <a:t>O(n</a:t>
            </a:r>
            <a:r>
              <a:rPr lang="en-US" baseline="30000" dirty="0"/>
              <a:t>0.75</a:t>
            </a:r>
            <a:r>
              <a:rPr lang="en-US" dirty="0"/>
              <a:t>) </a:t>
            </a:r>
            <a:r>
              <a:rPr lang="en" dirty="0"/>
              <a:t>Manhattan distance performed at complexity </a:t>
            </a:r>
            <a:r>
              <a:rPr lang="en-US" dirty="0"/>
              <a:t>O(n</a:t>
            </a:r>
            <a:r>
              <a:rPr lang="en-US" baseline="30000" dirty="0"/>
              <a:t>0.03</a:t>
            </a:r>
            <a:r>
              <a:rPr 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5CA8-02A0-4B1A-9330-DDCE74B2DE8A}"/>
              </a:ext>
            </a:extLst>
          </p:cNvPr>
          <p:cNvSpPr>
            <a:spLocks noGrp="1"/>
          </p:cNvSpPr>
          <p:nvPr>
            <p:ph type="title"/>
          </p:nvPr>
        </p:nvSpPr>
        <p:spPr>
          <a:xfrm>
            <a:off x="586844" y="854057"/>
            <a:ext cx="7852200" cy="861000"/>
          </a:xfrm>
        </p:spPr>
        <p:txBody>
          <a:bodyPr/>
          <a:lstStyle/>
          <a:p>
            <a:r>
              <a:rPr lang="en-US" dirty="0"/>
              <a:t>Questions?</a:t>
            </a:r>
          </a:p>
        </p:txBody>
      </p:sp>
      <p:pic>
        <p:nvPicPr>
          <p:cNvPr id="4" name="Picture 3">
            <a:extLst>
              <a:ext uri="{FF2B5EF4-FFF2-40B4-BE49-F238E27FC236}">
                <a16:creationId xmlns:a16="http://schemas.microsoft.com/office/drawing/2014/main" id="{97DEC8AA-BDDA-47DF-A790-797F8D3AD2CC}"/>
              </a:ext>
            </a:extLst>
          </p:cNvPr>
          <p:cNvPicPr>
            <a:picLocks noChangeAspect="1"/>
          </p:cNvPicPr>
          <p:nvPr/>
        </p:nvPicPr>
        <p:blipFill>
          <a:blip r:embed="rId2"/>
          <a:stretch>
            <a:fillRect/>
          </a:stretch>
        </p:blipFill>
        <p:spPr>
          <a:xfrm>
            <a:off x="3171385" y="1895621"/>
            <a:ext cx="2857500" cy="2857500"/>
          </a:xfrm>
          <a:prstGeom prst="rect">
            <a:avLst/>
          </a:prstGeom>
        </p:spPr>
      </p:pic>
    </p:spTree>
    <p:extLst>
      <p:ext uri="{BB962C8B-B14F-4D97-AF65-F5344CB8AC3E}">
        <p14:creationId xmlns:p14="http://schemas.microsoft.com/office/powerpoint/2010/main" val="1207443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dirty="0"/>
              <a:t>Introduction</a:t>
            </a:r>
          </a:p>
        </p:txBody>
      </p:sp>
      <p:sp>
        <p:nvSpPr>
          <p:cNvPr id="73" name="Shape 73"/>
          <p:cNvSpPr txBox="1">
            <a:spLocks noGrp="1"/>
          </p:cNvSpPr>
          <p:nvPr>
            <p:ph type="body" idx="1"/>
          </p:nvPr>
        </p:nvSpPr>
        <p:spPr>
          <a:xfrm>
            <a:off x="311700" y="1161475"/>
            <a:ext cx="8520600" cy="3416400"/>
          </a:xfrm>
          <a:prstGeom prst="rect">
            <a:avLst/>
          </a:prstGeom>
        </p:spPr>
        <p:txBody>
          <a:bodyPr wrap="square" lIns="91425" tIns="91425" rIns="91425" bIns="91425" anchor="t" anchorCtr="0">
            <a:noAutofit/>
          </a:bodyPr>
          <a:lstStyle/>
          <a:p>
            <a:pPr lvl="0" indent="457200" rtl="0">
              <a:spcBef>
                <a:spcPts val="0"/>
              </a:spcBef>
              <a:spcAft>
                <a:spcPts val="0"/>
              </a:spcAft>
              <a:buNone/>
            </a:pPr>
            <a:r>
              <a:rPr lang="en" dirty="0"/>
              <a:t>A maze runner is only able to see what vertices are adjacent to it and must use this information to find a path between the initial and final vertex in a simply connected maze. We implemented three algorithms and compared which ones calculated the path the fastest, and which ones made it through in the least amount of steps. These two normally (but not always) correlate. Each maze size is four-times larger than the last, excluding large to ‘crazy’ which is fifty-three times larger. </a:t>
            </a:r>
          </a:p>
          <a:p>
            <a:pPr lvl="0">
              <a:spcBef>
                <a:spcPts val="0"/>
              </a:spcBef>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81025"/>
            <a:ext cx="8520600" cy="572700"/>
          </a:xfrm>
          <a:prstGeom prst="rect">
            <a:avLst/>
          </a:prstGeom>
        </p:spPr>
        <p:txBody>
          <a:bodyPr wrap="square" lIns="91425" tIns="91425" rIns="91425" bIns="91425" anchor="t" anchorCtr="0">
            <a:noAutofit/>
          </a:bodyPr>
          <a:lstStyle/>
          <a:p>
            <a:pPr lvl="0" algn="ctr" rtl="0">
              <a:spcBef>
                <a:spcPts val="0"/>
              </a:spcBef>
              <a:buNone/>
            </a:pPr>
            <a:r>
              <a:rPr lang="en"/>
              <a:t>Problem Statement</a:t>
            </a:r>
          </a:p>
        </p:txBody>
      </p:sp>
      <p:sp>
        <p:nvSpPr>
          <p:cNvPr id="79" name="Shape 79"/>
          <p:cNvSpPr txBox="1">
            <a:spLocks noGrp="1"/>
          </p:cNvSpPr>
          <p:nvPr>
            <p:ph type="body" idx="1"/>
          </p:nvPr>
        </p:nvSpPr>
        <p:spPr>
          <a:xfrm>
            <a:off x="311700" y="1143475"/>
            <a:ext cx="8520600" cy="3913860"/>
          </a:xfrm>
          <a:prstGeom prst="rect">
            <a:avLst/>
          </a:prstGeom>
        </p:spPr>
        <p:txBody>
          <a:bodyPr wrap="square" lIns="91425" tIns="91425" rIns="91425" bIns="91425" anchor="t" anchorCtr="0">
            <a:noAutofit/>
          </a:bodyPr>
          <a:lstStyle/>
          <a:p>
            <a:pPr marL="0" lvl="0" indent="0" rtl="0">
              <a:lnSpc>
                <a:spcPct val="100000"/>
              </a:lnSpc>
              <a:spcBef>
                <a:spcPts val="0"/>
              </a:spcBef>
              <a:buNone/>
            </a:pPr>
            <a:r>
              <a:rPr lang="en" dirty="0"/>
              <a:t>An instance of a runner object seeks to reach the end of the maze. Three different objects will use three different algorithms to solve four different maze-types of varying sizes and complexities, fifty times each for a total of two-hundred runs. The objective is to evaluate the complexity of each algorithm’s ability to solve the maze based on amount necessary steps vs. the actual solution path step-sum. </a:t>
            </a:r>
          </a:p>
          <a:p>
            <a:pPr marL="0" lvl="0" indent="0" rtl="0">
              <a:lnSpc>
                <a:spcPct val="100000"/>
              </a:lnSpc>
              <a:spcBef>
                <a:spcPts val="0"/>
              </a:spcBef>
              <a:buNone/>
            </a:pPr>
            <a:r>
              <a:rPr lang="en-US" sz="1400" i="1" dirty="0"/>
              <a:t>Ratio=Avg.(G</a:t>
            </a:r>
            <a:r>
              <a:rPr lang="en-US" sz="1400" i="1" baseline="-25000" dirty="0"/>
              <a:t>{</a:t>
            </a:r>
            <a:r>
              <a:rPr lang="en-US" sz="1400" i="1" baseline="-25000" dirty="0" err="1"/>
              <a:t>mS</a:t>
            </a:r>
            <a:r>
              <a:rPr lang="en-US" sz="1400" i="1" baseline="-25000" dirty="0"/>
              <a:t>}</a:t>
            </a:r>
            <a:r>
              <a:rPr lang="en-US" sz="1400" i="1" dirty="0"/>
              <a:t>(V</a:t>
            </a:r>
            <a:r>
              <a:rPr lang="en-US" sz="1400" i="1" baseline="-25000" dirty="0"/>
              <a:t>{</a:t>
            </a:r>
            <a:r>
              <a:rPr lang="en-US" sz="1400" i="1" baseline="-25000" dirty="0" err="1"/>
              <a:t>stepsT</a:t>
            </a:r>
            <a:r>
              <a:rPr lang="en-US" sz="1400" i="1" baseline="-25000" dirty="0"/>
              <a:t>}</a:t>
            </a:r>
            <a:r>
              <a:rPr lang="en-US" sz="1400" i="1" dirty="0"/>
              <a:t>)/Avg.(G</a:t>
            </a:r>
            <a:r>
              <a:rPr lang="en-US" sz="1400" i="1" baseline="-25000" dirty="0"/>
              <a:t>{</a:t>
            </a:r>
            <a:r>
              <a:rPr lang="en-US" sz="1400" i="1" baseline="-25000" dirty="0" err="1"/>
              <a:t>mS</a:t>
            </a:r>
            <a:r>
              <a:rPr lang="en-US" sz="1400" i="1" baseline="-25000" dirty="0"/>
              <a:t>}</a:t>
            </a:r>
            <a:r>
              <a:rPr lang="en-US" sz="1400" i="1" dirty="0"/>
              <a:t>(V</a:t>
            </a:r>
            <a:r>
              <a:rPr lang="en-US" sz="1400" i="1" baseline="-25000" dirty="0"/>
              <a:t>{F},</a:t>
            </a:r>
            <a:r>
              <a:rPr lang="en-US" sz="1400" i="1" dirty="0"/>
              <a:t>E</a:t>
            </a:r>
            <a:r>
              <a:rPr lang="en-US" sz="1400" i="1" baseline="-25000" dirty="0"/>
              <a:t>F</a:t>
            </a:r>
            <a:r>
              <a:rPr lang="en-US" sz="1400" i="1" dirty="0"/>
              <a:t>))</a:t>
            </a:r>
            <a:br>
              <a:rPr lang="en-US" dirty="0"/>
            </a:br>
            <a:r>
              <a:rPr lang="en-US" dirty="0"/>
              <a:t>Where G</a:t>
            </a:r>
            <a:r>
              <a:rPr lang="en-US" baseline="-25000" dirty="0"/>
              <a:t>{</a:t>
            </a:r>
            <a:r>
              <a:rPr lang="en-US" baseline="-25000" dirty="0" err="1"/>
              <a:t>mS</a:t>
            </a:r>
            <a:r>
              <a:rPr lang="en-US" baseline="-25000" dirty="0"/>
              <a:t>} </a:t>
            </a:r>
            <a:r>
              <a:rPr lang="en-US" dirty="0"/>
              <a:t>is a set of graphs at a particular size, V</a:t>
            </a:r>
            <a:r>
              <a:rPr lang="en-US" baseline="-25000" dirty="0"/>
              <a:t>{</a:t>
            </a:r>
            <a:r>
              <a:rPr lang="en-US" baseline="-25000" dirty="0" err="1"/>
              <a:t>stepsT</a:t>
            </a:r>
            <a:r>
              <a:rPr lang="en-US" baseline="-25000" dirty="0"/>
              <a:t>}</a:t>
            </a:r>
            <a:r>
              <a:rPr lang="en-US" dirty="0"/>
              <a:t> is the steps that were taken by the runner on that graph, V</a:t>
            </a:r>
            <a:r>
              <a:rPr lang="en-US" baseline="-25000" dirty="0"/>
              <a:t>{F}</a:t>
            </a:r>
            <a:r>
              <a:rPr lang="en-US" dirty="0"/>
              <a:t> is the set of vertices that compose E</a:t>
            </a:r>
            <a:r>
              <a:rPr lang="en-US" baseline="-25000" dirty="0"/>
              <a:t>F</a:t>
            </a:r>
            <a:r>
              <a:rPr lang="en-US" dirty="0"/>
              <a:t>, the edge that leads directly from start position to end position. Complexity is therefore the growth size between small → medium and medium → large, such that </a:t>
            </a:r>
            <a:br>
              <a:rPr lang="en-US" dirty="0"/>
            </a:br>
            <a:r>
              <a:rPr lang="en-US" sz="1400" i="1" dirty="0"/>
              <a:t>Complexity =</a:t>
            </a:r>
            <a:r>
              <a:rPr lang="en-US" sz="1400" i="1" dirty="0" err="1"/>
              <a:t>Ratio</a:t>
            </a:r>
            <a:r>
              <a:rPr lang="en-US" sz="1400" i="1" baseline="-25000" dirty="0" err="1"/>
              <a:t>Medium→Large</a:t>
            </a:r>
            <a:r>
              <a:rPr lang="en-US" sz="1400" i="1" dirty="0"/>
              <a:t> - </a:t>
            </a:r>
            <a:r>
              <a:rPr lang="en-US" sz="1400" i="1" dirty="0" err="1"/>
              <a:t>Ratio</a:t>
            </a:r>
            <a:r>
              <a:rPr lang="en-US" sz="1400" i="1" baseline="-25000" dirty="0" err="1"/>
              <a:t>Small→Medium</a:t>
            </a:r>
            <a:endParaRPr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rtl="0">
              <a:spcBef>
                <a:spcPts val="0"/>
              </a:spcBef>
              <a:buNone/>
            </a:pPr>
            <a:r>
              <a:rPr lang="en"/>
              <a:t>Informal Algorithms  </a:t>
            </a:r>
          </a:p>
        </p:txBody>
      </p:sp>
      <p:sp>
        <p:nvSpPr>
          <p:cNvPr id="85" name="Shape 8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
              <a:t>Junction-Origination - When confronted with a dead-end, the Maze-Runner will return to last junction with an open path. Junction paths are chosen randomly.</a:t>
            </a:r>
          </a:p>
          <a:p>
            <a:pPr lvl="0" rtl="0">
              <a:spcBef>
                <a:spcPts val="0"/>
              </a:spcBef>
              <a:buNone/>
            </a:pPr>
            <a:r>
              <a:rPr lang="en"/>
              <a:t>Wall-Follower - At outset, right or left is selected. The Maze-Runner will always take the right or left hand junction selection, respectively. </a:t>
            </a:r>
          </a:p>
          <a:p>
            <a:pPr lvl="0">
              <a:spcBef>
                <a:spcPts val="0"/>
              </a:spcBef>
              <a:buNone/>
            </a:pPr>
            <a:r>
              <a:rPr lang="en"/>
              <a:t>Manhattan Distance - The Maze-Runner uses its knowledge of the endpoint to approximate the distance between the two. Junction choices are made to shorten this distance.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81025"/>
            <a:ext cx="8520600" cy="572700"/>
          </a:xfrm>
          <a:prstGeom prst="rect">
            <a:avLst/>
          </a:prstGeom>
        </p:spPr>
        <p:txBody>
          <a:bodyPr wrap="square" lIns="91425" tIns="91425" rIns="91425" bIns="91425" anchor="t" anchorCtr="0">
            <a:noAutofit/>
          </a:bodyPr>
          <a:lstStyle/>
          <a:p>
            <a:pPr lvl="0" algn="ctr" rtl="0">
              <a:spcBef>
                <a:spcPts val="0"/>
              </a:spcBef>
              <a:buNone/>
            </a:pPr>
            <a:r>
              <a:rPr lang="en"/>
              <a:t>Defining a Maze</a:t>
            </a:r>
          </a:p>
        </p:txBody>
      </p:sp>
      <p:sp>
        <p:nvSpPr>
          <p:cNvPr id="91" name="Shape 91"/>
          <p:cNvSpPr txBox="1">
            <a:spLocks noGrp="1"/>
          </p:cNvSpPr>
          <p:nvPr>
            <p:ph type="body" idx="1"/>
          </p:nvPr>
        </p:nvSpPr>
        <p:spPr>
          <a:xfrm>
            <a:off x="311700" y="1143475"/>
            <a:ext cx="8520600" cy="3416400"/>
          </a:xfrm>
          <a:prstGeom prst="rect">
            <a:avLst/>
          </a:prstGeom>
        </p:spPr>
        <p:txBody>
          <a:bodyPr wrap="square" lIns="91425" tIns="91425" rIns="91425" bIns="91425" anchor="t" anchorCtr="0">
            <a:noAutofit/>
          </a:bodyPr>
          <a:lstStyle/>
          <a:p>
            <a:pPr marL="457200" lvl="0" indent="-342900" rtl="0">
              <a:lnSpc>
                <a:spcPct val="100000"/>
              </a:lnSpc>
              <a:spcBef>
                <a:spcPts val="0"/>
              </a:spcBef>
              <a:spcAft>
                <a:spcPts val="0"/>
              </a:spcAft>
              <a:buSzPct val="100000"/>
              <a:buChar char="●"/>
            </a:pPr>
            <a:r>
              <a:rPr lang="en" dirty="0"/>
              <a:t>A Maze is composed of graph G where G is composed of cartesian coordinates (x,y,z)</a:t>
            </a:r>
          </a:p>
          <a:p>
            <a:pPr marL="457200" lvl="0" indent="-342900" rtl="0">
              <a:lnSpc>
                <a:spcPct val="100000"/>
              </a:lnSpc>
              <a:spcBef>
                <a:spcPts val="0"/>
              </a:spcBef>
              <a:spcAft>
                <a:spcPts val="0"/>
              </a:spcAft>
              <a:buSzPct val="100000"/>
              <a:buChar char="●"/>
            </a:pPr>
            <a:r>
              <a:rPr lang="en" dirty="0"/>
              <a:t>The (x,y) refer to physical coordinates on the graph, while z is a boolean value indicating if the vertex is a wall or not</a:t>
            </a:r>
          </a:p>
          <a:p>
            <a:pPr marL="457200" lvl="0" indent="-342900" rtl="0">
              <a:lnSpc>
                <a:spcPct val="100000"/>
              </a:lnSpc>
              <a:spcBef>
                <a:spcPts val="0"/>
              </a:spcBef>
              <a:spcAft>
                <a:spcPts val="0"/>
              </a:spcAft>
              <a:buSzPct val="100000"/>
              <a:buChar char="●"/>
            </a:pPr>
            <a:r>
              <a:rPr lang="en" dirty="0"/>
              <a:t>Each vertex has a degree between 0-4, determined by adjacent vertices with z-type 0</a:t>
            </a:r>
          </a:p>
          <a:p>
            <a:pPr marL="914400" lvl="1" indent="-317500" rtl="0">
              <a:lnSpc>
                <a:spcPct val="100000"/>
              </a:lnSpc>
              <a:spcBef>
                <a:spcPts val="0"/>
              </a:spcBef>
              <a:spcAft>
                <a:spcPts val="0"/>
              </a:spcAft>
              <a:buSzPct val="100000"/>
              <a:buChar char="○"/>
            </a:pPr>
            <a:r>
              <a:rPr lang="en" dirty="0"/>
              <a:t>Junctions defined as vertices degree &gt; 2</a:t>
            </a:r>
          </a:p>
          <a:p>
            <a:pPr marL="457200" lvl="0" indent="-342900" rtl="0">
              <a:lnSpc>
                <a:spcPct val="100000"/>
              </a:lnSpc>
              <a:spcBef>
                <a:spcPts val="0"/>
              </a:spcBef>
              <a:buSzPct val="100000"/>
              <a:buChar char="●"/>
            </a:pPr>
            <a:r>
              <a:rPr lang="en" dirty="0"/>
              <a:t>2 Sets of Edges (E</a:t>
            </a:r>
            <a:r>
              <a:rPr lang="en" baseline="-25000" dirty="0"/>
              <a:t>{Wall}</a:t>
            </a:r>
            <a:r>
              <a:rPr lang="en" dirty="0"/>
              <a:t>,E</a:t>
            </a:r>
            <a:r>
              <a:rPr lang="en" baseline="-25000" dirty="0"/>
              <a:t>{Path}</a:t>
            </a:r>
            <a:r>
              <a:rPr lang="en" dirty="0"/>
              <a:t>)</a:t>
            </a:r>
          </a:p>
          <a:p>
            <a:pPr lvl="0" rtl="0">
              <a:lnSpc>
                <a:spcPct val="100000"/>
              </a:lnSpc>
              <a:spcBef>
                <a:spcPts val="0"/>
              </a:spcBef>
              <a:buNone/>
            </a:pPr>
            <a:endParaRPr dirty="0"/>
          </a:p>
        </p:txBody>
      </p:sp>
      <p:pic>
        <p:nvPicPr>
          <p:cNvPr id="5" name="Picture 4">
            <a:extLst>
              <a:ext uri="{FF2B5EF4-FFF2-40B4-BE49-F238E27FC236}">
                <a16:creationId xmlns:a16="http://schemas.microsoft.com/office/drawing/2014/main" id="{48A9E1FB-90DD-43AD-BB15-1D808749A74E}"/>
              </a:ext>
            </a:extLst>
          </p:cNvPr>
          <p:cNvPicPr>
            <a:picLocks noChangeAspect="1"/>
          </p:cNvPicPr>
          <p:nvPr/>
        </p:nvPicPr>
        <p:blipFill>
          <a:blip r:embed="rId3"/>
          <a:stretch>
            <a:fillRect/>
          </a:stretch>
        </p:blipFill>
        <p:spPr>
          <a:xfrm>
            <a:off x="4881490" y="2796838"/>
            <a:ext cx="2180492" cy="21804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rtl="0">
              <a:spcBef>
                <a:spcPts val="0"/>
              </a:spcBef>
              <a:buNone/>
            </a:pPr>
            <a:r>
              <a:rPr lang="en"/>
              <a:t>Defining the Maze Runner</a:t>
            </a:r>
          </a:p>
        </p:txBody>
      </p:sp>
      <p:sp>
        <p:nvSpPr>
          <p:cNvPr id="97" name="Shape 97"/>
          <p:cNvSpPr txBox="1">
            <a:spLocks noGrp="1"/>
          </p:cNvSpPr>
          <p:nvPr>
            <p:ph type="body" idx="1"/>
          </p:nvPr>
        </p:nvSpPr>
        <p:spPr>
          <a:xfrm>
            <a:off x="347675" y="1179450"/>
            <a:ext cx="8520600" cy="3416400"/>
          </a:xfrm>
          <a:prstGeom prst="rect">
            <a:avLst/>
          </a:prstGeom>
        </p:spPr>
        <p:txBody>
          <a:bodyPr wrap="square" lIns="91425" tIns="91425" rIns="91425" bIns="91425" anchor="t" anchorCtr="0">
            <a:noAutofit/>
          </a:bodyPr>
          <a:lstStyle/>
          <a:p>
            <a:pPr marL="457200" lvl="0" indent="-342900" rtl="0">
              <a:lnSpc>
                <a:spcPct val="100000"/>
              </a:lnSpc>
              <a:spcBef>
                <a:spcPts val="0"/>
              </a:spcBef>
              <a:spcAft>
                <a:spcPts val="0"/>
              </a:spcAft>
              <a:buSzPct val="100000"/>
              <a:buChar char="●"/>
            </a:pPr>
            <a:r>
              <a:rPr lang="en"/>
              <a:t>Runner (R)  is an object bound by the Maze that is free to move through any vertex of z-type 0. </a:t>
            </a:r>
          </a:p>
          <a:p>
            <a:pPr marL="457200" lvl="0" indent="-342900" rtl="0">
              <a:lnSpc>
                <a:spcPct val="100000"/>
              </a:lnSpc>
              <a:spcBef>
                <a:spcPts val="0"/>
              </a:spcBef>
              <a:spcAft>
                <a:spcPts val="0"/>
              </a:spcAft>
              <a:buSzPct val="100000"/>
              <a:buChar char="●"/>
            </a:pPr>
            <a:r>
              <a:rPr lang="en"/>
              <a:t>At a junction, a runner is given an array of available vertices, not including those that have already been traversed. </a:t>
            </a:r>
          </a:p>
          <a:p>
            <a:pPr marL="457200" lvl="0" indent="-342900" rtl="0">
              <a:lnSpc>
                <a:spcPct val="100000"/>
              </a:lnSpc>
              <a:spcBef>
                <a:spcPts val="0"/>
              </a:spcBef>
              <a:spcAft>
                <a:spcPts val="0"/>
              </a:spcAft>
              <a:buSzPct val="100000"/>
              <a:buChar char="●"/>
            </a:pPr>
            <a:r>
              <a:rPr lang="en"/>
              <a:t>R consists of Vertex</a:t>
            </a:r>
            <a:r>
              <a:rPr lang="en" baseline="-25000"/>
              <a:t>start</a:t>
            </a:r>
            <a:r>
              <a:rPr lang="en"/>
              <a:t>,Vertex</a:t>
            </a:r>
            <a:r>
              <a:rPr lang="en" baseline="-25000"/>
              <a:t>end</a:t>
            </a:r>
            <a:r>
              <a:rPr lang="en"/>
              <a:t>,Vertex</a:t>
            </a:r>
            <a:r>
              <a:rPr lang="en" baseline="-25000"/>
              <a:t>current</a:t>
            </a:r>
            <a:r>
              <a:rPr lang="en"/>
              <a:t>, and Vertex</a:t>
            </a:r>
            <a:r>
              <a:rPr lang="en" baseline="-25000"/>
              <a:t>previous</a:t>
            </a:r>
            <a:r>
              <a:rPr lang="en"/>
              <a:t>.</a:t>
            </a:r>
          </a:p>
          <a:p>
            <a:pPr marL="457200" lvl="0" indent="-342900" rtl="0">
              <a:lnSpc>
                <a:spcPct val="100000"/>
              </a:lnSpc>
              <a:spcBef>
                <a:spcPts val="0"/>
              </a:spcBef>
              <a:spcAft>
                <a:spcPts val="0"/>
              </a:spcAft>
              <a:buSzPct val="100000"/>
              <a:buChar char="●"/>
            </a:pPr>
            <a:r>
              <a:rPr lang="en"/>
              <a:t>R is defined by its calculateMove()</a:t>
            </a:r>
          </a:p>
          <a:p>
            <a:pPr marL="914400" lvl="1" indent="-317500" rtl="0">
              <a:lnSpc>
                <a:spcPct val="100000"/>
              </a:lnSpc>
              <a:spcBef>
                <a:spcPts val="0"/>
              </a:spcBef>
              <a:spcAft>
                <a:spcPts val="0"/>
              </a:spcAft>
              <a:buSzPct val="100000"/>
              <a:buChar char="○"/>
            </a:pPr>
            <a:r>
              <a:rPr lang="en"/>
              <a:t>At degree &lt; 3 all runners perform the same, having only 1 option to move to</a:t>
            </a:r>
          </a:p>
          <a:p>
            <a:pPr marL="914400" lvl="1" indent="-317500" rtl="0">
              <a:lnSpc>
                <a:spcPct val="100000"/>
              </a:lnSpc>
              <a:spcBef>
                <a:spcPts val="0"/>
              </a:spcBef>
              <a:buSzPct val="100000"/>
              <a:buChar char="○"/>
            </a:pPr>
            <a:r>
              <a:rPr lang="en"/>
              <a:t>At degree &gt;= 3 is where each performs differently</a:t>
            </a:r>
          </a:p>
          <a:p>
            <a:pPr marL="0" lvl="0" indent="0" rtl="0">
              <a:lnSpc>
                <a:spcPct val="100000"/>
              </a:lnSpc>
              <a:spcBef>
                <a:spcPts val="0"/>
              </a:spcBef>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Junction-Origination</a:t>
            </a:r>
          </a:p>
        </p:txBody>
      </p:sp>
      <p:sp>
        <p:nvSpPr>
          <p:cNvPr id="103" name="Shape 10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ct val="100000"/>
              <a:buChar char="●"/>
            </a:pPr>
            <a:r>
              <a:rPr lang="en"/>
              <a:t>When R encounters a junction, it picks a pseudo-random vertex adjacent to vertex</a:t>
            </a:r>
            <a:r>
              <a:rPr lang="en" baseline="-25000"/>
              <a:t>current </a:t>
            </a:r>
            <a:r>
              <a:rPr lang="en"/>
              <a:t>that R has yet to traverse</a:t>
            </a:r>
          </a:p>
          <a:p>
            <a:pPr marL="457200" lvl="0" indent="-342900" rtl="0">
              <a:spcBef>
                <a:spcPts val="0"/>
              </a:spcBef>
              <a:buSzPct val="100000"/>
              <a:buChar char="●"/>
            </a:pPr>
            <a:r>
              <a:rPr lang="en"/>
              <a:t>If R gets stuck with no more adjacent, untraversed vertices, then R backtracks to the previous junction and chooses a new vertex.</a:t>
            </a:r>
          </a:p>
        </p:txBody>
      </p:sp>
      <p:pic>
        <p:nvPicPr>
          <p:cNvPr id="3" name="Picture 2">
            <a:extLst>
              <a:ext uri="{FF2B5EF4-FFF2-40B4-BE49-F238E27FC236}">
                <a16:creationId xmlns:a16="http://schemas.microsoft.com/office/drawing/2014/main" id="{7EF9897B-77C7-40B6-97BD-3E13EE3E8BF3}"/>
              </a:ext>
            </a:extLst>
          </p:cNvPr>
          <p:cNvPicPr>
            <a:picLocks noChangeAspect="1"/>
          </p:cNvPicPr>
          <p:nvPr/>
        </p:nvPicPr>
        <p:blipFill>
          <a:blip r:embed="rId3"/>
          <a:stretch>
            <a:fillRect/>
          </a:stretch>
        </p:blipFill>
        <p:spPr>
          <a:xfrm>
            <a:off x="5569928" y="2606660"/>
            <a:ext cx="2096965" cy="20969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rtl="0">
              <a:spcBef>
                <a:spcPts val="0"/>
              </a:spcBef>
              <a:buNone/>
            </a:pPr>
            <a:r>
              <a:rPr lang="en"/>
              <a:t>Wall Follower</a:t>
            </a:r>
          </a:p>
        </p:txBody>
      </p:sp>
      <p:sp>
        <p:nvSpPr>
          <p:cNvPr id="109" name="Shape 109"/>
          <p:cNvSpPr txBox="1">
            <a:spLocks noGrp="1"/>
          </p:cNvSpPr>
          <p:nvPr>
            <p:ph type="body" idx="1"/>
          </p:nvPr>
        </p:nvSpPr>
        <p:spPr>
          <a:xfrm>
            <a:off x="311700" y="1152475"/>
            <a:ext cx="8520600" cy="3875700"/>
          </a:xfrm>
          <a:prstGeom prst="rect">
            <a:avLst/>
          </a:prstGeom>
        </p:spPr>
        <p:txBody>
          <a:bodyPr wrap="square" lIns="91425" tIns="91425" rIns="91425" bIns="91425" anchor="t" anchorCtr="0">
            <a:noAutofit/>
          </a:bodyPr>
          <a:lstStyle/>
          <a:p>
            <a:pPr marL="457200" lvl="0" indent="-342900" rtl="0">
              <a:spcBef>
                <a:spcPts val="0"/>
              </a:spcBef>
              <a:spcAft>
                <a:spcPts val="0"/>
              </a:spcAft>
              <a:buSzPct val="100000"/>
              <a:buChar char="●"/>
            </a:pPr>
            <a:r>
              <a:rPr lang="en" dirty="0"/>
              <a:t>On initialization, either right or left is chosen.</a:t>
            </a:r>
          </a:p>
          <a:p>
            <a:pPr marL="457200" lvl="0" indent="-342900" rtl="0">
              <a:spcBef>
                <a:spcPts val="0"/>
              </a:spcBef>
              <a:spcAft>
                <a:spcPts val="0"/>
              </a:spcAft>
              <a:buSzPct val="100000"/>
              <a:buChar char="●"/>
            </a:pPr>
            <a:r>
              <a:rPr lang="en" dirty="0"/>
              <a:t>At a junction, it always chooses the vertex in the chosen direction. </a:t>
            </a:r>
          </a:p>
          <a:p>
            <a:pPr marL="457200" lvl="0" indent="-342900" rtl="0">
              <a:spcBef>
                <a:spcPts val="0"/>
              </a:spcBef>
              <a:spcAft>
                <a:spcPts val="0"/>
              </a:spcAft>
              <a:buSzPct val="100000"/>
              <a:buChar char="●"/>
            </a:pPr>
            <a:r>
              <a:rPr lang="en" dirty="0"/>
              <a:t>If that vertex is either already traversed or a wall, then it rotates itself in the chosen direction, until a vertex in the correct direction is found</a:t>
            </a:r>
          </a:p>
          <a:p>
            <a:pPr marL="457200" lvl="0" indent="-342900" rtl="0">
              <a:spcBef>
                <a:spcPts val="0"/>
              </a:spcBef>
              <a:buSzPct val="100000"/>
              <a:buChar char="●"/>
            </a:pPr>
            <a:r>
              <a:rPr lang="en" dirty="0"/>
              <a:t>It also rotates when it is stuck, traveling back the way that it came until it is back at the junction, now facing a different direction then the original visit</a:t>
            </a:r>
          </a:p>
          <a:p>
            <a:pPr lvl="0" rtl="0">
              <a:lnSpc>
                <a:spcPct val="100000"/>
              </a:lnSpc>
              <a:spcBef>
                <a:spcPts val="0"/>
              </a:spcBef>
              <a:buNone/>
            </a:pPr>
            <a:r>
              <a:rPr lang="en" sz="1400" dirty="0"/>
              <a:t>	</a:t>
            </a:r>
          </a:p>
        </p:txBody>
      </p:sp>
      <p:pic>
        <p:nvPicPr>
          <p:cNvPr id="5" name="Picture 4">
            <a:extLst>
              <a:ext uri="{FF2B5EF4-FFF2-40B4-BE49-F238E27FC236}">
                <a16:creationId xmlns:a16="http://schemas.microsoft.com/office/drawing/2014/main" id="{A433BBC2-1E8D-4D0B-BF97-B6037DEB5568}"/>
              </a:ext>
            </a:extLst>
          </p:cNvPr>
          <p:cNvPicPr>
            <a:picLocks noChangeAspect="1"/>
          </p:cNvPicPr>
          <p:nvPr/>
        </p:nvPicPr>
        <p:blipFill>
          <a:blip r:embed="rId3"/>
          <a:stretch>
            <a:fillRect/>
          </a:stretch>
        </p:blipFill>
        <p:spPr>
          <a:xfrm>
            <a:off x="5120640" y="3228245"/>
            <a:ext cx="1547446" cy="1547446"/>
          </a:xfrm>
          <a:prstGeom prst="rect">
            <a:avLst/>
          </a:prstGeom>
        </p:spPr>
      </p:pic>
      <p:pic>
        <p:nvPicPr>
          <p:cNvPr id="7" name="Picture 6">
            <a:extLst>
              <a:ext uri="{FF2B5EF4-FFF2-40B4-BE49-F238E27FC236}">
                <a16:creationId xmlns:a16="http://schemas.microsoft.com/office/drawing/2014/main" id="{39A1DA2A-1472-4D98-9D56-7F9B971185F1}"/>
              </a:ext>
            </a:extLst>
          </p:cNvPr>
          <p:cNvPicPr>
            <a:picLocks noChangeAspect="1"/>
          </p:cNvPicPr>
          <p:nvPr/>
        </p:nvPicPr>
        <p:blipFill>
          <a:blip r:embed="rId4"/>
          <a:stretch>
            <a:fillRect/>
          </a:stretch>
        </p:blipFill>
        <p:spPr>
          <a:xfrm>
            <a:off x="2579662" y="3228245"/>
            <a:ext cx="1612510" cy="1612510"/>
          </a:xfrm>
          <a:prstGeom prst="rect">
            <a:avLst/>
          </a:prstGeom>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1211</Words>
  <Application>Microsoft Office PowerPoint</Application>
  <PresentationFormat>On-screen Show (16:9)</PresentationFormat>
  <Paragraphs>75</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Average</vt:lpstr>
      <vt:lpstr>Arial</vt:lpstr>
      <vt:lpstr>Oswald</vt:lpstr>
      <vt:lpstr>Cooper Black</vt:lpstr>
      <vt:lpstr>Slate</vt:lpstr>
      <vt:lpstr>Maze Runner</vt:lpstr>
      <vt:lpstr>Abstract</vt:lpstr>
      <vt:lpstr>Introduction</vt:lpstr>
      <vt:lpstr>Problem Statement</vt:lpstr>
      <vt:lpstr>Informal Algorithms  </vt:lpstr>
      <vt:lpstr>Defining a Maze</vt:lpstr>
      <vt:lpstr>Defining the Maze Runner</vt:lpstr>
      <vt:lpstr>Junction-Origination</vt:lpstr>
      <vt:lpstr>Wall Follower</vt:lpstr>
      <vt:lpstr>Manhattan Distance</vt:lpstr>
      <vt:lpstr>Notable Constraints</vt:lpstr>
      <vt:lpstr>Context</vt:lpstr>
      <vt:lpstr>Experimental Procedure</vt:lpstr>
      <vt:lpstr>Results and Conclusions(Graphical Representation)</vt:lpstr>
      <vt:lpstr>Results and Conclusions(Graphical Representation)</vt:lpstr>
      <vt:lpstr>Results and Conclusions(Graphical Representation)</vt:lpstr>
      <vt:lpstr>Results and Conclusions</vt:lpstr>
      <vt:lpstr>Future Work</vt:lpstr>
      <vt:lpstr>Exam Questions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Maze Runner</dc:title>
  <cp:lastModifiedBy>Atkinson, Tyler Hunter</cp:lastModifiedBy>
  <cp:revision>13</cp:revision>
  <dcterms:modified xsi:type="dcterms:W3CDTF">2017-11-14T12:59:42Z</dcterms:modified>
</cp:coreProperties>
</file>