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4" r:id="rId19"/>
    <p:sldId id="273" r:id="rId20"/>
    <p:sldId id="275" r:id="rId21"/>
  </p:sldIdLst>
  <p:sldSz cx="9144000" cy="5143500" type="screen16x9"/>
  <p:notesSz cx="6858000" cy="9144000"/>
  <p:embeddedFontLst>
    <p:embeddedFont>
      <p:font typeface="Oswald"/>
      <p:regular r:id="rId23"/>
      <p:bold r:id="rId24"/>
    </p:embeddedFont>
    <p:embeddedFont>
      <p:font typeface="Cooper Black" panose="0208090404030B020404" pitchFamily="18" charset="0"/>
      <p:regular r:id="rId25"/>
    </p:embeddedFont>
    <p:embeddedFont>
      <p:font typeface="Averag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7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742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2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959300" y="1226775"/>
            <a:ext cx="5225400" cy="327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oper Black" panose="0208090404030B020404" pitchFamily="18" charset="0"/>
              </a:rPr>
              <a:t>Maze Runner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287172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“Enter Group Name”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Tyler Atkinson and Dylan Menchetti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809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Manhattan Distance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5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When R encounters a junction, it calculates the distance from each available vertex to vertex</a:t>
            </a:r>
            <a:r>
              <a:rPr lang="en" baseline="-25000" dirty="0"/>
              <a:t>end </a:t>
            </a:r>
            <a:r>
              <a:rPr lang="en" dirty="0"/>
              <a:t>. Then, it travels to the vertex with the shortest distance and repeats this process for each junction.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dirty="0"/>
              <a:t>When it becomes stuck, it backtracks to last junction and picks from the new available points the vertex with the least distance.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D0979-9BCE-4838-80B6-D69AF7F3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85802"/>
            <a:ext cx="2180492" cy="21804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Notable Constraints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Maze must be simply-directed or consist of a directed acyclic graph, with no loops or directed cycles. Indicating that there is no way to begin at a particular vertex and follow a directed sequence of edges to loop back to the first vertex. 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/>
              <a:t>Each runner has limited omniscience, holding knowledge of what direction it is facing and where the end vertex is (without knowing the path to arrive there).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 of a Maze along with solving algorithms is directly associate with graph theory, and understood through the vast contributions to the field. As far backs a Euler’s first theory in 1736, to more recent implementations concerning robotic pathfinding (“MicroMouse” competitions) and “Marangoni Flow” implementations using surface tension and pH gradients.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Experimental Procedure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Implement the 3 algorithms as separate runner objects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Generate 200 mazes of varying size (50 for small/medium/large/crazy)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1800" dirty="0"/>
              <a:t>Small: </a:t>
            </a:r>
            <a:r>
              <a:rPr lang="en" sz="1800" dirty="0">
                <a:latin typeface="Average" panose="020B0604020202020204" charset="0"/>
              </a:rPr>
              <a:t>51x51</a:t>
            </a:r>
            <a:r>
              <a:rPr lang="en" sz="1800" dirty="0"/>
              <a:t> verticies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1800" dirty="0"/>
              <a:t>Medium: 101x101 verticies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1800" dirty="0"/>
              <a:t>Large: 201x201 verticies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1800" dirty="0"/>
              <a:t>Crazy: 1467x1467 verticies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Let the runners traverse each maze, recording how many steps were taken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AutoNum type="arabicParenR"/>
            </a:pPr>
            <a:r>
              <a:rPr lang="en" dirty="0"/>
              <a:t>Compare ratios (steps taken vs. solution edge length) for each maze vs. the next maze size and find the difference in growth to evaluate complexity.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 and Conclusions(Graphical Representation)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C1762-079C-4BBA-96F3-6664B56B8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" t="40889" r="49846" b="32171"/>
          <a:stretch/>
        </p:blipFill>
        <p:spPr>
          <a:xfrm>
            <a:off x="579742" y="1526346"/>
            <a:ext cx="8252558" cy="26095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 and Conclusions(Graphical Representation)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7EC4C-938A-4C6E-B0BC-3C76E379E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2" t="42530" r="47461" b="24786"/>
          <a:stretch/>
        </p:blipFill>
        <p:spPr>
          <a:xfrm>
            <a:off x="984738" y="1281972"/>
            <a:ext cx="7174524" cy="3464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F1475-AA78-45BC-9EE9-CDBB7DBD7DEA}"/>
              </a:ext>
            </a:extLst>
          </p:cNvPr>
          <p:cNvSpPr txBox="1"/>
          <p:nvPr/>
        </p:nvSpPr>
        <p:spPr>
          <a:xfrm>
            <a:off x="2106637" y="4746036"/>
            <a:ext cx="493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Ratio vs Size with the Crazy size included</a:t>
            </a:r>
          </a:p>
        </p:txBody>
      </p:sp>
    </p:spTree>
    <p:extLst>
      <p:ext uri="{BB962C8B-B14F-4D97-AF65-F5344CB8AC3E}">
        <p14:creationId xmlns:p14="http://schemas.microsoft.com/office/powerpoint/2010/main" val="416984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 and Conclusions(Graphical Representation)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0E78E-953E-4D57-8533-4C3826A64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8" t="38291" r="7154" b="28479"/>
          <a:stretch/>
        </p:blipFill>
        <p:spPr>
          <a:xfrm>
            <a:off x="940727" y="1146517"/>
            <a:ext cx="7262546" cy="3453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3E9DF-1767-4F90-8C59-CD5A1ADBAB00}"/>
              </a:ext>
            </a:extLst>
          </p:cNvPr>
          <p:cNvSpPr txBox="1"/>
          <p:nvPr/>
        </p:nvSpPr>
        <p:spPr>
          <a:xfrm>
            <a:off x="2106637" y="4746036"/>
            <a:ext cx="493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Ratio vs Size with the Crazy size excluded</a:t>
            </a:r>
          </a:p>
        </p:txBody>
      </p:sp>
    </p:spTree>
    <p:extLst>
      <p:ext uri="{BB962C8B-B14F-4D97-AF65-F5344CB8AC3E}">
        <p14:creationId xmlns:p14="http://schemas.microsoft.com/office/powerpoint/2010/main" val="351962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 and Conclusions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5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We found that Junction Origination performed at complexity </a:t>
            </a:r>
            <a:r>
              <a:rPr lang="en-US" dirty="0"/>
              <a:t>O(n</a:t>
            </a:r>
            <a:r>
              <a:rPr lang="en-US" baseline="30000" dirty="0"/>
              <a:t>1.49</a:t>
            </a:r>
            <a:r>
              <a:rPr lang="en-US" dirty="0"/>
              <a:t>) </a:t>
            </a:r>
            <a:r>
              <a:rPr lang="en" dirty="0"/>
              <a:t>Wall Follower Left performed at complexity </a:t>
            </a:r>
            <a:r>
              <a:rPr lang="en-US" dirty="0"/>
              <a:t>O(n</a:t>
            </a:r>
            <a:r>
              <a:rPr lang="en-US" baseline="30000" dirty="0"/>
              <a:t>0.86</a:t>
            </a:r>
            <a:r>
              <a:rPr lang="en-US" dirty="0"/>
              <a:t>) </a:t>
            </a:r>
            <a:r>
              <a:rPr lang="en" dirty="0"/>
              <a:t>and Wall Follower Right performed at complexity </a:t>
            </a:r>
            <a:r>
              <a:rPr lang="en-US" dirty="0"/>
              <a:t>O(n</a:t>
            </a:r>
            <a:r>
              <a:rPr lang="en-US" baseline="30000" dirty="0"/>
              <a:t>0.75</a:t>
            </a:r>
            <a:r>
              <a:rPr lang="en-US" dirty="0"/>
              <a:t>) </a:t>
            </a:r>
            <a:r>
              <a:rPr lang="en" dirty="0"/>
              <a:t>Manhattan distance performed at complexity </a:t>
            </a:r>
            <a:r>
              <a:rPr lang="en-US" dirty="0"/>
              <a:t>O(n</a:t>
            </a:r>
            <a:r>
              <a:rPr lang="en-US" baseline="30000" dirty="0"/>
              <a:t>0.03</a:t>
            </a:r>
            <a:r>
              <a:rPr lang="en-US" dirty="0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We found that each algorithm performed linearly, despite Manhattan distance traversing less steps than the other 3 on almost every maze. Each responded to increasing maze size and complexity in O(n).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Future Work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5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GPS Navigation Systems</a:t>
            </a:r>
          </a:p>
          <a:p>
            <a:pPr marL="285750" indent="-285750"/>
            <a:r>
              <a:rPr lang="en-US" dirty="0"/>
              <a:t>Robotics</a:t>
            </a:r>
          </a:p>
          <a:p>
            <a:pPr marL="285750" indent="-285750"/>
            <a:r>
              <a:rPr lang="en-US" dirty="0"/>
              <a:t>Modeling of information and processes (network)</a:t>
            </a:r>
          </a:p>
          <a:p>
            <a:pPr>
              <a:buNone/>
            </a:pPr>
            <a:r>
              <a:rPr lang="en-US" dirty="0"/>
              <a:t>Any application that involves relationships between multiple points across a graphical implementation stand to benefit from solving algorithms; these can consist in a variety of the science, such as the representations of molecular structures or as top-level as regional association and importance concerning conservation efforts. </a:t>
            </a:r>
          </a:p>
        </p:txBody>
      </p:sp>
    </p:spTree>
    <p:extLst>
      <p:ext uri="{BB962C8B-B14F-4D97-AF65-F5344CB8AC3E}">
        <p14:creationId xmlns:p14="http://schemas.microsoft.com/office/powerpoint/2010/main" val="271262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5CA8-02A0-4B1A-9330-DDCE74B2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44" y="854057"/>
            <a:ext cx="7852200" cy="861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EC8AA-BDDA-47DF-A790-797F8D3A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85" y="189562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Abstract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457200">
              <a:spcAft>
                <a:spcPts val="0"/>
              </a:spcAft>
              <a:buNone/>
            </a:pPr>
            <a:r>
              <a:rPr lang="en" dirty="0"/>
              <a:t>An object (Runner) seeks to find a path through a simply-connected maze. Three algorithms(Junction Origination, Wall-Follower, Manhattan Distance) will be compared by both timed trials and efficiency in junction choices (least to most) to evaluate traversal complexity. We found that Junction Origination performed at complexity </a:t>
            </a:r>
            <a:r>
              <a:rPr lang="en-US" dirty="0"/>
              <a:t>O(n</a:t>
            </a:r>
            <a:r>
              <a:rPr lang="en-US" baseline="30000" dirty="0"/>
              <a:t>1.49</a:t>
            </a:r>
            <a:r>
              <a:rPr lang="en-US" dirty="0"/>
              <a:t>) </a:t>
            </a:r>
            <a:r>
              <a:rPr lang="en" dirty="0"/>
              <a:t>Wall Follower Left performed at complexity </a:t>
            </a:r>
            <a:r>
              <a:rPr lang="en-US" dirty="0"/>
              <a:t>O(n</a:t>
            </a:r>
            <a:r>
              <a:rPr lang="en-US" baseline="30000" dirty="0"/>
              <a:t>0.86</a:t>
            </a:r>
            <a:r>
              <a:rPr lang="en-US" dirty="0"/>
              <a:t>) </a:t>
            </a:r>
            <a:r>
              <a:rPr lang="en" dirty="0"/>
              <a:t>and Wall Follower Right performed at complexity </a:t>
            </a:r>
            <a:r>
              <a:rPr lang="en-US" dirty="0"/>
              <a:t>O(n</a:t>
            </a:r>
            <a:r>
              <a:rPr lang="en-US" baseline="30000" dirty="0"/>
              <a:t>0.75</a:t>
            </a:r>
            <a:r>
              <a:rPr lang="en-US" dirty="0"/>
              <a:t>) </a:t>
            </a:r>
            <a:r>
              <a:rPr lang="en" dirty="0"/>
              <a:t>Manhattan distance performed at complexity </a:t>
            </a:r>
            <a:r>
              <a:rPr lang="en-US" dirty="0"/>
              <a:t>O(n</a:t>
            </a:r>
            <a:r>
              <a:rPr lang="en-US" baseline="30000" dirty="0"/>
              <a:t>0.03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Exam Questions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5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What is the overall complexity across each maze-solving algorithm?</a:t>
            </a:r>
          </a:p>
          <a:p>
            <a:pPr fontAlgn="base"/>
            <a:r>
              <a:rPr lang="en-US" dirty="0"/>
              <a:t>What method differentiates each algorithm?</a:t>
            </a:r>
          </a:p>
          <a:p>
            <a:pPr fontAlgn="base"/>
            <a:r>
              <a:rPr lang="en-US" dirty="0"/>
              <a:t>What are the two sets of edges that define the maze?</a:t>
            </a:r>
          </a:p>
          <a:p>
            <a:pPr fontAlgn="base"/>
            <a:r>
              <a:rPr lang="en-US" dirty="0"/>
              <a:t>What are the differences </a:t>
            </a:r>
            <a:r>
              <a:rPr lang="en-US"/>
              <a:t>in degrees 0-4?</a:t>
            </a:r>
            <a:endParaRPr lang="en-US" dirty="0"/>
          </a:p>
          <a:p>
            <a:pPr fontAlgn="base"/>
            <a:r>
              <a:rPr lang="en-US" dirty="0"/>
              <a:t>What type of graph is the maze composed of?</a:t>
            </a:r>
          </a:p>
        </p:txBody>
      </p:sp>
    </p:spTree>
    <p:extLst>
      <p:ext uri="{BB962C8B-B14F-4D97-AF65-F5344CB8AC3E}">
        <p14:creationId xmlns:p14="http://schemas.microsoft.com/office/powerpoint/2010/main" val="16134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1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maze runner is only able to see what vertices are adjacent to it and must use this information to find a path between the initial and final vertex in a simply connected maze. We implemented three algorithms and </a:t>
            </a:r>
            <a:r>
              <a:rPr lang="en-US" dirty="0"/>
              <a:t>compared </a:t>
            </a:r>
            <a:r>
              <a:rPr lang="en" dirty="0"/>
              <a:t>which ones made it through in the least amount of steps. Each maze size is four-times larger than the last, excluding large to ‘crazy’ which is fifty-three times larger.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81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43475"/>
            <a:ext cx="8520600" cy="39138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An instance of a runner object seeks to reach the end of the maze. Three different objects will use three different algorithms to solve four different maze-types of varying sizes and complexities, fifty times each for a total of two-hundred runs. The objective is to evaluate the complexity of each algorithm’s ability to solve the maze based on amount necessary steps vs. the actual solution path step-sum.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/>
              <a:t>Ratio=Avg.(G</a:t>
            </a:r>
            <a:r>
              <a:rPr lang="en-US" sz="1400" i="1" baseline="-25000" dirty="0"/>
              <a:t>{</a:t>
            </a:r>
            <a:r>
              <a:rPr lang="en-US" sz="1400" i="1" baseline="-25000" dirty="0" err="1"/>
              <a:t>mS</a:t>
            </a:r>
            <a:r>
              <a:rPr lang="en-US" sz="1400" i="1" baseline="-25000" dirty="0"/>
              <a:t>}</a:t>
            </a:r>
            <a:r>
              <a:rPr lang="en-US" sz="1400" i="1" dirty="0"/>
              <a:t>(V</a:t>
            </a:r>
            <a:r>
              <a:rPr lang="en-US" sz="1400" i="1" baseline="-25000" dirty="0"/>
              <a:t>{</a:t>
            </a:r>
            <a:r>
              <a:rPr lang="en-US" sz="1400" i="1" baseline="-25000" dirty="0" err="1"/>
              <a:t>stepsT</a:t>
            </a:r>
            <a:r>
              <a:rPr lang="en-US" sz="1400" i="1" baseline="-25000" dirty="0"/>
              <a:t>}</a:t>
            </a:r>
            <a:r>
              <a:rPr lang="en-US" sz="1400" i="1" dirty="0"/>
              <a:t>)/Avg.(G</a:t>
            </a:r>
            <a:r>
              <a:rPr lang="en-US" sz="1400" i="1" baseline="-25000" dirty="0"/>
              <a:t>{</a:t>
            </a:r>
            <a:r>
              <a:rPr lang="en-US" sz="1400" i="1" baseline="-25000" dirty="0" err="1"/>
              <a:t>mS</a:t>
            </a:r>
            <a:r>
              <a:rPr lang="en-US" sz="1400" i="1" baseline="-25000" dirty="0"/>
              <a:t>}</a:t>
            </a:r>
            <a:r>
              <a:rPr lang="en-US" sz="1400" i="1" dirty="0"/>
              <a:t>(V</a:t>
            </a:r>
            <a:r>
              <a:rPr lang="en-US" sz="1400" i="1" baseline="-25000" dirty="0"/>
              <a:t>{F},</a:t>
            </a:r>
            <a:r>
              <a:rPr lang="en-US" sz="1400" i="1" dirty="0"/>
              <a:t>E</a:t>
            </a:r>
            <a:r>
              <a:rPr lang="en-US" sz="1400" i="1" baseline="-25000" dirty="0"/>
              <a:t>F</a:t>
            </a:r>
            <a:r>
              <a:rPr lang="en-US" sz="1400" i="1" dirty="0"/>
              <a:t>))</a:t>
            </a:r>
            <a:br>
              <a:rPr lang="en-US" dirty="0"/>
            </a:br>
            <a:r>
              <a:rPr lang="en-US" dirty="0"/>
              <a:t>Where G</a:t>
            </a:r>
            <a:r>
              <a:rPr lang="en-US" baseline="-25000" dirty="0"/>
              <a:t>{</a:t>
            </a:r>
            <a:r>
              <a:rPr lang="en-US" baseline="-25000" dirty="0" err="1"/>
              <a:t>mS</a:t>
            </a:r>
            <a:r>
              <a:rPr lang="en-US" baseline="-25000" dirty="0"/>
              <a:t>} </a:t>
            </a:r>
            <a:r>
              <a:rPr lang="en-US" dirty="0"/>
              <a:t>is a set of graphs at a particular size, V</a:t>
            </a:r>
            <a:r>
              <a:rPr lang="en-US" baseline="-25000" dirty="0"/>
              <a:t>{</a:t>
            </a:r>
            <a:r>
              <a:rPr lang="en-US" baseline="-25000" dirty="0" err="1"/>
              <a:t>stepsT</a:t>
            </a:r>
            <a:r>
              <a:rPr lang="en-US" baseline="-25000" dirty="0"/>
              <a:t>}</a:t>
            </a:r>
            <a:r>
              <a:rPr lang="en-US" dirty="0"/>
              <a:t> is the steps that were taken by the runner on that graph, V</a:t>
            </a:r>
            <a:r>
              <a:rPr lang="en-US" baseline="-25000" dirty="0"/>
              <a:t>{F}</a:t>
            </a:r>
            <a:r>
              <a:rPr lang="en-US" dirty="0"/>
              <a:t> is the set of vertices that compose E</a:t>
            </a:r>
            <a:r>
              <a:rPr lang="en-US" baseline="-25000" dirty="0"/>
              <a:t>F</a:t>
            </a:r>
            <a:r>
              <a:rPr lang="en-US" dirty="0"/>
              <a:t>, the edge that leads directly from start position to end position. Complexity is therefore the growth size between small → medium and medium → large, such that </a:t>
            </a:r>
            <a:br>
              <a:rPr lang="en-US" dirty="0"/>
            </a:br>
            <a:r>
              <a:rPr lang="en-US" sz="1400" i="1" dirty="0"/>
              <a:t>Complexity =</a:t>
            </a:r>
            <a:r>
              <a:rPr lang="en-US" sz="1400" i="1" dirty="0" err="1"/>
              <a:t>Ratio</a:t>
            </a:r>
            <a:r>
              <a:rPr lang="en-US" sz="1400" i="1" baseline="-25000" dirty="0" err="1"/>
              <a:t>Medium→Large</a:t>
            </a:r>
            <a:r>
              <a:rPr lang="en-US" sz="1400" i="1" dirty="0"/>
              <a:t> - </a:t>
            </a:r>
            <a:r>
              <a:rPr lang="en-US" sz="1400" i="1" dirty="0" err="1"/>
              <a:t>Ratio</a:t>
            </a:r>
            <a:r>
              <a:rPr lang="en-US" sz="1400" i="1" baseline="-25000" dirty="0" err="1"/>
              <a:t>Small→Medium</a:t>
            </a:r>
            <a:endParaRPr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Informal Algorithms 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Junction-Origination - When confronted with a dead-end, the Maze-Runner will return to last junction with an open path. Junction paths are chosen randomly.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Wall-Follower - At outset, right or left is selected. The Maze-Runner will always take the right or left hand junction selection, respectively.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Manhattan Distance - The Maze-Runner uses its knowledge of the endpoint to approximate the distance between the two. Junction choices are made to shorten this distance.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81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Defining a Maze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43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spcAft>
                <a:spcPts val="0"/>
              </a:spcAft>
            </a:pPr>
            <a:r>
              <a:rPr lang="en" dirty="0"/>
              <a:t>A Maze is composed of </a:t>
            </a:r>
            <a:r>
              <a:rPr lang="en-US" dirty="0"/>
              <a:t>a directed acyclic graph</a:t>
            </a:r>
            <a:r>
              <a:rPr lang="en" dirty="0"/>
              <a:t> G(</a:t>
            </a:r>
            <a:r>
              <a:rPr lang="en-US" dirty="0"/>
              <a:t>V,E)</a:t>
            </a:r>
            <a:r>
              <a:rPr lang="en" dirty="0"/>
              <a:t> </a:t>
            </a:r>
            <a:r>
              <a:rPr lang="en-US" dirty="0"/>
              <a:t>where V is a vertex (</a:t>
            </a:r>
            <a:r>
              <a:rPr lang="en-US" dirty="0" err="1"/>
              <a:t>x,y,z</a:t>
            </a:r>
            <a:r>
              <a:rPr lang="en-US" dirty="0"/>
              <a:t>) where (</a:t>
            </a:r>
            <a:r>
              <a:rPr lang="en-US" dirty="0" err="1"/>
              <a:t>x,y</a:t>
            </a:r>
            <a:r>
              <a:rPr lang="en-US" dirty="0"/>
              <a:t>) are cartesian coordinates on a given graph and z refers to edge 0 or edge 1. </a:t>
            </a:r>
            <a:r>
              <a:rPr lang="en" dirty="0"/>
              <a:t>The (x,y) refer to physical coordinates on the graph, while z is a boolean value indicating if the vertex is a wall or not.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Each vertex has a degree between 0-4, determined by adjacent vertices with z-type 0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Junctions defined as vertices degree &gt; 2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dirty="0"/>
              <a:t>2 Sets of Edges (E</a:t>
            </a:r>
            <a:r>
              <a:rPr lang="en" baseline="-25000" dirty="0"/>
              <a:t>{Wall}</a:t>
            </a:r>
            <a:r>
              <a:rPr lang="en" dirty="0"/>
              <a:t>,E</a:t>
            </a:r>
            <a:r>
              <a:rPr lang="en" baseline="-25000" dirty="0"/>
              <a:t>{Path}</a:t>
            </a:r>
            <a:r>
              <a:rPr lang="en" dirty="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9E1FB-90DD-43AD-BB15-1D808749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90" y="2796838"/>
            <a:ext cx="2180492" cy="21804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Defining the Maze Runner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47675" y="11794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Runner (R)  is an object bound by the Maze that is free to move through any vertex of z-type 0.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 a junction, a runner is given an array of available vertices, not including those that have already been traversed.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 consists of Vertex</a:t>
            </a:r>
            <a:r>
              <a:rPr lang="en" baseline="-25000"/>
              <a:t>start</a:t>
            </a:r>
            <a:r>
              <a:rPr lang="en"/>
              <a:t>,Vertex</a:t>
            </a:r>
            <a:r>
              <a:rPr lang="en" baseline="-25000"/>
              <a:t>end</a:t>
            </a:r>
            <a:r>
              <a:rPr lang="en"/>
              <a:t>,Vertex</a:t>
            </a:r>
            <a:r>
              <a:rPr lang="en" baseline="-25000"/>
              <a:t>current</a:t>
            </a:r>
            <a:r>
              <a:rPr lang="en"/>
              <a:t>, and Vertex</a:t>
            </a:r>
            <a:r>
              <a:rPr lang="en" baseline="-25000"/>
              <a:t>previous</a:t>
            </a:r>
            <a:r>
              <a:rPr lang="en"/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 is defined by its calculateMove()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 degree &lt; 3 all runners perform the same, having only 1 option to move to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/>
              <a:t>At degree &gt;= 3 is where each performs differently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Junction-Origination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R encounters a junction, it picks a pseudo-random vertex adjacent to vertex</a:t>
            </a:r>
            <a:r>
              <a:rPr lang="en" baseline="-25000"/>
              <a:t>current </a:t>
            </a:r>
            <a:r>
              <a:rPr lang="en"/>
              <a:t>that R has yet to traverse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If R gets stuck with no more adjacent, untraversed vertices, then R backtracks to the previous junction and chooses a new vertex.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9897B-77C7-40B6-97BD-3E13EE3E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928" y="2606660"/>
            <a:ext cx="2096965" cy="2096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Wall Follower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On initialization, either right or left is chosen.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At a junction, it always chooses the vertex in the chosen direction.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that vertex is either already traversed or a wall, then it rotates itself in the chosen direction, until a vertex in the correct direction is found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dirty="0"/>
              <a:t>It also rotates when it is stuck, traveling back the way that it came until it is back at the junction, now facing a different direction then the original visit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3BBC2-1E8D-4D0B-BF97-B6037DEB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3228245"/>
            <a:ext cx="1547446" cy="1547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1DA2A-1472-4D98-9D56-7F9B97118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62" y="3228245"/>
            <a:ext cx="1612510" cy="1612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1223</Words>
  <Application>Microsoft Office PowerPoint</Application>
  <PresentationFormat>On-screen Show (16:9)</PresentationFormat>
  <Paragraphs>74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Oswald</vt:lpstr>
      <vt:lpstr>Cooper Black</vt:lpstr>
      <vt:lpstr>Average</vt:lpstr>
      <vt:lpstr>Slate</vt:lpstr>
      <vt:lpstr>Maze Runner</vt:lpstr>
      <vt:lpstr>Abstract</vt:lpstr>
      <vt:lpstr>Introduction</vt:lpstr>
      <vt:lpstr>Problem Statement</vt:lpstr>
      <vt:lpstr>Informal Algorithms  </vt:lpstr>
      <vt:lpstr>Defining a Maze</vt:lpstr>
      <vt:lpstr>Defining the Maze Runner</vt:lpstr>
      <vt:lpstr>Junction-Origination</vt:lpstr>
      <vt:lpstr>Wall Follower</vt:lpstr>
      <vt:lpstr>Manhattan Distance</vt:lpstr>
      <vt:lpstr>Notable Constraints</vt:lpstr>
      <vt:lpstr>Context</vt:lpstr>
      <vt:lpstr>Experimental Procedure</vt:lpstr>
      <vt:lpstr>Results and Conclusions(Graphical Representation)</vt:lpstr>
      <vt:lpstr>Results and Conclusions(Graphical Representation)</vt:lpstr>
      <vt:lpstr>Results and Conclusions(Graphical Representation)</vt:lpstr>
      <vt:lpstr>Results and Conclusions</vt:lpstr>
      <vt:lpstr>Future Work</vt:lpstr>
      <vt:lpstr>Questions?</vt:lpstr>
      <vt:lpstr>Exam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Runner</dc:title>
  <cp:lastModifiedBy>Atkinson, Tyler Hunter</cp:lastModifiedBy>
  <cp:revision>20</cp:revision>
  <dcterms:modified xsi:type="dcterms:W3CDTF">2017-11-14T13:39:33Z</dcterms:modified>
</cp:coreProperties>
</file>