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48" r:id="rId1"/>
  </p:sldMasterIdLst>
  <p:notesMasterIdLst>
    <p:notesMasterId r:id="rId13"/>
  </p:notesMasterIdLst>
  <p:sldIdLst>
    <p:sldId id="256" r:id="rId2"/>
    <p:sldId id="257" r:id="rId3"/>
    <p:sldId id="268" r:id="rId4"/>
    <p:sldId id="258" r:id="rId5"/>
    <p:sldId id="259" r:id="rId6"/>
    <p:sldId id="260" r:id="rId7"/>
    <p:sldId id="261" r:id="rId8"/>
    <p:sldId id="262" r:id="rId9"/>
    <p:sldId id="267" r:id="rId10"/>
    <p:sldId id="266" r:id="rId11"/>
    <p:sldId id="265" r:id="rId12"/>
  </p:sldIdLst>
  <p:sldSz cx="12192000" cy="6858000"/>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13"/>
  </p:normalViewPr>
  <p:slideViewPr>
    <p:cSldViewPr snapToGrid="0" snapToObjects="1">
      <p:cViewPr>
        <p:scale>
          <a:sx n="58" d="100"/>
          <a:sy n="58" d="100"/>
        </p:scale>
        <p:origin x="964" y="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45305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10</a:t>
            </a:fld>
            <a:endParaRPr lang="en-US"/>
          </a:p>
        </p:txBody>
      </p:sp>
    </p:spTree>
    <p:extLst>
      <p:ext uri="{BB962C8B-B14F-4D97-AF65-F5344CB8AC3E}">
        <p14:creationId xmlns:p14="http://schemas.microsoft.com/office/powerpoint/2010/main" val="36348793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11</a:t>
            </a:fld>
            <a:endParaRPr lang="en-US"/>
          </a:p>
        </p:txBody>
      </p:sp>
    </p:spTree>
    <p:extLst>
      <p:ext uri="{BB962C8B-B14F-4D97-AF65-F5344CB8AC3E}">
        <p14:creationId xmlns:p14="http://schemas.microsoft.com/office/powerpoint/2010/main" val="32137078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3</a:t>
            </a:fld>
            <a:endParaRPr lang="en-US"/>
          </a:p>
        </p:txBody>
      </p:sp>
    </p:spTree>
    <p:extLst>
      <p:ext uri="{BB962C8B-B14F-4D97-AF65-F5344CB8AC3E}">
        <p14:creationId xmlns:p14="http://schemas.microsoft.com/office/powerpoint/2010/main" val="12597215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9</a:t>
            </a:fld>
            <a:endParaRPr lang="en-US"/>
          </a:p>
        </p:txBody>
      </p:sp>
    </p:spTree>
    <p:extLst>
      <p:ext uri="{BB962C8B-B14F-4D97-AF65-F5344CB8AC3E}">
        <p14:creationId xmlns:p14="http://schemas.microsoft.com/office/powerpoint/2010/main" val="22025735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48.PNG"/></Relationships>
</file>

<file path=ppt/slides/_rels/slide1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51.PNG"/><Relationship Id="rId4" Type="http://schemas.openxmlformats.org/officeDocument/2006/relationships/image" Target="../media/image50.PNG"/></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19.png"/><Relationship Id="rId18" Type="http://schemas.openxmlformats.org/officeDocument/2006/relationships/image" Target="../media/image24.svg"/><Relationship Id="rId3" Type="http://schemas.openxmlformats.org/officeDocument/2006/relationships/image" Target="../media/image9.png"/><Relationship Id="rId21" Type="http://schemas.openxmlformats.org/officeDocument/2006/relationships/image" Target="../media/image27.svg"/><Relationship Id="rId7" Type="http://schemas.openxmlformats.org/officeDocument/2006/relationships/image" Target="../media/image13.png"/><Relationship Id="rId12" Type="http://schemas.openxmlformats.org/officeDocument/2006/relationships/image" Target="../media/image18.svg"/><Relationship Id="rId17" Type="http://schemas.openxmlformats.org/officeDocument/2006/relationships/image" Target="../media/image23.png"/><Relationship Id="rId2" Type="http://schemas.openxmlformats.org/officeDocument/2006/relationships/notesSlide" Target="../notesSlides/notesSlide4.xml"/><Relationship Id="rId16" Type="http://schemas.openxmlformats.org/officeDocument/2006/relationships/image" Target="../media/image22.svg"/><Relationship Id="rId20" Type="http://schemas.openxmlformats.org/officeDocument/2006/relationships/image" Target="../media/image26.svg"/><Relationship Id="rId1" Type="http://schemas.openxmlformats.org/officeDocument/2006/relationships/slideLayout" Target="../slideLayouts/slideLayout1.xml"/><Relationship Id="rId6" Type="http://schemas.openxmlformats.org/officeDocument/2006/relationships/image" Target="../media/image12.svg"/><Relationship Id="rId11" Type="http://schemas.openxmlformats.org/officeDocument/2006/relationships/image" Target="../media/image17.svg"/><Relationship Id="rId5" Type="http://schemas.openxmlformats.org/officeDocument/2006/relationships/image" Target="../media/image11.png"/><Relationship Id="rId15" Type="http://schemas.openxmlformats.org/officeDocument/2006/relationships/image" Target="../media/image21.png"/><Relationship Id="rId23" Type="http://schemas.openxmlformats.org/officeDocument/2006/relationships/image" Target="../media/image29.svg"/><Relationship Id="rId10" Type="http://schemas.openxmlformats.org/officeDocument/2006/relationships/image" Target="../media/image16.png"/><Relationship Id="rId19" Type="http://schemas.openxmlformats.org/officeDocument/2006/relationships/image" Target="../media/image25.svg"/><Relationship Id="rId4" Type="http://schemas.openxmlformats.org/officeDocument/2006/relationships/image" Target="../media/image10.svg"/><Relationship Id="rId9" Type="http://schemas.openxmlformats.org/officeDocument/2006/relationships/image" Target="../media/image15.svg"/><Relationship Id="rId14" Type="http://schemas.openxmlformats.org/officeDocument/2006/relationships/image" Target="../media/image20.svg"/><Relationship Id="rId22" Type="http://schemas.openxmlformats.org/officeDocument/2006/relationships/image" Target="../media/image28.png"/></Relationships>
</file>

<file path=ppt/slides/_rels/slide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43.sv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41.svg"/><Relationship Id="rId5" Type="http://schemas.openxmlformats.org/officeDocument/2006/relationships/image" Target="../media/image40.png"/><Relationship Id="rId10" Type="http://schemas.openxmlformats.org/officeDocument/2006/relationships/image" Target="../media/image45.svg"/><Relationship Id="rId4" Type="http://schemas.openxmlformats.org/officeDocument/2006/relationships/image" Target="../media/image39.svg"/><Relationship Id="rId9" Type="http://schemas.openxmlformats.org/officeDocument/2006/relationships/image" Target="../media/image44.png"/></Relationships>
</file>

<file path=ppt/slides/_rels/slide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FFFFFF"/>
        </a:solidFill>
        <a:effectLst/>
      </p:bgPr>
    </p:bg>
    <p:spTree>
      <p:nvGrpSpPr>
        <p:cNvPr id="1" name=""/>
        <p:cNvGrpSpPr/>
        <p:nvPr/>
      </p:nvGrpSpPr>
      <p:grpSpPr>
        <a:xfrm>
          <a:off x="0" y="0"/>
          <a:ext cx="0" cy="0"/>
          <a:chOff x="0" y="0"/>
          <a:chExt cx="0" cy="0"/>
        </a:xfrm>
      </p:grpSpPr>
      <p:sp>
        <p:nvSpPr>
          <p:cNvPr id="2" name="Object 1"/>
          <p:cNvSpPr/>
          <p:nvPr/>
        </p:nvSpPr>
        <p:spPr>
          <a:xfrm>
            <a:off x="380905" y="5053178"/>
            <a:ext cx="10263943" cy="998209"/>
          </a:xfrm>
          <a:prstGeom prst="rect">
            <a:avLst/>
          </a:prstGeom>
          <a:noFill/>
        </p:spPr>
        <p:txBody>
          <a:bodyPr wrap="square" lIns="0" tIns="0" rIns="0" bIns="0" rtlCol="0" anchor="t"/>
          <a:lstStyle/>
          <a:p>
            <a:pPr algn="l">
              <a:lnSpc>
                <a:spcPts val="3932"/>
              </a:lnSpc>
              <a:buNone/>
            </a:pPr>
            <a:r>
              <a:rPr lang="en-US" sz="3510" kern="0" spc="105" dirty="0">
                <a:solidFill>
                  <a:srgbClr val="000000"/>
                </a:solidFill>
                <a:latin typeface="Jost*" pitchFamily="34" charset="0"/>
                <a:ea typeface="Jost*" pitchFamily="34" charset="-122"/>
                <a:cs typeface="Jost*" pitchFamily="34" charset="-120"/>
              </a:rPr>
              <a:t>TIME SERIES FORECASTING WITH ADVANCED RECURRENT NEURAL NETWORKS</a:t>
            </a:r>
            <a:endParaRPr lang="en-US" dirty="0"/>
          </a:p>
        </p:txBody>
      </p:sp>
      <p:sp>
        <p:nvSpPr>
          <p:cNvPr id="3" name="Object 2"/>
          <p:cNvSpPr/>
          <p:nvPr/>
        </p:nvSpPr>
        <p:spPr>
          <a:xfrm>
            <a:off x="380905" y="6093881"/>
            <a:ext cx="12322269" cy="421138"/>
          </a:xfrm>
          <a:prstGeom prst="rect">
            <a:avLst/>
          </a:prstGeom>
          <a:noFill/>
        </p:spPr>
        <p:txBody>
          <a:bodyPr wrap="square" lIns="0" tIns="0" rIns="0" bIns="0" rtlCol="0" anchor="t"/>
          <a:lstStyle/>
          <a:p>
            <a:pPr algn="l">
              <a:lnSpc>
                <a:spcPts val="1658"/>
              </a:lnSpc>
              <a:spcBef>
                <a:spcPts val="328"/>
              </a:spcBef>
              <a:buNone/>
            </a:pPr>
            <a:r>
              <a:rPr lang="en-US" dirty="0"/>
              <a:t>By </a:t>
            </a:r>
            <a:r>
              <a:rPr lang="en-US" dirty="0" err="1"/>
              <a:t>Abdulmuhsin</a:t>
            </a:r>
            <a:r>
              <a:rPr lang="en-US" dirty="0"/>
              <a:t> </a:t>
            </a:r>
            <a:r>
              <a:rPr lang="en-US" dirty="0" err="1"/>
              <a:t>Alanazi</a:t>
            </a:r>
            <a:r>
              <a:rPr lang="en-US" dirty="0"/>
              <a:t>  , </a:t>
            </a:r>
            <a:r>
              <a:rPr lang="en-US" dirty="0" err="1"/>
              <a:t>Thabet</a:t>
            </a:r>
            <a:r>
              <a:rPr lang="en-US" dirty="0"/>
              <a:t> </a:t>
            </a:r>
            <a:r>
              <a:rPr lang="en-US" dirty="0" err="1"/>
              <a:t>Aljebreen</a:t>
            </a:r>
            <a:r>
              <a:rPr lang="en-US" dirty="0"/>
              <a:t> , </a:t>
            </a:r>
            <a:r>
              <a:rPr lang="en-US" dirty="0" err="1"/>
              <a:t>Niaf</a:t>
            </a:r>
            <a:r>
              <a:rPr lang="en-US" dirty="0"/>
              <a:t> </a:t>
            </a:r>
            <a:r>
              <a:rPr lang="en-US" dirty="0" err="1"/>
              <a:t>Alsabhan</a:t>
            </a:r>
            <a:r>
              <a:rPr lang="en-US" dirty="0"/>
              <a:t> , Mohammed </a:t>
            </a:r>
            <a:r>
              <a:rPr lang="en-US" dirty="0" err="1"/>
              <a:t>Aldeaj</a:t>
            </a:r>
            <a:endParaRPr lang="en-US" dirty="0"/>
          </a:p>
        </p:txBody>
      </p:sp>
      <p:pic>
        <p:nvPicPr>
          <p:cNvPr id="4" name="Object 3" descr="preencoded.png"/>
          <p:cNvPicPr>
            <a:picLocks noChangeAspect="1"/>
          </p:cNvPicPr>
          <p:nvPr/>
        </p:nvPicPr>
        <p:blipFill>
          <a:blip r:embed="rId3"/>
          <a:srcRect t="30469" b="30469"/>
          <a:stretch/>
        </p:blipFill>
        <p:spPr>
          <a:xfrm>
            <a:off x="0" y="0"/>
            <a:ext cx="12188952" cy="476130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AE9E6"/>
        </a:solidFill>
        <a:effectLst/>
      </p:bgPr>
    </p:bg>
    <p:spTree>
      <p:nvGrpSpPr>
        <p:cNvPr id="1" name=""/>
        <p:cNvGrpSpPr/>
        <p:nvPr/>
      </p:nvGrpSpPr>
      <p:grpSpPr>
        <a:xfrm>
          <a:off x="0" y="0"/>
          <a:ext cx="0" cy="0"/>
          <a:chOff x="0" y="0"/>
          <a:chExt cx="0" cy="0"/>
        </a:xfrm>
      </p:grpSpPr>
      <p:sp>
        <p:nvSpPr>
          <p:cNvPr id="11" name="Object 1"/>
          <p:cNvSpPr/>
          <p:nvPr/>
        </p:nvSpPr>
        <p:spPr>
          <a:xfrm>
            <a:off x="0" y="399950"/>
            <a:ext cx="12188952" cy="721279"/>
          </a:xfrm>
          <a:prstGeom prst="rect">
            <a:avLst/>
          </a:prstGeom>
          <a:noFill/>
        </p:spPr>
        <p:txBody>
          <a:bodyPr wrap="square" lIns="0" tIns="0" rIns="0" bIns="0" rtlCol="0" anchor="t"/>
          <a:lstStyle/>
          <a:p>
            <a:pPr algn="ctr">
              <a:lnSpc>
                <a:spcPts val="3360"/>
              </a:lnSpc>
              <a:buNone/>
            </a:pPr>
            <a:r>
              <a:rPr lang="en-US" sz="2800" dirty="0"/>
              <a:t>PREDICTION AND EVALUATION</a:t>
            </a:r>
          </a:p>
          <a:p>
            <a:pPr algn="ctr">
              <a:lnSpc>
                <a:spcPts val="3360"/>
              </a:lnSpc>
              <a:buNone/>
            </a:pPr>
            <a:endParaRPr lang="en-US" dirty="0"/>
          </a:p>
        </p:txBody>
      </p:sp>
      <p:pic>
        <p:nvPicPr>
          <p:cNvPr id="3" name="Picture 2" descr="A graph of loss and validation&#10;&#10;Description automatically generated">
            <a:extLst>
              <a:ext uri="{FF2B5EF4-FFF2-40B4-BE49-F238E27FC236}">
                <a16:creationId xmlns:a16="http://schemas.microsoft.com/office/drawing/2014/main" id="{71CA540F-3AAA-54F2-892F-7CADB86EACAE}"/>
              </a:ext>
            </a:extLst>
          </p:cNvPr>
          <p:cNvPicPr>
            <a:picLocks noChangeAspect="1"/>
          </p:cNvPicPr>
          <p:nvPr/>
        </p:nvPicPr>
        <p:blipFill>
          <a:blip r:embed="rId3"/>
          <a:stretch>
            <a:fillRect/>
          </a:stretch>
        </p:blipFill>
        <p:spPr>
          <a:xfrm>
            <a:off x="519199" y="1121229"/>
            <a:ext cx="5493032" cy="4337273"/>
          </a:xfrm>
          <a:prstGeom prst="rect">
            <a:avLst/>
          </a:prstGeom>
        </p:spPr>
      </p:pic>
      <p:pic>
        <p:nvPicPr>
          <p:cNvPr id="5" name="Picture 4" descr="A graph of loss and validation&#10;&#10;Description automatically generated">
            <a:extLst>
              <a:ext uri="{FF2B5EF4-FFF2-40B4-BE49-F238E27FC236}">
                <a16:creationId xmlns:a16="http://schemas.microsoft.com/office/drawing/2014/main" id="{124AA074-79DE-4786-27F9-08B364748DA0}"/>
              </a:ext>
            </a:extLst>
          </p:cNvPr>
          <p:cNvPicPr>
            <a:picLocks noChangeAspect="1"/>
          </p:cNvPicPr>
          <p:nvPr/>
        </p:nvPicPr>
        <p:blipFill>
          <a:blip r:embed="rId4"/>
          <a:stretch>
            <a:fillRect/>
          </a:stretch>
        </p:blipFill>
        <p:spPr>
          <a:xfrm>
            <a:off x="6338199" y="1121229"/>
            <a:ext cx="5524784" cy="4362674"/>
          </a:xfrm>
          <a:prstGeom prst="rect">
            <a:avLst/>
          </a:prstGeom>
        </p:spPr>
      </p:pic>
    </p:spTree>
    <p:extLst>
      <p:ext uri="{BB962C8B-B14F-4D97-AF65-F5344CB8AC3E}">
        <p14:creationId xmlns:p14="http://schemas.microsoft.com/office/powerpoint/2010/main" val="996104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AE9E6"/>
        </a:solidFill>
        <a:effectLst/>
      </p:bgPr>
    </p:bg>
    <p:spTree>
      <p:nvGrpSpPr>
        <p:cNvPr id="1" name=""/>
        <p:cNvGrpSpPr/>
        <p:nvPr/>
      </p:nvGrpSpPr>
      <p:grpSpPr>
        <a:xfrm>
          <a:off x="0" y="0"/>
          <a:ext cx="0" cy="0"/>
          <a:chOff x="0" y="0"/>
          <a:chExt cx="0" cy="0"/>
        </a:xfrm>
      </p:grpSpPr>
      <p:sp>
        <p:nvSpPr>
          <p:cNvPr id="11" name="Object 1"/>
          <p:cNvSpPr/>
          <p:nvPr/>
        </p:nvSpPr>
        <p:spPr>
          <a:xfrm>
            <a:off x="0" y="399950"/>
            <a:ext cx="12188952" cy="721279"/>
          </a:xfrm>
          <a:prstGeom prst="rect">
            <a:avLst/>
          </a:prstGeom>
          <a:noFill/>
        </p:spPr>
        <p:txBody>
          <a:bodyPr wrap="square" lIns="0" tIns="0" rIns="0" bIns="0" rtlCol="0" anchor="t"/>
          <a:lstStyle/>
          <a:p>
            <a:pPr algn="ctr">
              <a:lnSpc>
                <a:spcPts val="3360"/>
              </a:lnSpc>
              <a:buNone/>
            </a:pPr>
            <a:r>
              <a:rPr lang="en-US" sz="2800" dirty="0"/>
              <a:t>PREDICTION AND EVALUATION</a:t>
            </a:r>
          </a:p>
          <a:p>
            <a:pPr algn="ctr">
              <a:lnSpc>
                <a:spcPts val="3360"/>
              </a:lnSpc>
              <a:buNone/>
            </a:pPr>
            <a:endParaRPr lang="en-US" dirty="0"/>
          </a:p>
        </p:txBody>
      </p:sp>
      <p:pic>
        <p:nvPicPr>
          <p:cNvPr id="13" name="Picture 12" descr="A screenshot of a computer program&#10;&#10;Description automatically generated">
            <a:extLst>
              <a:ext uri="{FF2B5EF4-FFF2-40B4-BE49-F238E27FC236}">
                <a16:creationId xmlns:a16="http://schemas.microsoft.com/office/drawing/2014/main" id="{6227888E-E55E-034A-4A50-66A0B92AD416}"/>
              </a:ext>
            </a:extLst>
          </p:cNvPr>
          <p:cNvPicPr>
            <a:picLocks noChangeAspect="1"/>
          </p:cNvPicPr>
          <p:nvPr/>
        </p:nvPicPr>
        <p:blipFill>
          <a:blip r:embed="rId3"/>
          <a:stretch>
            <a:fillRect/>
          </a:stretch>
        </p:blipFill>
        <p:spPr>
          <a:xfrm>
            <a:off x="318515" y="1295400"/>
            <a:ext cx="7637704" cy="1752600"/>
          </a:xfrm>
          <a:prstGeom prst="rect">
            <a:avLst/>
          </a:prstGeom>
        </p:spPr>
      </p:pic>
      <p:pic>
        <p:nvPicPr>
          <p:cNvPr id="15" name="Picture 14" descr="A computer screen shot of a program&#10;&#10;Description automatically generated">
            <a:extLst>
              <a:ext uri="{FF2B5EF4-FFF2-40B4-BE49-F238E27FC236}">
                <a16:creationId xmlns:a16="http://schemas.microsoft.com/office/drawing/2014/main" id="{7AB3D5C4-C40D-1646-F63D-B1F3558BFCB3}"/>
              </a:ext>
            </a:extLst>
          </p:cNvPr>
          <p:cNvPicPr>
            <a:picLocks noChangeAspect="1"/>
          </p:cNvPicPr>
          <p:nvPr/>
        </p:nvPicPr>
        <p:blipFill>
          <a:blip r:embed="rId4"/>
          <a:stretch>
            <a:fillRect/>
          </a:stretch>
        </p:blipFill>
        <p:spPr>
          <a:xfrm>
            <a:off x="318515" y="3616362"/>
            <a:ext cx="7637704" cy="1276416"/>
          </a:xfrm>
          <a:prstGeom prst="rect">
            <a:avLst/>
          </a:prstGeom>
        </p:spPr>
      </p:pic>
      <p:pic>
        <p:nvPicPr>
          <p:cNvPr id="17" name="Picture 16" descr="A screen shot of a computer&#10;&#10;Description automatically generated">
            <a:extLst>
              <a:ext uri="{FF2B5EF4-FFF2-40B4-BE49-F238E27FC236}">
                <a16:creationId xmlns:a16="http://schemas.microsoft.com/office/drawing/2014/main" id="{E55A9793-5A56-5443-0CC0-A16F805382C2}"/>
              </a:ext>
            </a:extLst>
          </p:cNvPr>
          <p:cNvPicPr>
            <a:picLocks noChangeAspect="1"/>
          </p:cNvPicPr>
          <p:nvPr/>
        </p:nvPicPr>
        <p:blipFill>
          <a:blip r:embed="rId5"/>
          <a:stretch>
            <a:fillRect/>
          </a:stretch>
        </p:blipFill>
        <p:spPr>
          <a:xfrm>
            <a:off x="318515" y="5200685"/>
            <a:ext cx="7637704" cy="1257365"/>
          </a:xfrm>
          <a:prstGeom prst="rect">
            <a:avLst/>
          </a:prstGeom>
        </p:spPr>
      </p:pic>
    </p:spTree>
    <p:extLst>
      <p:ext uri="{BB962C8B-B14F-4D97-AF65-F5344CB8AC3E}">
        <p14:creationId xmlns:p14="http://schemas.microsoft.com/office/powerpoint/2010/main" val="2533744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FFFFFF"/>
        </a:solidFill>
        <a:effectLst/>
      </p:bgPr>
    </p:bg>
    <p:spTree>
      <p:nvGrpSpPr>
        <p:cNvPr id="1" name=""/>
        <p:cNvGrpSpPr/>
        <p:nvPr/>
      </p:nvGrpSpPr>
      <p:grpSpPr>
        <a:xfrm>
          <a:off x="0" y="0"/>
          <a:ext cx="0" cy="0"/>
          <a:chOff x="0" y="0"/>
          <a:chExt cx="0" cy="0"/>
        </a:xfrm>
      </p:grpSpPr>
      <p:sp>
        <p:nvSpPr>
          <p:cNvPr id="2" name="Object 1"/>
          <p:cNvSpPr/>
          <p:nvPr/>
        </p:nvSpPr>
        <p:spPr>
          <a:xfrm>
            <a:off x="0" y="399950"/>
            <a:ext cx="12188952" cy="426613"/>
          </a:xfrm>
          <a:prstGeom prst="rect">
            <a:avLst/>
          </a:prstGeom>
          <a:noFill/>
        </p:spPr>
        <p:txBody>
          <a:bodyPr wrap="square" lIns="0" tIns="0" rIns="0" bIns="0" rtlCol="0" anchor="t"/>
          <a:lstStyle/>
          <a:p>
            <a:pPr algn="ctr">
              <a:lnSpc>
                <a:spcPts val="3360"/>
              </a:lnSpc>
              <a:buNone/>
            </a:pPr>
            <a:r>
              <a:rPr lang="en-US" sz="3000" kern="0" spc="90" dirty="0">
                <a:solidFill>
                  <a:srgbClr val="000000"/>
                </a:solidFill>
                <a:latin typeface="Jost*" pitchFamily="34" charset="0"/>
                <a:ea typeface="Jost*" pitchFamily="34" charset="-122"/>
                <a:cs typeface="Jost*" pitchFamily="34" charset="-120"/>
              </a:rPr>
              <a:t>IMPORTING LIBRARIES</a:t>
            </a:r>
            <a:endParaRPr lang="en-US" dirty="0"/>
          </a:p>
        </p:txBody>
      </p:sp>
      <p:sp>
        <p:nvSpPr>
          <p:cNvPr id="3" name="Object 2"/>
          <p:cNvSpPr/>
          <p:nvPr/>
        </p:nvSpPr>
        <p:spPr>
          <a:xfrm>
            <a:off x="1476006" y="2140923"/>
            <a:ext cx="1428393" cy="1428393"/>
          </a:xfrm>
          <a:prstGeom prst="roundRect">
            <a:avLst>
              <a:gd name="adj" fmla="val 6402"/>
            </a:avLst>
          </a:prstGeom>
          <a:noFill/>
          <a:ln w="25400">
            <a:solidFill>
              <a:srgbClr val="143F9C"/>
            </a:solidFill>
            <a:prstDash val="solid"/>
            <a:miter lim="800000"/>
          </a:ln>
        </p:spPr>
        <p:txBody>
          <a:bodyPr/>
          <a:lstStyle/>
          <a:p>
            <a:endParaRPr lang="en-US"/>
          </a:p>
        </p:txBody>
      </p:sp>
      <p:pic>
        <p:nvPicPr>
          <p:cNvPr id="4" name="Object 3"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80524" y="2587294"/>
            <a:ext cx="609448" cy="542789"/>
          </a:xfrm>
          <a:prstGeom prst="rect">
            <a:avLst/>
          </a:prstGeom>
        </p:spPr>
      </p:pic>
      <p:sp>
        <p:nvSpPr>
          <p:cNvPr id="5" name="Object 4"/>
          <p:cNvSpPr/>
          <p:nvPr/>
        </p:nvSpPr>
        <p:spPr>
          <a:xfrm>
            <a:off x="713244" y="3656686"/>
            <a:ext cx="2953916" cy="259134"/>
          </a:xfrm>
          <a:prstGeom prst="rect">
            <a:avLst/>
          </a:prstGeom>
          <a:noFill/>
        </p:spPr>
        <p:txBody>
          <a:bodyPr wrap="square" lIns="0" tIns="0" rIns="0" bIns="0" rtlCol="0" anchor="t"/>
          <a:lstStyle/>
          <a:p>
            <a:pPr algn="ctr">
              <a:lnSpc>
                <a:spcPts val="2042"/>
              </a:lnSpc>
              <a:buNone/>
            </a:pPr>
            <a:r>
              <a:rPr lang="en-US" sz="1620" kern="0" spc="49" dirty="0">
                <a:solidFill>
                  <a:srgbClr val="000000"/>
                </a:solidFill>
                <a:latin typeface="Jost*" pitchFamily="34" charset="0"/>
                <a:ea typeface="Jost*" pitchFamily="34" charset="-122"/>
                <a:cs typeface="Jost*" pitchFamily="34" charset="-120"/>
              </a:rPr>
              <a:t>Data Manipulation</a:t>
            </a:r>
            <a:endParaRPr lang="en-US" dirty="0"/>
          </a:p>
        </p:txBody>
      </p:sp>
      <p:sp>
        <p:nvSpPr>
          <p:cNvPr id="6" name="Object 5"/>
          <p:cNvSpPr/>
          <p:nvPr/>
        </p:nvSpPr>
        <p:spPr>
          <a:xfrm>
            <a:off x="713244" y="3995453"/>
            <a:ext cx="2953916" cy="445659"/>
          </a:xfrm>
          <a:prstGeom prst="rect">
            <a:avLst/>
          </a:prstGeom>
          <a:noFill/>
        </p:spPr>
        <p:txBody>
          <a:bodyPr wrap="square" lIns="0" tIns="0" rIns="0" bIns="0" rtlCol="0" anchor="t"/>
          <a:lstStyle/>
          <a:p>
            <a:pPr algn="ctr">
              <a:lnSpc>
                <a:spcPts val="1756"/>
              </a:lnSpc>
              <a:spcBef>
                <a:spcPts val="615"/>
              </a:spcBef>
              <a:buNone/>
            </a:pPr>
            <a:r>
              <a:rPr lang="en-US" sz="1320" kern="0" spc="40" dirty="0">
                <a:solidFill>
                  <a:srgbClr val="000000">
                    <a:alpha val="80000"/>
                  </a:srgbClr>
                </a:solidFill>
                <a:latin typeface="Jost*" pitchFamily="34" charset="0"/>
                <a:ea typeface="Jost*" pitchFamily="34" charset="-122"/>
                <a:cs typeface="Jost*" pitchFamily="34" charset="-120"/>
              </a:rPr>
              <a:t>Pandas and NumPy for efficient data processing and analysis</a:t>
            </a:r>
            <a:endParaRPr lang="en-US" dirty="0"/>
          </a:p>
        </p:txBody>
      </p:sp>
      <p:sp>
        <p:nvSpPr>
          <p:cNvPr id="7" name="Object 6"/>
          <p:cNvSpPr/>
          <p:nvPr/>
        </p:nvSpPr>
        <p:spPr>
          <a:xfrm>
            <a:off x="5380280" y="2140923"/>
            <a:ext cx="1428393" cy="1428393"/>
          </a:xfrm>
          <a:prstGeom prst="roundRect">
            <a:avLst>
              <a:gd name="adj" fmla="val 6402"/>
            </a:avLst>
          </a:prstGeom>
          <a:noFill/>
          <a:ln w="25400">
            <a:solidFill>
              <a:srgbClr val="143F9C"/>
            </a:solidFill>
            <a:prstDash val="solid"/>
            <a:miter lim="800000"/>
          </a:ln>
        </p:spPr>
        <p:txBody>
          <a:bodyPr/>
          <a:lstStyle/>
          <a:p>
            <a:endParaRPr lang="en-US"/>
          </a:p>
        </p:txBody>
      </p:sp>
      <p:pic>
        <p:nvPicPr>
          <p:cNvPr id="8" name="Object 7" descr="preencoded.png"/>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809916" y="2612402"/>
            <a:ext cx="561835" cy="476131"/>
          </a:xfrm>
          <a:prstGeom prst="rect">
            <a:avLst/>
          </a:prstGeom>
        </p:spPr>
      </p:pic>
      <p:sp>
        <p:nvSpPr>
          <p:cNvPr id="9" name="Object 8"/>
          <p:cNvSpPr/>
          <p:nvPr/>
        </p:nvSpPr>
        <p:spPr>
          <a:xfrm>
            <a:off x="4240422" y="3656686"/>
            <a:ext cx="3708108" cy="259134"/>
          </a:xfrm>
          <a:prstGeom prst="rect">
            <a:avLst/>
          </a:prstGeom>
          <a:noFill/>
        </p:spPr>
        <p:txBody>
          <a:bodyPr wrap="square" lIns="0" tIns="0" rIns="0" bIns="0" rtlCol="0" anchor="t"/>
          <a:lstStyle/>
          <a:p>
            <a:pPr algn="ctr">
              <a:lnSpc>
                <a:spcPts val="2042"/>
              </a:lnSpc>
              <a:buNone/>
            </a:pPr>
            <a:r>
              <a:rPr lang="en-US" sz="1620" kern="0" spc="49" dirty="0">
                <a:solidFill>
                  <a:srgbClr val="000000"/>
                </a:solidFill>
                <a:latin typeface="Jost*" pitchFamily="34" charset="0"/>
                <a:ea typeface="Jost*" pitchFamily="34" charset="-122"/>
                <a:cs typeface="Jost*" pitchFamily="34" charset="-120"/>
              </a:rPr>
              <a:t>Data Visualization</a:t>
            </a:r>
            <a:endParaRPr lang="en-US" dirty="0"/>
          </a:p>
        </p:txBody>
      </p:sp>
      <p:sp>
        <p:nvSpPr>
          <p:cNvPr id="10" name="Object 9"/>
          <p:cNvSpPr/>
          <p:nvPr/>
        </p:nvSpPr>
        <p:spPr>
          <a:xfrm>
            <a:off x="4240422" y="3995453"/>
            <a:ext cx="3708108" cy="445659"/>
          </a:xfrm>
          <a:prstGeom prst="rect">
            <a:avLst/>
          </a:prstGeom>
          <a:noFill/>
        </p:spPr>
        <p:txBody>
          <a:bodyPr wrap="square" lIns="0" tIns="0" rIns="0" bIns="0" rtlCol="0" anchor="t"/>
          <a:lstStyle/>
          <a:p>
            <a:pPr algn="ctr">
              <a:lnSpc>
                <a:spcPts val="1756"/>
              </a:lnSpc>
              <a:spcBef>
                <a:spcPts val="615"/>
              </a:spcBef>
              <a:buNone/>
            </a:pPr>
            <a:r>
              <a:rPr lang="en-US" sz="1320" kern="0" spc="40" dirty="0">
                <a:solidFill>
                  <a:srgbClr val="000000">
                    <a:alpha val="80000"/>
                  </a:srgbClr>
                </a:solidFill>
                <a:latin typeface="Jost*" pitchFamily="34" charset="0"/>
                <a:ea typeface="Jost*" pitchFamily="34" charset="-122"/>
                <a:cs typeface="Jost*" pitchFamily="34" charset="-120"/>
              </a:rPr>
              <a:t>Matplotlib for creating insightful visualizations of the traffic data</a:t>
            </a:r>
            <a:endParaRPr lang="en-US" dirty="0"/>
          </a:p>
        </p:txBody>
      </p:sp>
      <p:sp>
        <p:nvSpPr>
          <p:cNvPr id="11" name="Object 10"/>
          <p:cNvSpPr/>
          <p:nvPr/>
        </p:nvSpPr>
        <p:spPr>
          <a:xfrm>
            <a:off x="9284553" y="2140923"/>
            <a:ext cx="1428393" cy="1428393"/>
          </a:xfrm>
          <a:prstGeom prst="roundRect">
            <a:avLst>
              <a:gd name="adj" fmla="val 6402"/>
            </a:avLst>
          </a:prstGeom>
          <a:noFill/>
          <a:ln w="25400">
            <a:solidFill>
              <a:srgbClr val="143F9C"/>
            </a:solidFill>
            <a:prstDash val="solid"/>
            <a:miter lim="800000"/>
          </a:ln>
        </p:spPr>
        <p:txBody>
          <a:bodyPr/>
          <a:lstStyle/>
          <a:p>
            <a:endParaRPr lang="en-US"/>
          </a:p>
        </p:txBody>
      </p:sp>
      <p:pic>
        <p:nvPicPr>
          <p:cNvPr id="12" name="Object 11" descr="preencoded.png"/>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730924" y="2629142"/>
            <a:ext cx="533267" cy="457086"/>
          </a:xfrm>
          <a:prstGeom prst="rect">
            <a:avLst/>
          </a:prstGeom>
        </p:spPr>
      </p:pic>
      <p:sp>
        <p:nvSpPr>
          <p:cNvPr id="13" name="Object 12"/>
          <p:cNvSpPr/>
          <p:nvPr/>
        </p:nvSpPr>
        <p:spPr>
          <a:xfrm>
            <a:off x="8202308" y="3656686"/>
            <a:ext cx="3592884" cy="259134"/>
          </a:xfrm>
          <a:prstGeom prst="rect">
            <a:avLst/>
          </a:prstGeom>
          <a:noFill/>
        </p:spPr>
        <p:txBody>
          <a:bodyPr wrap="square" lIns="0" tIns="0" rIns="0" bIns="0" rtlCol="0" anchor="t"/>
          <a:lstStyle/>
          <a:p>
            <a:pPr algn="ctr">
              <a:lnSpc>
                <a:spcPts val="2042"/>
              </a:lnSpc>
              <a:buNone/>
            </a:pPr>
            <a:r>
              <a:rPr lang="en-US" sz="1620" kern="0" spc="49" dirty="0">
                <a:solidFill>
                  <a:srgbClr val="000000"/>
                </a:solidFill>
                <a:latin typeface="Jost*" pitchFamily="34" charset="0"/>
                <a:ea typeface="Jost*" pitchFamily="34" charset="-122"/>
                <a:cs typeface="Jost*" pitchFamily="34" charset="-120"/>
              </a:rPr>
              <a:t>Model Building</a:t>
            </a:r>
            <a:endParaRPr lang="en-US" dirty="0"/>
          </a:p>
        </p:txBody>
      </p:sp>
      <p:sp>
        <p:nvSpPr>
          <p:cNvPr id="14" name="Object 13"/>
          <p:cNvSpPr/>
          <p:nvPr/>
        </p:nvSpPr>
        <p:spPr>
          <a:xfrm>
            <a:off x="8202308" y="3995453"/>
            <a:ext cx="3592884" cy="445659"/>
          </a:xfrm>
          <a:prstGeom prst="rect">
            <a:avLst/>
          </a:prstGeom>
          <a:noFill/>
        </p:spPr>
        <p:txBody>
          <a:bodyPr wrap="square" lIns="0" tIns="0" rIns="0" bIns="0" rtlCol="0" anchor="t"/>
          <a:lstStyle/>
          <a:p>
            <a:pPr algn="ctr">
              <a:lnSpc>
                <a:spcPts val="1756"/>
              </a:lnSpc>
              <a:spcBef>
                <a:spcPts val="615"/>
              </a:spcBef>
              <a:buNone/>
            </a:pPr>
            <a:r>
              <a:rPr lang="en-US" sz="1320" kern="0" spc="40" dirty="0">
                <a:solidFill>
                  <a:srgbClr val="000000">
                    <a:alpha val="80000"/>
                  </a:srgbClr>
                </a:solidFill>
                <a:latin typeface="Jost*" pitchFamily="34" charset="0"/>
                <a:ea typeface="Jost*" pitchFamily="34" charset="-122"/>
                <a:cs typeface="Jost*" pitchFamily="34" charset="-120"/>
              </a:rPr>
              <a:t>Keras for constructing and training the LSTM and GRU neural network models</a:t>
            </a:r>
            <a:endParaRPr lang="en-US" dirty="0"/>
          </a:p>
        </p:txBody>
      </p:sp>
      <p:sp>
        <p:nvSpPr>
          <p:cNvPr id="15" name="Object 14"/>
          <p:cNvSpPr/>
          <p:nvPr/>
        </p:nvSpPr>
        <p:spPr>
          <a:xfrm>
            <a:off x="0" y="5580255"/>
            <a:ext cx="12188952" cy="1276031"/>
          </a:xfrm>
          <a:prstGeom prst="rect">
            <a:avLst/>
          </a:prstGeom>
          <a:solidFill>
            <a:srgbClr val="C8D0AB"/>
          </a:solidFill>
        </p:spPr>
        <p:txBody>
          <a:bodyPr/>
          <a:lstStyle/>
          <a:p>
            <a:endParaRPr lang="en-US"/>
          </a:p>
        </p:txBody>
      </p:sp>
      <p:sp>
        <p:nvSpPr>
          <p:cNvPr id="16" name="Object 15"/>
          <p:cNvSpPr/>
          <p:nvPr/>
        </p:nvSpPr>
        <p:spPr>
          <a:xfrm>
            <a:off x="1174294" y="5891763"/>
            <a:ext cx="9840365" cy="647776"/>
          </a:xfrm>
          <a:prstGeom prst="rect">
            <a:avLst/>
          </a:prstGeom>
          <a:noFill/>
        </p:spPr>
        <p:txBody>
          <a:bodyPr wrap="square" lIns="0" tIns="0" rIns="0" bIns="0" rtlCol="0" anchor="t"/>
          <a:lstStyle/>
          <a:p>
            <a:pPr algn="ctr">
              <a:lnSpc>
                <a:spcPts val="2552"/>
              </a:lnSpc>
              <a:buNone/>
            </a:pPr>
            <a:r>
              <a:rPr lang="en-US" sz="2025" kern="0" spc="61" dirty="0">
                <a:solidFill>
                  <a:srgbClr val="000000"/>
                </a:solidFill>
                <a:latin typeface="Jost*" pitchFamily="34" charset="0"/>
                <a:ea typeface="Jost*" pitchFamily="34" charset="-122"/>
                <a:cs typeface="Jost*" pitchFamily="34" charset="-120"/>
              </a:rPr>
              <a:t>These essential libraries provide the necessary tools for data processing, exploration, and the development of advanced time series forecasting models.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Object 1"/>
          <p:cNvSpPr/>
          <p:nvPr/>
        </p:nvSpPr>
        <p:spPr>
          <a:xfrm>
            <a:off x="0" y="399950"/>
            <a:ext cx="12188952" cy="426613"/>
          </a:xfrm>
          <a:prstGeom prst="rect">
            <a:avLst/>
          </a:prstGeom>
          <a:noFill/>
        </p:spPr>
        <p:txBody>
          <a:bodyPr wrap="square" lIns="0" tIns="0" rIns="0" bIns="0" rtlCol="0" anchor="t"/>
          <a:lstStyle/>
          <a:p>
            <a:pPr algn="ctr">
              <a:lnSpc>
                <a:spcPts val="3360"/>
              </a:lnSpc>
              <a:buNone/>
            </a:pPr>
            <a:r>
              <a:rPr lang="en-US" sz="3000" kern="0" spc="90" dirty="0">
                <a:solidFill>
                  <a:srgbClr val="000000"/>
                </a:solidFill>
                <a:latin typeface="Jost*" pitchFamily="34" charset="0"/>
                <a:ea typeface="Jost*" pitchFamily="34" charset="-122"/>
              </a:rPr>
              <a:t>Data</a:t>
            </a:r>
            <a:endParaRPr lang="en-US" dirty="0"/>
          </a:p>
        </p:txBody>
      </p:sp>
      <p:sp>
        <p:nvSpPr>
          <p:cNvPr id="3" name="Object 2"/>
          <p:cNvSpPr/>
          <p:nvPr/>
        </p:nvSpPr>
        <p:spPr>
          <a:xfrm>
            <a:off x="1476006" y="2140923"/>
            <a:ext cx="1428393" cy="1428393"/>
          </a:xfrm>
          <a:prstGeom prst="roundRect">
            <a:avLst>
              <a:gd name="adj" fmla="val 6402"/>
            </a:avLst>
          </a:prstGeom>
          <a:noFill/>
          <a:ln w="25400">
            <a:solidFill>
              <a:srgbClr val="143F9C"/>
            </a:solidFill>
            <a:prstDash val="solid"/>
            <a:miter lim="800000"/>
          </a:ln>
        </p:spPr>
        <p:txBody>
          <a:bodyPr/>
          <a:lstStyle/>
          <a:p>
            <a:endParaRPr lang="en-US"/>
          </a:p>
        </p:txBody>
      </p:sp>
      <p:pic>
        <p:nvPicPr>
          <p:cNvPr id="4" name="Object 3"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80524" y="2587294"/>
            <a:ext cx="609448" cy="542789"/>
          </a:xfrm>
          <a:prstGeom prst="rect">
            <a:avLst/>
          </a:prstGeom>
        </p:spPr>
      </p:pic>
      <p:sp>
        <p:nvSpPr>
          <p:cNvPr id="5" name="Object 4"/>
          <p:cNvSpPr/>
          <p:nvPr/>
        </p:nvSpPr>
        <p:spPr>
          <a:xfrm>
            <a:off x="713244" y="3656686"/>
            <a:ext cx="2953916" cy="259134"/>
          </a:xfrm>
          <a:prstGeom prst="rect">
            <a:avLst/>
          </a:prstGeom>
          <a:noFill/>
        </p:spPr>
        <p:txBody>
          <a:bodyPr wrap="square" lIns="0" tIns="0" rIns="0" bIns="0" rtlCol="0" anchor="t"/>
          <a:lstStyle/>
          <a:p>
            <a:pPr algn="ctr">
              <a:lnSpc>
                <a:spcPts val="2042"/>
              </a:lnSpc>
              <a:buNone/>
            </a:pPr>
            <a:r>
              <a:rPr lang="en-US" sz="1620" kern="0" spc="49" dirty="0">
                <a:solidFill>
                  <a:srgbClr val="000000"/>
                </a:solidFill>
                <a:latin typeface="Jost*" pitchFamily="34" charset="0"/>
                <a:ea typeface="Jost*" pitchFamily="34" charset="-122"/>
                <a:cs typeface="Jost*" pitchFamily="34" charset="-120"/>
              </a:rPr>
              <a:t>Data Manipulation</a:t>
            </a:r>
            <a:endParaRPr lang="en-US" dirty="0"/>
          </a:p>
        </p:txBody>
      </p:sp>
      <p:sp>
        <p:nvSpPr>
          <p:cNvPr id="6" name="Object 5"/>
          <p:cNvSpPr/>
          <p:nvPr/>
        </p:nvSpPr>
        <p:spPr>
          <a:xfrm>
            <a:off x="713244" y="3995453"/>
            <a:ext cx="2953916" cy="445659"/>
          </a:xfrm>
          <a:prstGeom prst="rect">
            <a:avLst/>
          </a:prstGeom>
          <a:noFill/>
        </p:spPr>
        <p:txBody>
          <a:bodyPr wrap="square" lIns="0" tIns="0" rIns="0" bIns="0" rtlCol="0" anchor="t"/>
          <a:lstStyle/>
          <a:p>
            <a:pPr algn="ctr">
              <a:lnSpc>
                <a:spcPts val="1756"/>
              </a:lnSpc>
              <a:spcBef>
                <a:spcPts val="615"/>
              </a:spcBef>
              <a:buNone/>
            </a:pPr>
            <a:r>
              <a:rPr lang="en-US" sz="1320" kern="0" spc="40" dirty="0">
                <a:solidFill>
                  <a:srgbClr val="000000">
                    <a:alpha val="80000"/>
                  </a:srgbClr>
                </a:solidFill>
                <a:latin typeface="Jost*" pitchFamily="34" charset="0"/>
                <a:ea typeface="Jost*" pitchFamily="34" charset="-122"/>
                <a:cs typeface="Jost*" pitchFamily="34" charset="-120"/>
              </a:rPr>
              <a:t>Pandas and NumPy for efficient data processing and analysis</a:t>
            </a:r>
            <a:endParaRPr lang="en-US" dirty="0"/>
          </a:p>
        </p:txBody>
      </p:sp>
      <p:sp>
        <p:nvSpPr>
          <p:cNvPr id="7" name="Object 6"/>
          <p:cNvSpPr/>
          <p:nvPr/>
        </p:nvSpPr>
        <p:spPr>
          <a:xfrm>
            <a:off x="5380280" y="2140923"/>
            <a:ext cx="1428393" cy="1428393"/>
          </a:xfrm>
          <a:prstGeom prst="roundRect">
            <a:avLst>
              <a:gd name="adj" fmla="val 6402"/>
            </a:avLst>
          </a:prstGeom>
          <a:noFill/>
          <a:ln w="25400">
            <a:solidFill>
              <a:srgbClr val="143F9C"/>
            </a:solidFill>
            <a:prstDash val="solid"/>
            <a:miter lim="800000"/>
          </a:ln>
        </p:spPr>
        <p:txBody>
          <a:bodyPr/>
          <a:lstStyle/>
          <a:p>
            <a:endParaRPr lang="en-US"/>
          </a:p>
        </p:txBody>
      </p:sp>
      <p:pic>
        <p:nvPicPr>
          <p:cNvPr id="8" name="Object 7" descr="preencoded.png"/>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809916" y="2612402"/>
            <a:ext cx="561835" cy="476131"/>
          </a:xfrm>
          <a:prstGeom prst="rect">
            <a:avLst/>
          </a:prstGeom>
        </p:spPr>
      </p:pic>
      <p:sp>
        <p:nvSpPr>
          <p:cNvPr id="9" name="Object 8"/>
          <p:cNvSpPr/>
          <p:nvPr/>
        </p:nvSpPr>
        <p:spPr>
          <a:xfrm>
            <a:off x="4240422" y="3656686"/>
            <a:ext cx="3708108" cy="259134"/>
          </a:xfrm>
          <a:prstGeom prst="rect">
            <a:avLst/>
          </a:prstGeom>
          <a:noFill/>
        </p:spPr>
        <p:txBody>
          <a:bodyPr wrap="square" lIns="0" tIns="0" rIns="0" bIns="0" rtlCol="0" anchor="t"/>
          <a:lstStyle/>
          <a:p>
            <a:pPr algn="ctr">
              <a:lnSpc>
                <a:spcPts val="2042"/>
              </a:lnSpc>
              <a:buNone/>
            </a:pPr>
            <a:r>
              <a:rPr lang="en-US" sz="1620" kern="0" spc="49" dirty="0">
                <a:solidFill>
                  <a:srgbClr val="000000"/>
                </a:solidFill>
                <a:latin typeface="Jost*" pitchFamily="34" charset="0"/>
                <a:ea typeface="Jost*" pitchFamily="34" charset="-122"/>
                <a:cs typeface="Jost*" pitchFamily="34" charset="-120"/>
              </a:rPr>
              <a:t>Data Visualization</a:t>
            </a:r>
            <a:endParaRPr lang="en-US" dirty="0"/>
          </a:p>
        </p:txBody>
      </p:sp>
      <p:sp>
        <p:nvSpPr>
          <p:cNvPr id="10" name="Object 9"/>
          <p:cNvSpPr/>
          <p:nvPr/>
        </p:nvSpPr>
        <p:spPr>
          <a:xfrm>
            <a:off x="4240422" y="3995453"/>
            <a:ext cx="3708108" cy="445659"/>
          </a:xfrm>
          <a:prstGeom prst="rect">
            <a:avLst/>
          </a:prstGeom>
          <a:noFill/>
        </p:spPr>
        <p:txBody>
          <a:bodyPr wrap="square" lIns="0" tIns="0" rIns="0" bIns="0" rtlCol="0" anchor="t"/>
          <a:lstStyle/>
          <a:p>
            <a:pPr algn="ctr">
              <a:lnSpc>
                <a:spcPts val="1756"/>
              </a:lnSpc>
              <a:spcBef>
                <a:spcPts val="615"/>
              </a:spcBef>
              <a:buNone/>
            </a:pPr>
            <a:r>
              <a:rPr lang="en-US" sz="1320" kern="0" spc="40" dirty="0">
                <a:solidFill>
                  <a:srgbClr val="000000">
                    <a:alpha val="80000"/>
                  </a:srgbClr>
                </a:solidFill>
                <a:latin typeface="Jost*" pitchFamily="34" charset="0"/>
                <a:ea typeface="Jost*" pitchFamily="34" charset="-122"/>
                <a:cs typeface="Jost*" pitchFamily="34" charset="-120"/>
              </a:rPr>
              <a:t>Matplotlib for creating insightful visualizations of the traffic data</a:t>
            </a:r>
            <a:endParaRPr lang="en-US" dirty="0"/>
          </a:p>
        </p:txBody>
      </p:sp>
      <p:sp>
        <p:nvSpPr>
          <p:cNvPr id="11" name="Object 10"/>
          <p:cNvSpPr/>
          <p:nvPr/>
        </p:nvSpPr>
        <p:spPr>
          <a:xfrm>
            <a:off x="9284553" y="2140923"/>
            <a:ext cx="1428393" cy="1428393"/>
          </a:xfrm>
          <a:prstGeom prst="roundRect">
            <a:avLst>
              <a:gd name="adj" fmla="val 6402"/>
            </a:avLst>
          </a:prstGeom>
          <a:noFill/>
          <a:ln w="25400">
            <a:solidFill>
              <a:srgbClr val="143F9C"/>
            </a:solidFill>
            <a:prstDash val="solid"/>
            <a:miter lim="800000"/>
          </a:ln>
        </p:spPr>
        <p:txBody>
          <a:bodyPr/>
          <a:lstStyle/>
          <a:p>
            <a:endParaRPr lang="en-US"/>
          </a:p>
        </p:txBody>
      </p:sp>
      <p:pic>
        <p:nvPicPr>
          <p:cNvPr id="12" name="Object 11" descr="preencoded.png"/>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730924" y="2629142"/>
            <a:ext cx="533267" cy="457086"/>
          </a:xfrm>
          <a:prstGeom prst="rect">
            <a:avLst/>
          </a:prstGeom>
        </p:spPr>
      </p:pic>
      <p:sp>
        <p:nvSpPr>
          <p:cNvPr id="13" name="Object 12"/>
          <p:cNvSpPr/>
          <p:nvPr/>
        </p:nvSpPr>
        <p:spPr>
          <a:xfrm>
            <a:off x="8202308" y="3656686"/>
            <a:ext cx="3592884" cy="259134"/>
          </a:xfrm>
          <a:prstGeom prst="rect">
            <a:avLst/>
          </a:prstGeom>
          <a:noFill/>
        </p:spPr>
        <p:txBody>
          <a:bodyPr wrap="square" lIns="0" tIns="0" rIns="0" bIns="0" rtlCol="0" anchor="t"/>
          <a:lstStyle/>
          <a:p>
            <a:pPr algn="ctr">
              <a:lnSpc>
                <a:spcPts val="2042"/>
              </a:lnSpc>
              <a:buNone/>
            </a:pPr>
            <a:r>
              <a:rPr lang="en-US" sz="1620" kern="0" spc="49" dirty="0">
                <a:solidFill>
                  <a:srgbClr val="000000"/>
                </a:solidFill>
                <a:latin typeface="Jost*" pitchFamily="34" charset="0"/>
                <a:ea typeface="Jost*" pitchFamily="34" charset="-122"/>
                <a:cs typeface="Jost*" pitchFamily="34" charset="-120"/>
              </a:rPr>
              <a:t>Model Building</a:t>
            </a:r>
            <a:endParaRPr lang="en-US" dirty="0"/>
          </a:p>
        </p:txBody>
      </p:sp>
      <p:sp>
        <p:nvSpPr>
          <p:cNvPr id="14" name="Object 13"/>
          <p:cNvSpPr/>
          <p:nvPr/>
        </p:nvSpPr>
        <p:spPr>
          <a:xfrm>
            <a:off x="8202308" y="3995453"/>
            <a:ext cx="3592884" cy="445659"/>
          </a:xfrm>
          <a:prstGeom prst="rect">
            <a:avLst/>
          </a:prstGeom>
          <a:noFill/>
        </p:spPr>
        <p:txBody>
          <a:bodyPr wrap="square" lIns="0" tIns="0" rIns="0" bIns="0" rtlCol="0" anchor="t"/>
          <a:lstStyle/>
          <a:p>
            <a:pPr algn="ctr">
              <a:lnSpc>
                <a:spcPts val="1756"/>
              </a:lnSpc>
              <a:spcBef>
                <a:spcPts val="615"/>
              </a:spcBef>
              <a:buNone/>
            </a:pPr>
            <a:r>
              <a:rPr lang="en-US" sz="1320" kern="0" spc="40" dirty="0">
                <a:solidFill>
                  <a:srgbClr val="000000">
                    <a:alpha val="80000"/>
                  </a:srgbClr>
                </a:solidFill>
                <a:latin typeface="Jost*" pitchFamily="34" charset="0"/>
                <a:ea typeface="Jost*" pitchFamily="34" charset="-122"/>
                <a:cs typeface="Jost*" pitchFamily="34" charset="-120"/>
              </a:rPr>
              <a:t>Keras for constructing and training the LSTM and GRU neural network models</a:t>
            </a:r>
            <a:endParaRPr lang="en-US" dirty="0"/>
          </a:p>
        </p:txBody>
      </p:sp>
      <p:sp>
        <p:nvSpPr>
          <p:cNvPr id="15" name="Object 14"/>
          <p:cNvSpPr/>
          <p:nvPr/>
        </p:nvSpPr>
        <p:spPr>
          <a:xfrm>
            <a:off x="0" y="5580255"/>
            <a:ext cx="12188952" cy="1276031"/>
          </a:xfrm>
          <a:prstGeom prst="rect">
            <a:avLst/>
          </a:prstGeom>
          <a:solidFill>
            <a:srgbClr val="C8D0AB"/>
          </a:solidFill>
        </p:spPr>
        <p:txBody>
          <a:bodyPr/>
          <a:lstStyle/>
          <a:p>
            <a:endParaRPr lang="en-US"/>
          </a:p>
        </p:txBody>
      </p:sp>
      <p:sp>
        <p:nvSpPr>
          <p:cNvPr id="16" name="Object 15"/>
          <p:cNvSpPr/>
          <p:nvPr/>
        </p:nvSpPr>
        <p:spPr>
          <a:xfrm>
            <a:off x="1174294" y="5891763"/>
            <a:ext cx="9840365" cy="647776"/>
          </a:xfrm>
          <a:prstGeom prst="rect">
            <a:avLst/>
          </a:prstGeom>
          <a:noFill/>
        </p:spPr>
        <p:txBody>
          <a:bodyPr wrap="square" lIns="0" tIns="0" rIns="0" bIns="0" rtlCol="0" anchor="t"/>
          <a:lstStyle/>
          <a:p>
            <a:pPr algn="ctr">
              <a:lnSpc>
                <a:spcPts val="2552"/>
              </a:lnSpc>
              <a:buNone/>
            </a:pPr>
            <a:r>
              <a:rPr lang="en-US" sz="2025" kern="0" spc="61" dirty="0">
                <a:solidFill>
                  <a:srgbClr val="000000"/>
                </a:solidFill>
                <a:latin typeface="Jost*" pitchFamily="34" charset="0"/>
                <a:ea typeface="Jost*" pitchFamily="34" charset="-122"/>
                <a:cs typeface="Jost*" pitchFamily="34" charset="-120"/>
              </a:rPr>
              <a:t>Target : vehicle count, Time : 15 min , filter : Tuesday  </a:t>
            </a:r>
            <a:endParaRPr lang="en-US" dirty="0"/>
          </a:p>
        </p:txBody>
      </p:sp>
      <p:pic>
        <p:nvPicPr>
          <p:cNvPr id="17" name="Picture 16">
            <a:extLst>
              <a:ext uri="{FF2B5EF4-FFF2-40B4-BE49-F238E27FC236}">
                <a16:creationId xmlns:a16="http://schemas.microsoft.com/office/drawing/2014/main" id="{61FADFDA-3607-8AD1-C312-15CFDC9AA340}"/>
              </a:ext>
            </a:extLst>
          </p:cNvPr>
          <p:cNvPicPr>
            <a:picLocks noChangeAspect="1"/>
          </p:cNvPicPr>
          <p:nvPr/>
        </p:nvPicPr>
        <p:blipFill>
          <a:blip r:embed="rId9"/>
          <a:stretch>
            <a:fillRect/>
          </a:stretch>
        </p:blipFill>
        <p:spPr>
          <a:xfrm>
            <a:off x="528811" y="1098948"/>
            <a:ext cx="11266382" cy="3732643"/>
          </a:xfrm>
          <a:prstGeom prst="rect">
            <a:avLst/>
          </a:prstGeom>
        </p:spPr>
      </p:pic>
    </p:spTree>
    <p:extLst>
      <p:ext uri="{BB962C8B-B14F-4D97-AF65-F5344CB8AC3E}">
        <p14:creationId xmlns:p14="http://schemas.microsoft.com/office/powerpoint/2010/main" val="3140717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bg>
      <p:bgPr>
        <a:solidFill>
          <a:srgbClr val="071023"/>
        </a:solidFill>
        <a:effectLst/>
      </p:bgPr>
    </p:bg>
    <p:spTree>
      <p:nvGrpSpPr>
        <p:cNvPr id="1" name=""/>
        <p:cNvGrpSpPr/>
        <p:nvPr/>
      </p:nvGrpSpPr>
      <p:grpSpPr>
        <a:xfrm>
          <a:off x="0" y="0"/>
          <a:ext cx="0" cy="0"/>
          <a:chOff x="0" y="0"/>
          <a:chExt cx="0" cy="0"/>
        </a:xfrm>
      </p:grpSpPr>
      <p:sp>
        <p:nvSpPr>
          <p:cNvPr id="2" name="Object 1"/>
          <p:cNvSpPr/>
          <p:nvPr/>
        </p:nvSpPr>
        <p:spPr>
          <a:xfrm>
            <a:off x="0" y="399950"/>
            <a:ext cx="12188952" cy="426613"/>
          </a:xfrm>
          <a:prstGeom prst="rect">
            <a:avLst/>
          </a:prstGeom>
          <a:noFill/>
        </p:spPr>
        <p:txBody>
          <a:bodyPr wrap="square" lIns="0" tIns="0" rIns="0" bIns="0" rtlCol="0" anchor="t"/>
          <a:lstStyle/>
          <a:p>
            <a:pPr algn="ctr">
              <a:lnSpc>
                <a:spcPts val="3360"/>
              </a:lnSpc>
              <a:buNone/>
            </a:pPr>
            <a:r>
              <a:rPr lang="en-US" sz="3000" kern="0" spc="90" dirty="0">
                <a:solidFill>
                  <a:srgbClr val="FFFFFF"/>
                </a:solidFill>
                <a:latin typeface="Jost*" pitchFamily="34" charset="0"/>
                <a:ea typeface="Jost*" pitchFamily="34" charset="-122"/>
                <a:cs typeface="Jost*" pitchFamily="34" charset="-120"/>
              </a:rPr>
              <a:t>DATA LOADING AND EXPLORATION</a:t>
            </a:r>
            <a:endParaRPr lang="en-US" dirty="0"/>
          </a:p>
        </p:txBody>
      </p:sp>
      <p:pic>
        <p:nvPicPr>
          <p:cNvPr id="3" name="Object 2"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523" y="3937604"/>
            <a:ext cx="12207997" cy="28568"/>
          </a:xfrm>
          <a:prstGeom prst="rect">
            <a:avLst/>
          </a:prstGeom>
        </p:spPr>
      </p:pic>
      <p:pic>
        <p:nvPicPr>
          <p:cNvPr id="4" name="Object 3" descr="preencoded.png"/>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619415" y="2797269"/>
            <a:ext cx="9523" cy="1152237"/>
          </a:xfrm>
          <a:prstGeom prst="rect">
            <a:avLst/>
          </a:prstGeom>
        </p:spPr>
      </p:pic>
      <p:pic>
        <p:nvPicPr>
          <p:cNvPr id="5" name="Object 4" descr="preencoded.png"/>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562278" y="3889990"/>
            <a:ext cx="123794" cy="114271"/>
          </a:xfrm>
          <a:prstGeom prst="rect">
            <a:avLst/>
          </a:prstGeom>
        </p:spPr>
      </p:pic>
      <p:pic>
        <p:nvPicPr>
          <p:cNvPr id="6" name="Object 5" descr="preencoded.png"/>
          <p:cNvPicPr>
            <a:picLocks noChangeAspect="1"/>
          </p:cNvPicPr>
          <p:nvPr/>
        </p:nvPicPr>
        <p:blipFill>
          <a:blip r:embed="rId5">
            <a:extLst>
              <a:ext uri="{96DAC541-7B7A-43D3-8B79-37D633B846F1}">
                <asvg:svgBlip xmlns:asvg="http://schemas.microsoft.com/office/drawing/2016/SVG/main" r:embed="rId9"/>
              </a:ext>
            </a:extLst>
          </a:blip>
          <a:stretch>
            <a:fillRect/>
          </a:stretch>
        </p:blipFill>
        <p:spPr>
          <a:xfrm>
            <a:off x="3238743" y="3947126"/>
            <a:ext cx="9523" cy="1152237"/>
          </a:xfrm>
          <a:prstGeom prst="rect">
            <a:avLst/>
          </a:prstGeom>
        </p:spPr>
      </p:pic>
      <p:pic>
        <p:nvPicPr>
          <p:cNvPr id="7" name="Object 6" descr="preencoded.png"/>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181600" y="3889990"/>
            <a:ext cx="123794" cy="114271"/>
          </a:xfrm>
          <a:prstGeom prst="rect">
            <a:avLst/>
          </a:prstGeom>
        </p:spPr>
      </p:pic>
      <p:pic>
        <p:nvPicPr>
          <p:cNvPr id="8" name="Object 7" descr="preencoded.png"/>
          <p:cNvPicPr>
            <a:picLocks noChangeAspect="1"/>
          </p:cNvPicPr>
          <p:nvPr/>
        </p:nvPicPr>
        <p:blipFill>
          <a:blip r:embed="rId5">
            <a:extLst>
              <a:ext uri="{96DAC541-7B7A-43D3-8B79-37D633B846F1}">
                <asvg:svgBlip xmlns:asvg="http://schemas.microsoft.com/office/drawing/2016/SVG/main" r:embed="rId12"/>
              </a:ext>
            </a:extLst>
          </a:blip>
          <a:stretch>
            <a:fillRect/>
          </a:stretch>
        </p:blipFill>
        <p:spPr>
          <a:xfrm>
            <a:off x="4858152" y="2797269"/>
            <a:ext cx="9523" cy="1152237"/>
          </a:xfrm>
          <a:prstGeom prst="rect">
            <a:avLst/>
          </a:prstGeom>
        </p:spPr>
      </p:pic>
      <p:pic>
        <p:nvPicPr>
          <p:cNvPr id="9" name="Object 8" descr="preencoded.png"/>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4801020" y="3889990"/>
            <a:ext cx="114271" cy="114271"/>
          </a:xfrm>
          <a:prstGeom prst="rect">
            <a:avLst/>
          </a:prstGeom>
        </p:spPr>
      </p:pic>
      <p:pic>
        <p:nvPicPr>
          <p:cNvPr id="10" name="Object 9" descr="preencoded.png"/>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6477567" y="3947126"/>
            <a:ext cx="9523" cy="1018920"/>
          </a:xfrm>
          <a:prstGeom prst="rect">
            <a:avLst/>
          </a:prstGeom>
        </p:spPr>
      </p:pic>
      <p:pic>
        <p:nvPicPr>
          <p:cNvPr id="11" name="Object 10" descr="preencoded.png"/>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6420435" y="3889990"/>
            <a:ext cx="123794" cy="114271"/>
          </a:xfrm>
          <a:prstGeom prst="rect">
            <a:avLst/>
          </a:prstGeom>
        </p:spPr>
      </p:pic>
      <p:pic>
        <p:nvPicPr>
          <p:cNvPr id="12" name="Object 11" descr="preencoded.png"/>
          <p:cNvPicPr>
            <a:picLocks noChangeAspect="1"/>
          </p:cNvPicPr>
          <p:nvPr/>
        </p:nvPicPr>
        <p:blipFill>
          <a:blip r:embed="rId5">
            <a:extLst>
              <a:ext uri="{96DAC541-7B7A-43D3-8B79-37D633B846F1}">
                <asvg:svgBlip xmlns:asvg="http://schemas.microsoft.com/office/drawing/2016/SVG/main" r:embed="rId19"/>
              </a:ext>
            </a:extLst>
          </a:blip>
          <a:stretch>
            <a:fillRect/>
          </a:stretch>
        </p:blipFill>
        <p:spPr>
          <a:xfrm>
            <a:off x="8096993" y="2797269"/>
            <a:ext cx="9523" cy="1152237"/>
          </a:xfrm>
          <a:prstGeom prst="rect">
            <a:avLst/>
          </a:prstGeom>
        </p:spPr>
      </p:pic>
      <p:pic>
        <p:nvPicPr>
          <p:cNvPr id="13" name="Object 12" descr="preencoded.png"/>
          <p:cNvPicPr>
            <a:picLocks noChangeAspect="1"/>
          </p:cNvPicPr>
          <p:nvPr/>
        </p:nvPicPr>
        <p:blipFill>
          <a:blip r:embed="rId7">
            <a:extLst>
              <a:ext uri="{96DAC541-7B7A-43D3-8B79-37D633B846F1}">
                <asvg:svgBlip xmlns:asvg="http://schemas.microsoft.com/office/drawing/2016/SVG/main" r:embed="rId20"/>
              </a:ext>
            </a:extLst>
          </a:blip>
          <a:stretch>
            <a:fillRect/>
          </a:stretch>
        </p:blipFill>
        <p:spPr>
          <a:xfrm>
            <a:off x="8039850" y="3889990"/>
            <a:ext cx="123794" cy="114271"/>
          </a:xfrm>
          <a:prstGeom prst="rect">
            <a:avLst/>
          </a:prstGeom>
        </p:spPr>
      </p:pic>
      <p:pic>
        <p:nvPicPr>
          <p:cNvPr id="14" name="Object 13" descr="preencoded.png"/>
          <p:cNvPicPr>
            <a:picLocks noChangeAspect="1"/>
          </p:cNvPicPr>
          <p:nvPr/>
        </p:nvPicPr>
        <p:blipFill>
          <a:blip r:embed="rId15">
            <a:extLst>
              <a:ext uri="{96DAC541-7B7A-43D3-8B79-37D633B846F1}">
                <asvg:svgBlip xmlns:asvg="http://schemas.microsoft.com/office/drawing/2016/SVG/main" r:embed="rId21"/>
              </a:ext>
            </a:extLst>
          </a:blip>
          <a:stretch>
            <a:fillRect/>
          </a:stretch>
        </p:blipFill>
        <p:spPr>
          <a:xfrm>
            <a:off x="9716310" y="3947126"/>
            <a:ext cx="9523" cy="1018920"/>
          </a:xfrm>
          <a:prstGeom prst="rect">
            <a:avLst/>
          </a:prstGeom>
        </p:spPr>
      </p:pic>
      <p:pic>
        <p:nvPicPr>
          <p:cNvPr id="15" name="Object 14" descr="preencoded.png"/>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9659172" y="3889990"/>
            <a:ext cx="114271" cy="114271"/>
          </a:xfrm>
          <a:prstGeom prst="rect">
            <a:avLst/>
          </a:prstGeom>
        </p:spPr>
      </p:pic>
      <p:sp>
        <p:nvSpPr>
          <p:cNvPr id="16" name="Object 15"/>
          <p:cNvSpPr/>
          <p:nvPr/>
        </p:nvSpPr>
        <p:spPr>
          <a:xfrm>
            <a:off x="1552667" y="2663929"/>
            <a:ext cx="133310" cy="133317"/>
          </a:xfrm>
          <a:prstGeom prst="ellipse">
            <a:avLst/>
          </a:prstGeom>
          <a:solidFill>
            <a:srgbClr val="143F9C"/>
          </a:solidFill>
        </p:spPr>
        <p:txBody>
          <a:bodyPr/>
          <a:lstStyle/>
          <a:p>
            <a:endParaRPr lang="en-US"/>
          </a:p>
        </p:txBody>
      </p:sp>
      <p:sp>
        <p:nvSpPr>
          <p:cNvPr id="17" name="Object 16"/>
          <p:cNvSpPr/>
          <p:nvPr/>
        </p:nvSpPr>
        <p:spPr>
          <a:xfrm>
            <a:off x="1781274" y="2603151"/>
            <a:ext cx="1895953" cy="259134"/>
          </a:xfrm>
          <a:prstGeom prst="rect">
            <a:avLst/>
          </a:prstGeom>
          <a:noFill/>
        </p:spPr>
        <p:txBody>
          <a:bodyPr wrap="square" lIns="0" tIns="0" rIns="0" bIns="0" rtlCol="0" anchor="t"/>
          <a:lstStyle/>
          <a:p>
            <a:pPr algn="l">
              <a:lnSpc>
                <a:spcPts val="2042"/>
              </a:lnSpc>
              <a:buNone/>
            </a:pPr>
            <a:r>
              <a:rPr lang="en-US" sz="1620" kern="0" spc="49" dirty="0">
                <a:solidFill>
                  <a:srgbClr val="FFFFFF"/>
                </a:solidFill>
                <a:latin typeface="Jost*" pitchFamily="34" charset="0"/>
                <a:ea typeface="Jost*" pitchFamily="34" charset="-122"/>
                <a:cs typeface="Jost*" pitchFamily="34" charset="-120"/>
              </a:rPr>
              <a:t>Step 1</a:t>
            </a:r>
            <a:endParaRPr lang="en-US" dirty="0"/>
          </a:p>
        </p:txBody>
      </p:sp>
      <p:sp>
        <p:nvSpPr>
          <p:cNvPr id="18" name="Object 17"/>
          <p:cNvSpPr/>
          <p:nvPr/>
        </p:nvSpPr>
        <p:spPr>
          <a:xfrm>
            <a:off x="1781274" y="2941918"/>
            <a:ext cx="1895953" cy="891317"/>
          </a:xfrm>
          <a:prstGeom prst="rect">
            <a:avLst/>
          </a:prstGeom>
          <a:noFill/>
        </p:spPr>
        <p:txBody>
          <a:bodyPr wrap="square" lIns="0" tIns="0" rIns="0" bIns="0" rtlCol="0" anchor="t"/>
          <a:lstStyle/>
          <a:p>
            <a:pPr algn="l">
              <a:lnSpc>
                <a:spcPts val="1756"/>
              </a:lnSpc>
              <a:spcBef>
                <a:spcPts val="615"/>
              </a:spcBef>
              <a:buNone/>
            </a:pPr>
            <a:r>
              <a:rPr lang="en-US" sz="1320" kern="0" spc="40" dirty="0">
                <a:solidFill>
                  <a:srgbClr val="FFFFFF">
                    <a:alpha val="80000"/>
                  </a:srgbClr>
                </a:solidFill>
                <a:latin typeface="Jost*" pitchFamily="34" charset="0"/>
                <a:ea typeface="Jost*" pitchFamily="34" charset="-122"/>
                <a:cs typeface="Jost*" pitchFamily="34" charset="-120"/>
              </a:rPr>
              <a:t>Load traffic data from a CSV file containing vehicle counts and timestamps</a:t>
            </a:r>
            <a:endParaRPr lang="en-US" dirty="0"/>
          </a:p>
        </p:txBody>
      </p:sp>
      <p:sp>
        <p:nvSpPr>
          <p:cNvPr id="19" name="Object 18"/>
          <p:cNvSpPr/>
          <p:nvPr/>
        </p:nvSpPr>
        <p:spPr>
          <a:xfrm>
            <a:off x="3172109" y="5096958"/>
            <a:ext cx="133310" cy="133317"/>
          </a:xfrm>
          <a:prstGeom prst="ellipse">
            <a:avLst/>
          </a:prstGeom>
          <a:solidFill>
            <a:srgbClr val="283D6B"/>
          </a:solidFill>
        </p:spPr>
        <p:txBody>
          <a:bodyPr/>
          <a:lstStyle/>
          <a:p>
            <a:endParaRPr lang="en-US"/>
          </a:p>
        </p:txBody>
      </p:sp>
      <p:sp>
        <p:nvSpPr>
          <p:cNvPr id="20" name="Object 19"/>
          <p:cNvSpPr/>
          <p:nvPr/>
        </p:nvSpPr>
        <p:spPr>
          <a:xfrm>
            <a:off x="3400663" y="5036180"/>
            <a:ext cx="1812154" cy="259134"/>
          </a:xfrm>
          <a:prstGeom prst="rect">
            <a:avLst/>
          </a:prstGeom>
          <a:noFill/>
        </p:spPr>
        <p:txBody>
          <a:bodyPr wrap="square" lIns="0" tIns="0" rIns="0" bIns="0" rtlCol="0" anchor="t"/>
          <a:lstStyle/>
          <a:p>
            <a:pPr algn="l">
              <a:lnSpc>
                <a:spcPts val="2042"/>
              </a:lnSpc>
              <a:buNone/>
            </a:pPr>
            <a:r>
              <a:rPr lang="en-US" sz="1620" kern="0" spc="49" dirty="0">
                <a:solidFill>
                  <a:srgbClr val="FFFFFF"/>
                </a:solidFill>
                <a:latin typeface="Jost*" pitchFamily="34" charset="0"/>
                <a:ea typeface="Jost*" pitchFamily="34" charset="-122"/>
                <a:cs typeface="Jost*" pitchFamily="34" charset="-120"/>
              </a:rPr>
              <a:t>Step 2</a:t>
            </a:r>
            <a:endParaRPr lang="en-US" dirty="0"/>
          </a:p>
        </p:txBody>
      </p:sp>
      <p:sp>
        <p:nvSpPr>
          <p:cNvPr id="21" name="Object 20"/>
          <p:cNvSpPr/>
          <p:nvPr/>
        </p:nvSpPr>
        <p:spPr>
          <a:xfrm>
            <a:off x="3400663" y="5374947"/>
            <a:ext cx="1812154" cy="891317"/>
          </a:xfrm>
          <a:prstGeom prst="rect">
            <a:avLst/>
          </a:prstGeom>
          <a:noFill/>
        </p:spPr>
        <p:txBody>
          <a:bodyPr wrap="square" lIns="0" tIns="0" rIns="0" bIns="0" rtlCol="0" anchor="t"/>
          <a:lstStyle/>
          <a:p>
            <a:pPr algn="l">
              <a:lnSpc>
                <a:spcPts val="1756"/>
              </a:lnSpc>
              <a:spcBef>
                <a:spcPts val="615"/>
              </a:spcBef>
              <a:buNone/>
            </a:pPr>
            <a:r>
              <a:rPr lang="en-US" sz="1320" kern="0" spc="40" dirty="0">
                <a:solidFill>
                  <a:srgbClr val="FFFFFF">
                    <a:alpha val="80000"/>
                  </a:srgbClr>
                </a:solidFill>
                <a:latin typeface="Jost*" pitchFamily="34" charset="0"/>
                <a:ea typeface="Jost*" pitchFamily="34" charset="-122"/>
                <a:cs typeface="Jost*" pitchFamily="34" charset="-120"/>
              </a:rPr>
              <a:t>Filter the data to focus on a specific day (e.g., Tuesday) for analysis</a:t>
            </a:r>
            <a:endParaRPr lang="en-US" dirty="0"/>
          </a:p>
        </p:txBody>
      </p:sp>
      <p:sp>
        <p:nvSpPr>
          <p:cNvPr id="22" name="Object 21"/>
          <p:cNvSpPr/>
          <p:nvPr/>
        </p:nvSpPr>
        <p:spPr>
          <a:xfrm>
            <a:off x="4791426" y="2663929"/>
            <a:ext cx="133319" cy="133317"/>
          </a:xfrm>
          <a:prstGeom prst="ellipse">
            <a:avLst/>
          </a:prstGeom>
          <a:solidFill>
            <a:srgbClr val="A4BAB7"/>
          </a:solidFill>
        </p:spPr>
        <p:txBody>
          <a:bodyPr/>
          <a:lstStyle/>
          <a:p>
            <a:endParaRPr lang="en-US"/>
          </a:p>
        </p:txBody>
      </p:sp>
      <p:sp>
        <p:nvSpPr>
          <p:cNvPr id="23" name="Object 22"/>
          <p:cNvSpPr/>
          <p:nvPr/>
        </p:nvSpPr>
        <p:spPr>
          <a:xfrm>
            <a:off x="5020053" y="2603151"/>
            <a:ext cx="1728355" cy="259134"/>
          </a:xfrm>
          <a:prstGeom prst="rect">
            <a:avLst/>
          </a:prstGeom>
          <a:noFill/>
        </p:spPr>
        <p:txBody>
          <a:bodyPr wrap="square" lIns="0" tIns="0" rIns="0" bIns="0" rtlCol="0" anchor="t"/>
          <a:lstStyle/>
          <a:p>
            <a:pPr algn="l">
              <a:lnSpc>
                <a:spcPts val="2042"/>
              </a:lnSpc>
              <a:buNone/>
            </a:pPr>
            <a:r>
              <a:rPr lang="en-US" sz="1620" kern="0" spc="49" dirty="0">
                <a:solidFill>
                  <a:srgbClr val="FFFFFF"/>
                </a:solidFill>
                <a:latin typeface="Jost*" pitchFamily="34" charset="0"/>
                <a:ea typeface="Jost*" pitchFamily="34" charset="-122"/>
                <a:cs typeface="Jost*" pitchFamily="34" charset="-120"/>
              </a:rPr>
              <a:t>Step 3</a:t>
            </a:r>
            <a:endParaRPr lang="en-US" dirty="0"/>
          </a:p>
        </p:txBody>
      </p:sp>
      <p:sp>
        <p:nvSpPr>
          <p:cNvPr id="24" name="Object 23"/>
          <p:cNvSpPr/>
          <p:nvPr/>
        </p:nvSpPr>
        <p:spPr>
          <a:xfrm>
            <a:off x="5020053" y="2941918"/>
            <a:ext cx="1728355" cy="891317"/>
          </a:xfrm>
          <a:prstGeom prst="rect">
            <a:avLst/>
          </a:prstGeom>
          <a:noFill/>
        </p:spPr>
        <p:txBody>
          <a:bodyPr wrap="square" lIns="0" tIns="0" rIns="0" bIns="0" rtlCol="0" anchor="t"/>
          <a:lstStyle/>
          <a:p>
            <a:pPr algn="l">
              <a:lnSpc>
                <a:spcPts val="1756"/>
              </a:lnSpc>
              <a:spcBef>
                <a:spcPts val="615"/>
              </a:spcBef>
              <a:buNone/>
            </a:pPr>
            <a:r>
              <a:rPr lang="en-US" sz="1320" kern="0" spc="40" dirty="0">
                <a:solidFill>
                  <a:srgbClr val="FFFFFF">
                    <a:alpha val="80000"/>
                  </a:srgbClr>
                </a:solidFill>
                <a:latin typeface="Jost*" pitchFamily="34" charset="0"/>
                <a:ea typeface="Jost*" pitchFamily="34" charset="-122"/>
                <a:cs typeface="Jost*" pitchFamily="34" charset="-120"/>
              </a:rPr>
              <a:t>Convert the DateTime column to a datetime format for time series analysis</a:t>
            </a:r>
            <a:endParaRPr lang="en-US" dirty="0"/>
          </a:p>
        </p:txBody>
      </p:sp>
      <p:sp>
        <p:nvSpPr>
          <p:cNvPr id="25" name="Object 24"/>
          <p:cNvSpPr/>
          <p:nvPr/>
        </p:nvSpPr>
        <p:spPr>
          <a:xfrm>
            <a:off x="6410863" y="4961261"/>
            <a:ext cx="133319" cy="133317"/>
          </a:xfrm>
          <a:prstGeom prst="ellipse">
            <a:avLst/>
          </a:prstGeom>
          <a:solidFill>
            <a:srgbClr val="C8D0AB"/>
          </a:solidFill>
        </p:spPr>
        <p:txBody>
          <a:bodyPr/>
          <a:lstStyle/>
          <a:p>
            <a:endParaRPr lang="en-US"/>
          </a:p>
        </p:txBody>
      </p:sp>
      <p:sp>
        <p:nvSpPr>
          <p:cNvPr id="26" name="Object 25"/>
          <p:cNvSpPr/>
          <p:nvPr/>
        </p:nvSpPr>
        <p:spPr>
          <a:xfrm>
            <a:off x="6639442" y="4900482"/>
            <a:ext cx="1990227" cy="259134"/>
          </a:xfrm>
          <a:prstGeom prst="rect">
            <a:avLst/>
          </a:prstGeom>
          <a:noFill/>
        </p:spPr>
        <p:txBody>
          <a:bodyPr wrap="square" lIns="0" tIns="0" rIns="0" bIns="0" rtlCol="0" anchor="t"/>
          <a:lstStyle/>
          <a:p>
            <a:pPr algn="l">
              <a:lnSpc>
                <a:spcPts val="2042"/>
              </a:lnSpc>
              <a:buNone/>
            </a:pPr>
            <a:r>
              <a:rPr lang="en-US" sz="1620" kern="0" spc="49" dirty="0">
                <a:solidFill>
                  <a:srgbClr val="FFFFFF"/>
                </a:solidFill>
                <a:latin typeface="Jost*" pitchFamily="34" charset="0"/>
                <a:ea typeface="Jost*" pitchFamily="34" charset="-122"/>
                <a:cs typeface="Jost*" pitchFamily="34" charset="-120"/>
              </a:rPr>
              <a:t>Step 4</a:t>
            </a:r>
            <a:endParaRPr lang="en-US" dirty="0"/>
          </a:p>
        </p:txBody>
      </p:sp>
      <p:sp>
        <p:nvSpPr>
          <p:cNvPr id="27" name="Object 26"/>
          <p:cNvSpPr/>
          <p:nvPr/>
        </p:nvSpPr>
        <p:spPr>
          <a:xfrm>
            <a:off x="6639442" y="5239250"/>
            <a:ext cx="1990227" cy="1114146"/>
          </a:xfrm>
          <a:prstGeom prst="rect">
            <a:avLst/>
          </a:prstGeom>
          <a:noFill/>
        </p:spPr>
        <p:txBody>
          <a:bodyPr wrap="square" lIns="0" tIns="0" rIns="0" bIns="0" rtlCol="0" anchor="t"/>
          <a:lstStyle/>
          <a:p>
            <a:pPr algn="l">
              <a:lnSpc>
                <a:spcPts val="1756"/>
              </a:lnSpc>
              <a:spcBef>
                <a:spcPts val="615"/>
              </a:spcBef>
              <a:buNone/>
            </a:pPr>
            <a:r>
              <a:rPr lang="en-US" sz="1320" kern="0" spc="40" dirty="0">
                <a:solidFill>
                  <a:srgbClr val="FFFFFF">
                    <a:alpha val="80000"/>
                  </a:srgbClr>
                </a:solidFill>
                <a:latin typeface="Jost*" pitchFamily="34" charset="0"/>
                <a:ea typeface="Jost*" pitchFamily="34" charset="-122"/>
                <a:cs typeface="Jost*" pitchFamily="34" charset="-120"/>
              </a:rPr>
              <a:t>Perform exploratory data analysis to understand the data distribution, trends, and any anomalies</a:t>
            </a:r>
            <a:endParaRPr lang="en-US" dirty="0"/>
          </a:p>
        </p:txBody>
      </p:sp>
      <p:sp>
        <p:nvSpPr>
          <p:cNvPr id="28" name="Object 27"/>
          <p:cNvSpPr/>
          <p:nvPr/>
        </p:nvSpPr>
        <p:spPr>
          <a:xfrm>
            <a:off x="8030185" y="2663929"/>
            <a:ext cx="133319" cy="133317"/>
          </a:xfrm>
          <a:prstGeom prst="ellipse">
            <a:avLst/>
          </a:prstGeom>
          <a:solidFill>
            <a:srgbClr val="143F9C"/>
          </a:solidFill>
        </p:spPr>
        <p:txBody>
          <a:bodyPr/>
          <a:lstStyle/>
          <a:p>
            <a:endParaRPr lang="en-US"/>
          </a:p>
        </p:txBody>
      </p:sp>
      <p:sp>
        <p:nvSpPr>
          <p:cNvPr id="29" name="Object 28"/>
          <p:cNvSpPr/>
          <p:nvPr/>
        </p:nvSpPr>
        <p:spPr>
          <a:xfrm>
            <a:off x="8258831" y="2603151"/>
            <a:ext cx="1906428" cy="259134"/>
          </a:xfrm>
          <a:prstGeom prst="rect">
            <a:avLst/>
          </a:prstGeom>
          <a:noFill/>
        </p:spPr>
        <p:txBody>
          <a:bodyPr wrap="square" lIns="0" tIns="0" rIns="0" bIns="0" rtlCol="0" anchor="t"/>
          <a:lstStyle/>
          <a:p>
            <a:pPr algn="l">
              <a:lnSpc>
                <a:spcPts val="2042"/>
              </a:lnSpc>
              <a:buNone/>
            </a:pPr>
            <a:r>
              <a:rPr lang="en-US" sz="1620" kern="0" spc="49" dirty="0">
                <a:solidFill>
                  <a:srgbClr val="FFFFFF"/>
                </a:solidFill>
                <a:latin typeface="Jost*" pitchFamily="34" charset="0"/>
                <a:ea typeface="Jost*" pitchFamily="34" charset="-122"/>
                <a:cs typeface="Jost*" pitchFamily="34" charset="-120"/>
              </a:rPr>
              <a:t>Step 5</a:t>
            </a:r>
            <a:endParaRPr lang="en-US" dirty="0"/>
          </a:p>
        </p:txBody>
      </p:sp>
      <p:sp>
        <p:nvSpPr>
          <p:cNvPr id="30" name="Object 29"/>
          <p:cNvSpPr/>
          <p:nvPr/>
        </p:nvSpPr>
        <p:spPr>
          <a:xfrm>
            <a:off x="8258831" y="2941918"/>
            <a:ext cx="1906428" cy="891317"/>
          </a:xfrm>
          <a:prstGeom prst="rect">
            <a:avLst/>
          </a:prstGeom>
          <a:noFill/>
        </p:spPr>
        <p:txBody>
          <a:bodyPr wrap="square" lIns="0" tIns="0" rIns="0" bIns="0" rtlCol="0" anchor="t"/>
          <a:lstStyle/>
          <a:p>
            <a:pPr algn="l">
              <a:lnSpc>
                <a:spcPts val="1756"/>
              </a:lnSpc>
              <a:spcBef>
                <a:spcPts val="615"/>
              </a:spcBef>
              <a:buNone/>
            </a:pPr>
            <a:r>
              <a:rPr lang="en-US" sz="1320" kern="0" spc="40" dirty="0">
                <a:solidFill>
                  <a:srgbClr val="FFFFFF">
                    <a:alpha val="80000"/>
                  </a:srgbClr>
                </a:solidFill>
                <a:latin typeface="Jost*" pitchFamily="34" charset="0"/>
                <a:ea typeface="Jost*" pitchFamily="34" charset="-122"/>
                <a:cs typeface="Jost*" pitchFamily="34" charset="-120"/>
              </a:rPr>
              <a:t>Visualize the traffic patterns over time to identify seasonal trends and other patterns</a:t>
            </a:r>
            <a:endParaRPr lang="en-US" dirty="0"/>
          </a:p>
        </p:txBody>
      </p:sp>
      <p:sp>
        <p:nvSpPr>
          <p:cNvPr id="32" name="Object 31"/>
          <p:cNvSpPr/>
          <p:nvPr/>
        </p:nvSpPr>
        <p:spPr>
          <a:xfrm>
            <a:off x="9878221" y="4900482"/>
            <a:ext cx="1759780" cy="259134"/>
          </a:xfrm>
          <a:prstGeom prst="rect">
            <a:avLst/>
          </a:prstGeom>
          <a:noFill/>
        </p:spPr>
        <p:txBody>
          <a:bodyPr wrap="square" lIns="0" tIns="0" rIns="0" bIns="0" rtlCol="0" anchor="t"/>
          <a:lstStyle/>
          <a:p>
            <a:pPr algn="l">
              <a:lnSpc>
                <a:spcPts val="2042"/>
              </a:lnSpc>
              <a:buNone/>
            </a:pPr>
            <a:endParaRPr lang="en-US" dirty="0"/>
          </a:p>
        </p:txBody>
      </p:sp>
      <p:sp>
        <p:nvSpPr>
          <p:cNvPr id="33" name="Object 32"/>
          <p:cNvSpPr/>
          <p:nvPr/>
        </p:nvSpPr>
        <p:spPr>
          <a:xfrm>
            <a:off x="9878221" y="5239250"/>
            <a:ext cx="1759780" cy="1114146"/>
          </a:xfrm>
          <a:prstGeom prst="rect">
            <a:avLst/>
          </a:prstGeom>
          <a:noFill/>
        </p:spPr>
        <p:txBody>
          <a:bodyPr wrap="square" lIns="0" tIns="0" rIns="0" bIns="0" rtlCol="0" anchor="t"/>
          <a:lstStyle/>
          <a:p>
            <a:pPr algn="l">
              <a:lnSpc>
                <a:spcPts val="1756"/>
              </a:lnSpc>
              <a:spcBef>
                <a:spcPts val="615"/>
              </a:spcBef>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bg>
      <p:bgPr>
        <a:solidFill>
          <a:srgbClr val="FFFFFF"/>
        </a:solidFill>
        <a:effectLst/>
      </p:bgPr>
    </p:bg>
    <p:spTree>
      <p:nvGrpSpPr>
        <p:cNvPr id="1" name=""/>
        <p:cNvGrpSpPr/>
        <p:nvPr/>
      </p:nvGrpSpPr>
      <p:grpSpPr>
        <a:xfrm>
          <a:off x="0" y="0"/>
          <a:ext cx="0" cy="0"/>
          <a:chOff x="0" y="0"/>
          <a:chExt cx="0" cy="0"/>
        </a:xfrm>
      </p:grpSpPr>
      <p:sp>
        <p:nvSpPr>
          <p:cNvPr id="2" name="Object 1"/>
          <p:cNvSpPr/>
          <p:nvPr/>
        </p:nvSpPr>
        <p:spPr>
          <a:xfrm>
            <a:off x="0" y="399950"/>
            <a:ext cx="12188952" cy="426613"/>
          </a:xfrm>
          <a:prstGeom prst="rect">
            <a:avLst/>
          </a:prstGeom>
          <a:noFill/>
        </p:spPr>
        <p:txBody>
          <a:bodyPr wrap="square" lIns="0" tIns="0" rIns="0" bIns="0" rtlCol="0" anchor="t"/>
          <a:lstStyle/>
          <a:p>
            <a:pPr algn="ctr">
              <a:lnSpc>
                <a:spcPts val="3360"/>
              </a:lnSpc>
              <a:buNone/>
            </a:pPr>
            <a:r>
              <a:rPr lang="en-US" sz="3000" kern="0" spc="90" dirty="0">
                <a:solidFill>
                  <a:srgbClr val="000000"/>
                </a:solidFill>
                <a:latin typeface="Jost*" pitchFamily="34" charset="0"/>
                <a:ea typeface="Jost*" pitchFamily="34" charset="-122"/>
                <a:cs typeface="Jost*" pitchFamily="34" charset="-120"/>
              </a:rPr>
              <a:t>DATA VISUALIZATION</a:t>
            </a:r>
            <a:endParaRPr lang="en-US" dirty="0"/>
          </a:p>
        </p:txBody>
      </p:sp>
      <p:sp>
        <p:nvSpPr>
          <p:cNvPr id="3" name="Object 2"/>
          <p:cNvSpPr/>
          <p:nvPr/>
        </p:nvSpPr>
        <p:spPr>
          <a:xfrm>
            <a:off x="476131" y="1514096"/>
            <a:ext cx="2666333" cy="3513846"/>
          </a:xfrm>
          <a:prstGeom prst="rect">
            <a:avLst/>
          </a:prstGeom>
          <a:solidFill>
            <a:srgbClr val="FFFFFF"/>
          </a:solidFill>
        </p:spPr>
        <p:txBody>
          <a:bodyPr/>
          <a:lstStyle/>
          <a:p>
            <a:endParaRPr lang="en-US"/>
          </a:p>
        </p:txBody>
      </p:sp>
      <p:sp>
        <p:nvSpPr>
          <p:cNvPr id="5" name="Object 4"/>
          <p:cNvSpPr/>
          <p:nvPr/>
        </p:nvSpPr>
        <p:spPr>
          <a:xfrm>
            <a:off x="2235409" y="5242559"/>
            <a:ext cx="2932967" cy="259134"/>
          </a:xfrm>
          <a:prstGeom prst="rect">
            <a:avLst/>
          </a:prstGeom>
          <a:noFill/>
        </p:spPr>
        <p:txBody>
          <a:bodyPr wrap="square" lIns="0" tIns="0" rIns="0" bIns="0" rtlCol="0" anchor="t"/>
          <a:lstStyle/>
          <a:p>
            <a:pPr algn="ctr">
              <a:lnSpc>
                <a:spcPts val="2042"/>
              </a:lnSpc>
              <a:buNone/>
            </a:pPr>
            <a:r>
              <a:rPr lang="en-US" sz="1620" kern="0" spc="49" dirty="0">
                <a:solidFill>
                  <a:srgbClr val="000000"/>
                </a:solidFill>
                <a:latin typeface="Jost*" pitchFamily="34" charset="0"/>
                <a:ea typeface="Jost*" pitchFamily="34" charset="-122"/>
                <a:cs typeface="Jost*" pitchFamily="34" charset="-120"/>
              </a:rPr>
              <a:t>Time Series scatter Plot</a:t>
            </a:r>
            <a:endParaRPr lang="en-US" dirty="0"/>
          </a:p>
        </p:txBody>
      </p:sp>
      <p:sp>
        <p:nvSpPr>
          <p:cNvPr id="6" name="Object 5"/>
          <p:cNvSpPr/>
          <p:nvPr/>
        </p:nvSpPr>
        <p:spPr>
          <a:xfrm>
            <a:off x="2235410" y="5676289"/>
            <a:ext cx="2932967" cy="668488"/>
          </a:xfrm>
          <a:prstGeom prst="rect">
            <a:avLst/>
          </a:prstGeom>
          <a:noFill/>
        </p:spPr>
        <p:txBody>
          <a:bodyPr wrap="square" lIns="0" tIns="0" rIns="0" bIns="0" rtlCol="0" anchor="t"/>
          <a:lstStyle/>
          <a:p>
            <a:pPr algn="ctr">
              <a:lnSpc>
                <a:spcPts val="1756"/>
              </a:lnSpc>
              <a:spcBef>
                <a:spcPts val="615"/>
              </a:spcBef>
              <a:buNone/>
            </a:pPr>
            <a:r>
              <a:rPr lang="en-US" sz="1320" kern="0" spc="40" dirty="0">
                <a:solidFill>
                  <a:srgbClr val="000000">
                    <a:alpha val="80000"/>
                  </a:srgbClr>
                </a:solidFill>
                <a:latin typeface="Jost*" pitchFamily="34" charset="0"/>
                <a:ea typeface="Jost*" pitchFamily="34" charset="-122"/>
                <a:cs typeface="Jost*" pitchFamily="34" charset="-120"/>
              </a:rPr>
              <a:t>Visualizing the number of vehicles every Tuesday over time to identify trends and patterns.</a:t>
            </a:r>
            <a:endParaRPr lang="en-US" dirty="0"/>
          </a:p>
        </p:txBody>
      </p:sp>
      <p:sp>
        <p:nvSpPr>
          <p:cNvPr id="7" name="Object 6"/>
          <p:cNvSpPr/>
          <p:nvPr/>
        </p:nvSpPr>
        <p:spPr>
          <a:xfrm>
            <a:off x="3332917" y="1514096"/>
            <a:ext cx="2666333" cy="3513846"/>
          </a:xfrm>
          <a:prstGeom prst="rect">
            <a:avLst/>
          </a:prstGeom>
          <a:solidFill>
            <a:srgbClr val="283D6B"/>
          </a:solidFill>
        </p:spPr>
        <p:txBody>
          <a:bodyPr/>
          <a:lstStyle/>
          <a:p>
            <a:endParaRPr lang="en-US"/>
          </a:p>
        </p:txBody>
      </p:sp>
      <p:pic>
        <p:nvPicPr>
          <p:cNvPr id="8" name="Object 7" descr="preencoded.png"/>
          <p:cNvPicPr>
            <a:picLocks noChangeAspect="1"/>
          </p:cNvPicPr>
          <p:nvPr/>
        </p:nvPicPr>
        <p:blipFill>
          <a:blip r:embed="rId3"/>
          <a:srcRect l="26689" r="26689"/>
          <a:stretch/>
        </p:blipFill>
        <p:spPr>
          <a:xfrm>
            <a:off x="3332917" y="1514096"/>
            <a:ext cx="2666333" cy="3513846"/>
          </a:xfrm>
          <a:prstGeom prst="rect">
            <a:avLst/>
          </a:prstGeom>
        </p:spPr>
      </p:pic>
      <p:sp>
        <p:nvSpPr>
          <p:cNvPr id="11" name="Object 10"/>
          <p:cNvSpPr/>
          <p:nvPr/>
        </p:nvSpPr>
        <p:spPr>
          <a:xfrm>
            <a:off x="6189702" y="1514096"/>
            <a:ext cx="2666333" cy="3513846"/>
          </a:xfrm>
          <a:prstGeom prst="rect">
            <a:avLst/>
          </a:prstGeom>
          <a:solidFill>
            <a:srgbClr val="283D6B"/>
          </a:solidFill>
        </p:spPr>
        <p:txBody>
          <a:bodyPr/>
          <a:lstStyle/>
          <a:p>
            <a:endParaRPr lang="en-US"/>
          </a:p>
        </p:txBody>
      </p:sp>
      <p:pic>
        <p:nvPicPr>
          <p:cNvPr id="12" name="Object 11" descr="preencoded.png"/>
          <p:cNvPicPr>
            <a:picLocks noChangeAspect="1"/>
          </p:cNvPicPr>
          <p:nvPr/>
        </p:nvPicPr>
        <p:blipFill>
          <a:blip r:embed="rId4"/>
          <a:srcRect l="25732" r="25732"/>
          <a:stretch/>
        </p:blipFill>
        <p:spPr>
          <a:xfrm>
            <a:off x="6189702" y="1514096"/>
            <a:ext cx="2666333" cy="3513846"/>
          </a:xfrm>
          <a:prstGeom prst="rect">
            <a:avLst/>
          </a:prstGeom>
        </p:spPr>
      </p:pic>
      <p:sp>
        <p:nvSpPr>
          <p:cNvPr id="13" name="Object 12"/>
          <p:cNvSpPr/>
          <p:nvPr/>
        </p:nvSpPr>
        <p:spPr>
          <a:xfrm>
            <a:off x="6284575" y="5242559"/>
            <a:ext cx="2932967" cy="259134"/>
          </a:xfrm>
          <a:prstGeom prst="rect">
            <a:avLst/>
          </a:prstGeom>
          <a:noFill/>
        </p:spPr>
        <p:txBody>
          <a:bodyPr wrap="square" lIns="0" tIns="0" rIns="0" bIns="0" rtlCol="0" anchor="t"/>
          <a:lstStyle/>
          <a:p>
            <a:pPr algn="ctr">
              <a:lnSpc>
                <a:spcPts val="2042"/>
              </a:lnSpc>
              <a:buNone/>
            </a:pPr>
            <a:r>
              <a:rPr lang="en-US" sz="1620" kern="0" spc="49" dirty="0">
                <a:solidFill>
                  <a:srgbClr val="000000"/>
                </a:solidFill>
                <a:latin typeface="Jost*" pitchFamily="34" charset="0"/>
                <a:ea typeface="Jost*" pitchFamily="34" charset="-122"/>
                <a:cs typeface="Jost*" pitchFamily="34" charset="-120"/>
              </a:rPr>
              <a:t>Hourly Traffic Patterns</a:t>
            </a:r>
            <a:endParaRPr lang="en-US" dirty="0"/>
          </a:p>
        </p:txBody>
      </p:sp>
      <p:sp>
        <p:nvSpPr>
          <p:cNvPr id="14" name="Object 13"/>
          <p:cNvSpPr/>
          <p:nvPr/>
        </p:nvSpPr>
        <p:spPr>
          <a:xfrm>
            <a:off x="6284576" y="5676289"/>
            <a:ext cx="2932967" cy="668488"/>
          </a:xfrm>
          <a:prstGeom prst="rect">
            <a:avLst/>
          </a:prstGeom>
          <a:noFill/>
        </p:spPr>
        <p:txBody>
          <a:bodyPr wrap="square" lIns="0" tIns="0" rIns="0" bIns="0" rtlCol="0" anchor="t"/>
          <a:lstStyle/>
          <a:p>
            <a:pPr algn="ctr">
              <a:lnSpc>
                <a:spcPts val="1756"/>
              </a:lnSpc>
              <a:spcBef>
                <a:spcPts val="615"/>
              </a:spcBef>
              <a:buNone/>
            </a:pPr>
            <a:r>
              <a:rPr lang="en-US" sz="1320" kern="0" spc="40" dirty="0">
                <a:solidFill>
                  <a:srgbClr val="000000">
                    <a:alpha val="80000"/>
                  </a:srgbClr>
                </a:solidFill>
                <a:latin typeface="Jost*" pitchFamily="34" charset="0"/>
                <a:ea typeface="Jost*" pitchFamily="34" charset="-122"/>
                <a:cs typeface="Jost*" pitchFamily="34" charset="-120"/>
              </a:rPr>
              <a:t>Examining the hourly distribution of vehicle counts to understand peak and off-peak traffic over 15 </a:t>
            </a:r>
            <a:r>
              <a:rPr lang="en-US" sz="1320" kern="0" spc="40" dirty="0" err="1">
                <a:solidFill>
                  <a:srgbClr val="000000">
                    <a:alpha val="80000"/>
                  </a:srgbClr>
                </a:solidFill>
                <a:latin typeface="Jost*" pitchFamily="34" charset="0"/>
                <a:ea typeface="Jost*" pitchFamily="34" charset="-122"/>
                <a:cs typeface="Jost*" pitchFamily="34" charset="-120"/>
              </a:rPr>
              <a:t>minits</a:t>
            </a:r>
            <a:r>
              <a:rPr lang="en-US" sz="1320" kern="0" spc="40" dirty="0">
                <a:solidFill>
                  <a:srgbClr val="000000">
                    <a:alpha val="80000"/>
                  </a:srgbClr>
                </a:solidFill>
                <a:latin typeface="Jost*" pitchFamily="34" charset="0"/>
                <a:ea typeface="Jost*" pitchFamily="34" charset="-122"/>
                <a:cs typeface="Jost*" pitchFamily="34" charset="-120"/>
              </a:rPr>
              <a:t>  periods.</a:t>
            </a:r>
            <a:endParaRPr lang="en-US" dirty="0"/>
          </a:p>
        </p:txBody>
      </p:sp>
      <p:sp>
        <p:nvSpPr>
          <p:cNvPr id="15" name="Object 14"/>
          <p:cNvSpPr/>
          <p:nvPr/>
        </p:nvSpPr>
        <p:spPr>
          <a:xfrm>
            <a:off x="9046488" y="1514096"/>
            <a:ext cx="2666333" cy="3513846"/>
          </a:xfrm>
          <a:prstGeom prst="rect">
            <a:avLst/>
          </a:prstGeom>
          <a:solidFill>
            <a:srgbClr val="FFFFFF"/>
          </a:solidFill>
        </p:spPr>
        <p:txBody>
          <a:bodyPr/>
          <a:lstStyle/>
          <a:p>
            <a:endParaRPr lang="en-US"/>
          </a:p>
        </p:txBody>
      </p:sp>
      <p:pic>
        <p:nvPicPr>
          <p:cNvPr id="16" name="Object 15" descr="preencoded.png"/>
          <p:cNvPicPr>
            <a:picLocks noChangeAspect="1"/>
          </p:cNvPicPr>
          <p:nvPr/>
        </p:nvPicPr>
        <p:blipFill>
          <a:blip r:embed="rId5"/>
          <a:srcRect l="29388" r="29388"/>
          <a:stretch/>
        </p:blipFill>
        <p:spPr>
          <a:xfrm>
            <a:off x="9046488" y="1553913"/>
            <a:ext cx="2666333" cy="3513846"/>
          </a:xfrm>
          <a:prstGeom prst="rect">
            <a:avLst/>
          </a:prstGeom>
        </p:spPr>
      </p:pic>
      <p:pic>
        <p:nvPicPr>
          <p:cNvPr id="20" name="Picture 19" descr="A graph with numbers and dots&#10;&#10;Description automatically generated">
            <a:extLst>
              <a:ext uri="{FF2B5EF4-FFF2-40B4-BE49-F238E27FC236}">
                <a16:creationId xmlns:a16="http://schemas.microsoft.com/office/drawing/2014/main" id="{18123E4B-D8E4-34B5-6F43-19EEDFBAB449}"/>
              </a:ext>
            </a:extLst>
          </p:cNvPr>
          <p:cNvPicPr>
            <a:picLocks noChangeAspect="1"/>
          </p:cNvPicPr>
          <p:nvPr/>
        </p:nvPicPr>
        <p:blipFill>
          <a:blip r:embed="rId6"/>
          <a:stretch>
            <a:fillRect/>
          </a:stretch>
        </p:blipFill>
        <p:spPr>
          <a:xfrm>
            <a:off x="0" y="847467"/>
            <a:ext cx="11846138" cy="422029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bg>
      <p:bgPr>
        <a:solidFill>
          <a:srgbClr val="071023"/>
        </a:solidFill>
        <a:effectLst/>
      </p:bgPr>
    </p:bg>
    <p:spTree>
      <p:nvGrpSpPr>
        <p:cNvPr id="1" name=""/>
        <p:cNvGrpSpPr/>
        <p:nvPr/>
      </p:nvGrpSpPr>
      <p:grpSpPr>
        <a:xfrm>
          <a:off x="0" y="0"/>
          <a:ext cx="0" cy="0"/>
          <a:chOff x="0" y="0"/>
          <a:chExt cx="0" cy="0"/>
        </a:xfrm>
      </p:grpSpPr>
      <p:sp>
        <p:nvSpPr>
          <p:cNvPr id="2" name="Object 1"/>
          <p:cNvSpPr/>
          <p:nvPr/>
        </p:nvSpPr>
        <p:spPr>
          <a:xfrm>
            <a:off x="0" y="399950"/>
            <a:ext cx="12188952" cy="426613"/>
          </a:xfrm>
          <a:prstGeom prst="rect">
            <a:avLst/>
          </a:prstGeom>
          <a:noFill/>
        </p:spPr>
        <p:txBody>
          <a:bodyPr wrap="square" lIns="0" tIns="0" rIns="0" bIns="0" rtlCol="0" anchor="t"/>
          <a:lstStyle/>
          <a:p>
            <a:pPr algn="ctr">
              <a:lnSpc>
                <a:spcPts val="3360"/>
              </a:lnSpc>
              <a:buNone/>
            </a:pPr>
            <a:r>
              <a:rPr lang="en-US" sz="3000" kern="0" spc="90" dirty="0">
                <a:solidFill>
                  <a:srgbClr val="FFFFFF"/>
                </a:solidFill>
                <a:latin typeface="Jost*" pitchFamily="34" charset="0"/>
                <a:ea typeface="Jost*" pitchFamily="34" charset="-122"/>
                <a:cs typeface="Jost*" pitchFamily="34" charset="-120"/>
              </a:rPr>
              <a:t>DATA PREPROCESSING</a:t>
            </a:r>
            <a:endParaRPr lang="en-US" dirty="0"/>
          </a:p>
        </p:txBody>
      </p:sp>
      <p:pic>
        <p:nvPicPr>
          <p:cNvPr id="3" name="Object 2"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6607" y="2867975"/>
            <a:ext cx="5742139" cy="1209373"/>
          </a:xfrm>
          <a:prstGeom prst="rect">
            <a:avLst/>
          </a:prstGeom>
        </p:spPr>
      </p:pic>
      <p:sp>
        <p:nvSpPr>
          <p:cNvPr id="4" name="Object 3"/>
          <p:cNvSpPr/>
          <p:nvPr/>
        </p:nvSpPr>
        <p:spPr>
          <a:xfrm>
            <a:off x="414234" y="3341011"/>
            <a:ext cx="5551687" cy="259134"/>
          </a:xfrm>
          <a:prstGeom prst="rect">
            <a:avLst/>
          </a:prstGeom>
          <a:noFill/>
        </p:spPr>
        <p:txBody>
          <a:bodyPr wrap="square" lIns="0" tIns="0" rIns="0" bIns="0" rtlCol="0" anchor="t"/>
          <a:lstStyle/>
          <a:p>
            <a:pPr algn="ctr">
              <a:lnSpc>
                <a:spcPts val="2042"/>
              </a:lnSpc>
              <a:buNone/>
            </a:pPr>
            <a:r>
              <a:rPr lang="en-US" sz="1620" kern="0" spc="49" dirty="0">
                <a:solidFill>
                  <a:srgbClr val="FFFFFF"/>
                </a:solidFill>
                <a:latin typeface="Jost*" pitchFamily="34" charset="0"/>
                <a:ea typeface="Jost*" pitchFamily="34" charset="-122"/>
                <a:cs typeface="Jost*" pitchFamily="34" charset="-120"/>
              </a:rPr>
              <a:t>Data Normalization</a:t>
            </a:r>
            <a:endParaRPr lang="en-US" dirty="0"/>
          </a:p>
        </p:txBody>
      </p:sp>
      <p:sp>
        <p:nvSpPr>
          <p:cNvPr id="5" name="Object 4"/>
          <p:cNvSpPr/>
          <p:nvPr/>
        </p:nvSpPr>
        <p:spPr>
          <a:xfrm>
            <a:off x="761810" y="4207212"/>
            <a:ext cx="5551687" cy="668488"/>
          </a:xfrm>
          <a:prstGeom prst="rect">
            <a:avLst/>
          </a:prstGeom>
          <a:noFill/>
        </p:spPr>
        <p:txBody>
          <a:bodyPr wrap="square" lIns="0" tIns="0" rIns="0" bIns="0" rtlCol="0" anchor="t"/>
          <a:lstStyle/>
          <a:p>
            <a:pPr algn="l">
              <a:lnSpc>
                <a:spcPts val="1756"/>
              </a:lnSpc>
              <a:buNone/>
            </a:pPr>
            <a:r>
              <a:rPr lang="en-US" sz="1320" kern="0" spc="40" dirty="0">
                <a:solidFill>
                  <a:srgbClr val="FFFFFF">
                    <a:alpha val="80000"/>
                  </a:srgbClr>
                </a:solidFill>
                <a:latin typeface="Jost*" pitchFamily="34" charset="0"/>
                <a:ea typeface="Jost*" pitchFamily="34" charset="-122"/>
                <a:cs typeface="Jost*" pitchFamily="34" charset="-120"/>
              </a:rPr>
              <a:t>The vehicle count data is normalized using MinMaxScaler to ensure all input features are within a consistent range, improving model convergence during training.</a:t>
            </a:r>
            <a:endParaRPr lang="en-US" dirty="0"/>
          </a:p>
        </p:txBody>
      </p:sp>
      <p:pic>
        <p:nvPicPr>
          <p:cNvPr id="6" name="Object 5" descr="preencoded.png"/>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989723" y="2867975"/>
            <a:ext cx="5742139" cy="1209373"/>
          </a:xfrm>
          <a:prstGeom prst="rect">
            <a:avLst/>
          </a:prstGeom>
        </p:spPr>
      </p:pic>
      <p:sp>
        <p:nvSpPr>
          <p:cNvPr id="7" name="Object 6"/>
          <p:cNvSpPr/>
          <p:nvPr/>
        </p:nvSpPr>
        <p:spPr>
          <a:xfrm>
            <a:off x="6237315" y="3341011"/>
            <a:ext cx="5237440" cy="259134"/>
          </a:xfrm>
          <a:prstGeom prst="rect">
            <a:avLst/>
          </a:prstGeom>
          <a:noFill/>
        </p:spPr>
        <p:txBody>
          <a:bodyPr wrap="square" lIns="0" tIns="0" rIns="0" bIns="0" rtlCol="0" anchor="t"/>
          <a:lstStyle/>
          <a:p>
            <a:pPr algn="ctr">
              <a:lnSpc>
                <a:spcPts val="2042"/>
              </a:lnSpc>
              <a:buNone/>
            </a:pPr>
            <a:r>
              <a:rPr lang="en-US" sz="1620" kern="0" spc="49" dirty="0">
                <a:solidFill>
                  <a:srgbClr val="FFFFFF"/>
                </a:solidFill>
                <a:latin typeface="Jost*" pitchFamily="34" charset="0"/>
                <a:ea typeface="Jost*" pitchFamily="34" charset="-122"/>
                <a:cs typeface="Jost*" pitchFamily="34" charset="-120"/>
              </a:rPr>
              <a:t>Sequence Preparation</a:t>
            </a:r>
            <a:endParaRPr lang="en-US" dirty="0"/>
          </a:p>
        </p:txBody>
      </p:sp>
      <p:sp>
        <p:nvSpPr>
          <p:cNvPr id="8" name="Object 7"/>
          <p:cNvSpPr/>
          <p:nvPr/>
        </p:nvSpPr>
        <p:spPr>
          <a:xfrm>
            <a:off x="6508212" y="4181303"/>
            <a:ext cx="5551687" cy="668488"/>
          </a:xfrm>
          <a:prstGeom prst="rect">
            <a:avLst/>
          </a:prstGeom>
          <a:noFill/>
        </p:spPr>
        <p:txBody>
          <a:bodyPr wrap="square" lIns="0" tIns="0" rIns="0" bIns="0" rtlCol="0" anchor="t"/>
          <a:lstStyle/>
          <a:p>
            <a:pPr algn="l">
              <a:lnSpc>
                <a:spcPts val="1756"/>
              </a:lnSpc>
              <a:buNone/>
            </a:pPr>
            <a:r>
              <a:rPr lang="en-US" sz="1320" kern="0" spc="40" dirty="0">
                <a:solidFill>
                  <a:srgbClr val="FFFFFF">
                    <a:alpha val="80000"/>
                  </a:srgbClr>
                </a:solidFill>
                <a:latin typeface="Jost*" pitchFamily="34" charset="0"/>
                <a:ea typeface="Jost*" pitchFamily="34" charset="-122"/>
                <a:cs typeface="Jost*" pitchFamily="34" charset="-120"/>
              </a:rPr>
              <a:t>The preprocessed data is prepared for the RNN models by creating sequences of data, which allows the LSTM and GRU models to learn from the temporal dependencies in the traffic data.</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bg>
      <p:bgPr>
        <a:solidFill>
          <a:srgbClr val="071023"/>
        </a:solidFill>
        <a:effectLst/>
      </p:bgPr>
    </p:bg>
    <p:spTree>
      <p:nvGrpSpPr>
        <p:cNvPr id="1" name=""/>
        <p:cNvGrpSpPr/>
        <p:nvPr/>
      </p:nvGrpSpPr>
      <p:grpSpPr>
        <a:xfrm>
          <a:off x="0" y="0"/>
          <a:ext cx="0" cy="0"/>
          <a:chOff x="0" y="0"/>
          <a:chExt cx="0" cy="0"/>
        </a:xfrm>
      </p:grpSpPr>
      <p:sp>
        <p:nvSpPr>
          <p:cNvPr id="2" name="Object 1"/>
          <p:cNvSpPr/>
          <p:nvPr/>
        </p:nvSpPr>
        <p:spPr>
          <a:xfrm>
            <a:off x="0" y="399950"/>
            <a:ext cx="12188952" cy="426613"/>
          </a:xfrm>
          <a:prstGeom prst="rect">
            <a:avLst/>
          </a:prstGeom>
          <a:noFill/>
        </p:spPr>
        <p:txBody>
          <a:bodyPr wrap="square" lIns="0" tIns="0" rIns="0" bIns="0" rtlCol="0" anchor="t"/>
          <a:lstStyle/>
          <a:p>
            <a:pPr algn="ctr">
              <a:lnSpc>
                <a:spcPts val="3360"/>
              </a:lnSpc>
              <a:buNone/>
            </a:pPr>
            <a:r>
              <a:rPr lang="en-US" sz="3000" kern="0" spc="90" dirty="0">
                <a:solidFill>
                  <a:srgbClr val="FFFFFF"/>
                </a:solidFill>
                <a:latin typeface="Jost*" pitchFamily="34" charset="0"/>
                <a:ea typeface="Jost*" pitchFamily="34" charset="-122"/>
                <a:cs typeface="Jost*" pitchFamily="34" charset="-120"/>
              </a:rPr>
              <a:t>MODEL BUILDING WITH LSTM AND GRU</a:t>
            </a:r>
            <a:endParaRPr lang="en-US" dirty="0"/>
          </a:p>
        </p:txBody>
      </p:sp>
      <p:sp>
        <p:nvSpPr>
          <p:cNvPr id="3" name="Object 2"/>
          <p:cNvSpPr/>
          <p:nvPr/>
        </p:nvSpPr>
        <p:spPr>
          <a:xfrm>
            <a:off x="952262" y="1992727"/>
            <a:ext cx="5446938" cy="2985579"/>
          </a:xfrm>
          <a:prstGeom prst="rect">
            <a:avLst/>
          </a:prstGeom>
          <a:noFill/>
        </p:spPr>
        <p:txBody>
          <a:bodyPr wrap="square" lIns="0" tIns="0" rIns="0" bIns="0" rtlCol="0" anchor="t"/>
          <a:lstStyle/>
          <a:p>
            <a:pPr marL="242900" indent="-242900" algn="l">
              <a:lnSpc>
                <a:spcPts val="3062"/>
              </a:lnSpc>
              <a:buSzPct val="100000"/>
              <a:buChar char="•"/>
            </a:pPr>
            <a:r>
              <a:rPr lang="en-US" sz="2430" kern="0" spc="73" dirty="0">
                <a:solidFill>
                  <a:srgbClr val="FFFFFF"/>
                </a:solidFill>
                <a:latin typeface="Jost*" pitchFamily="34" charset="0"/>
                <a:ea typeface="Jost*" pitchFamily="34" charset="-122"/>
                <a:cs typeface="Jost*" pitchFamily="34" charset="-120"/>
              </a:rPr>
              <a:t>LSTM (Long Short-Term Memory)</a:t>
            </a:r>
          </a:p>
          <a:p>
            <a:pPr lvl="1" algn="l">
              <a:lnSpc>
                <a:spcPts val="2019"/>
              </a:lnSpc>
              <a:spcBef>
                <a:spcPts val="326"/>
              </a:spcBef>
              <a:buNone/>
            </a:pPr>
            <a:r>
              <a:rPr lang="en-US" sz="1518" kern="0" spc="46" dirty="0">
                <a:solidFill>
                  <a:srgbClr val="FFFFFF">
                    <a:alpha val="80000"/>
                  </a:srgbClr>
                </a:solidFill>
                <a:latin typeface="Jost*" pitchFamily="34" charset="0"/>
                <a:ea typeface="Jost*" pitchFamily="34" charset="-122"/>
                <a:cs typeface="Jost*" pitchFamily="34" charset="-120"/>
              </a:rPr>
              <a:t>A type of RNN that uses memory cells and gates to effectively capture long-term dependencies in sequential data, making it well-suited for time series forecasting.</a:t>
            </a:r>
          </a:p>
          <a:p>
            <a:pPr marL="242900" indent="-242900" algn="l">
              <a:lnSpc>
                <a:spcPts val="3062"/>
              </a:lnSpc>
              <a:spcBef>
                <a:spcPts val="2549"/>
              </a:spcBef>
              <a:buSzPct val="100000"/>
              <a:buChar char="•"/>
            </a:pPr>
            <a:r>
              <a:rPr lang="en-US" sz="2430" kern="0" spc="73" dirty="0">
                <a:solidFill>
                  <a:srgbClr val="FFFFFF"/>
                </a:solidFill>
                <a:latin typeface="Jost*" pitchFamily="34" charset="0"/>
                <a:ea typeface="Jost*" pitchFamily="34" charset="-122"/>
                <a:cs typeface="Jost*" pitchFamily="34" charset="-120"/>
              </a:rPr>
              <a:t>GRU (Gated Recurrent Unit)</a:t>
            </a:r>
          </a:p>
          <a:p>
            <a:pPr lvl="1" algn="l">
              <a:lnSpc>
                <a:spcPts val="2019"/>
              </a:lnSpc>
              <a:spcBef>
                <a:spcPts val="326"/>
              </a:spcBef>
              <a:buNone/>
            </a:pPr>
            <a:r>
              <a:rPr lang="en-US" sz="1518" kern="0" spc="46" dirty="0">
                <a:solidFill>
                  <a:srgbClr val="FFFFFF">
                    <a:alpha val="80000"/>
                  </a:srgbClr>
                </a:solidFill>
                <a:latin typeface="Jost*" pitchFamily="34" charset="0"/>
                <a:ea typeface="Jost*" pitchFamily="34" charset="-122"/>
                <a:cs typeface="Jost*" pitchFamily="34" charset="-120"/>
              </a:rPr>
              <a:t>A simplified version of LSTM, with a reduced computational complexity while still maintaining the ability to model dependencies in sequential data.</a:t>
            </a:r>
            <a:endParaRPr lang="en-US" dirty="0"/>
          </a:p>
        </p:txBody>
      </p:sp>
      <p:sp>
        <p:nvSpPr>
          <p:cNvPr id="4" name="Object 3"/>
          <p:cNvSpPr/>
          <p:nvPr/>
        </p:nvSpPr>
        <p:spPr>
          <a:xfrm>
            <a:off x="6284928" y="1992727"/>
            <a:ext cx="5446938" cy="3886776"/>
          </a:xfrm>
          <a:prstGeom prst="rect">
            <a:avLst/>
          </a:prstGeom>
          <a:noFill/>
        </p:spPr>
        <p:txBody>
          <a:bodyPr wrap="square" lIns="0" tIns="0" rIns="0" bIns="0" rtlCol="0" anchor="t"/>
          <a:lstStyle/>
          <a:p>
            <a:pPr marL="242900" indent="-242900" algn="l">
              <a:lnSpc>
                <a:spcPts val="3062"/>
              </a:lnSpc>
              <a:buSzPct val="100000"/>
              <a:buChar char="•"/>
            </a:pPr>
            <a:r>
              <a:rPr lang="en-US" sz="2430" kern="0" spc="73" dirty="0">
                <a:solidFill>
                  <a:srgbClr val="FFFFFF"/>
                </a:solidFill>
                <a:latin typeface="Jost*" pitchFamily="34" charset="0"/>
                <a:ea typeface="Jost*" pitchFamily="34" charset="-122"/>
                <a:cs typeface="Jost*" pitchFamily="34" charset="-120"/>
              </a:rPr>
              <a:t>RNN Model Building</a:t>
            </a:r>
          </a:p>
          <a:p>
            <a:pPr lvl="1" algn="l">
              <a:lnSpc>
                <a:spcPts val="2019"/>
              </a:lnSpc>
              <a:spcBef>
                <a:spcPts val="326"/>
              </a:spcBef>
              <a:buNone/>
            </a:pPr>
            <a:r>
              <a:rPr lang="en-US" sz="1518" kern="0" spc="46" dirty="0">
                <a:solidFill>
                  <a:srgbClr val="FFFFFF">
                    <a:alpha val="80000"/>
                  </a:srgbClr>
                </a:solidFill>
                <a:latin typeface="Jost*" pitchFamily="34" charset="0"/>
                <a:ea typeface="Jost*" pitchFamily="34" charset="-122"/>
                <a:cs typeface="Jost*" pitchFamily="34" charset="-120"/>
              </a:rPr>
              <a:t>The project builds multiple Recurrent Neural Network (RNN) models, leveraging both LSTM and GRU layers to capture both short-term and long-term patterns in the traffic data.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bg>
      <p:bgPr>
        <a:solidFill>
          <a:srgbClr val="EAE9E6"/>
        </a:solidFill>
        <a:effectLst/>
      </p:bgPr>
    </p:bg>
    <p:spTree>
      <p:nvGrpSpPr>
        <p:cNvPr id="1" name=""/>
        <p:cNvGrpSpPr/>
        <p:nvPr/>
      </p:nvGrpSpPr>
      <p:grpSpPr>
        <a:xfrm>
          <a:off x="0" y="0"/>
          <a:ext cx="0" cy="0"/>
          <a:chOff x="0" y="0"/>
          <a:chExt cx="0" cy="0"/>
        </a:xfrm>
      </p:grpSpPr>
      <p:sp>
        <p:nvSpPr>
          <p:cNvPr id="2" name="Object 1"/>
          <p:cNvSpPr/>
          <p:nvPr/>
        </p:nvSpPr>
        <p:spPr>
          <a:xfrm>
            <a:off x="0" y="399950"/>
            <a:ext cx="12188952" cy="426613"/>
          </a:xfrm>
          <a:prstGeom prst="rect">
            <a:avLst/>
          </a:prstGeom>
          <a:noFill/>
        </p:spPr>
        <p:txBody>
          <a:bodyPr wrap="square" lIns="0" tIns="0" rIns="0" bIns="0" rtlCol="0" anchor="t"/>
          <a:lstStyle/>
          <a:p>
            <a:pPr algn="ctr">
              <a:lnSpc>
                <a:spcPts val="3360"/>
              </a:lnSpc>
              <a:buNone/>
            </a:pPr>
            <a:r>
              <a:rPr lang="en-US" sz="3000" kern="0" spc="90" dirty="0">
                <a:solidFill>
                  <a:srgbClr val="000000"/>
                </a:solidFill>
                <a:latin typeface="Jost*" pitchFamily="34" charset="0"/>
                <a:ea typeface="Jost*" pitchFamily="34" charset="-122"/>
                <a:cs typeface="Jost*" pitchFamily="34" charset="-120"/>
              </a:rPr>
              <a:t>TRAINING THE MODELS</a:t>
            </a:r>
            <a:endParaRPr lang="en-US" dirty="0"/>
          </a:p>
        </p:txBody>
      </p:sp>
      <p:pic>
        <p:nvPicPr>
          <p:cNvPr id="3" name="Object 2"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6607" y="1790252"/>
            <a:ext cx="6456336" cy="1028443"/>
          </a:xfrm>
          <a:prstGeom prst="rect">
            <a:avLst/>
          </a:prstGeom>
        </p:spPr>
      </p:pic>
      <p:sp>
        <p:nvSpPr>
          <p:cNvPr id="4" name="Object 3"/>
          <p:cNvSpPr/>
          <p:nvPr/>
        </p:nvSpPr>
        <p:spPr>
          <a:xfrm>
            <a:off x="666583" y="2126877"/>
            <a:ext cx="6075693" cy="345552"/>
          </a:xfrm>
          <a:prstGeom prst="rect">
            <a:avLst/>
          </a:prstGeom>
          <a:noFill/>
        </p:spPr>
        <p:txBody>
          <a:bodyPr wrap="square" lIns="0" tIns="0" rIns="0" bIns="0" rtlCol="0" anchor="ctr"/>
          <a:lstStyle/>
          <a:p>
            <a:pPr algn="l">
              <a:lnSpc>
                <a:spcPts val="2722"/>
              </a:lnSpc>
              <a:buNone/>
            </a:pPr>
            <a:r>
              <a:rPr lang="en-US" sz="2160" kern="0" spc="65" dirty="0">
                <a:solidFill>
                  <a:srgbClr val="000000"/>
                </a:solidFill>
                <a:latin typeface="Jost*" pitchFamily="34" charset="0"/>
                <a:ea typeface="Jost*" pitchFamily="34" charset="-122"/>
                <a:cs typeface="Jost*" pitchFamily="34" charset="-120"/>
              </a:rPr>
              <a:t>Epochs:20</a:t>
            </a:r>
            <a:endParaRPr lang="en-US" dirty="0"/>
          </a:p>
        </p:txBody>
      </p:sp>
      <p:pic>
        <p:nvPicPr>
          <p:cNvPr id="5" name="Object 4" descr="preencoded.png"/>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66607" y="2887735"/>
            <a:ext cx="9455960" cy="1028443"/>
          </a:xfrm>
          <a:prstGeom prst="rect">
            <a:avLst/>
          </a:prstGeom>
        </p:spPr>
      </p:pic>
      <p:sp>
        <p:nvSpPr>
          <p:cNvPr id="6" name="Object 5"/>
          <p:cNvSpPr/>
          <p:nvPr/>
        </p:nvSpPr>
        <p:spPr>
          <a:xfrm>
            <a:off x="666583" y="3224359"/>
            <a:ext cx="9152558" cy="345552"/>
          </a:xfrm>
          <a:prstGeom prst="rect">
            <a:avLst/>
          </a:prstGeom>
          <a:noFill/>
        </p:spPr>
        <p:txBody>
          <a:bodyPr wrap="square" lIns="0" tIns="0" rIns="0" bIns="0" rtlCol="0" anchor="ctr"/>
          <a:lstStyle/>
          <a:p>
            <a:pPr algn="l">
              <a:lnSpc>
                <a:spcPts val="2722"/>
              </a:lnSpc>
              <a:buNone/>
            </a:pPr>
            <a:r>
              <a:rPr lang="en-US" sz="2160" kern="0" spc="65" dirty="0">
                <a:solidFill>
                  <a:srgbClr val="000000"/>
                </a:solidFill>
                <a:latin typeface="Jost*" pitchFamily="34" charset="0"/>
                <a:ea typeface="Jost*" pitchFamily="34" charset="-122"/>
                <a:cs typeface="Jost*" pitchFamily="34" charset="-120"/>
              </a:rPr>
              <a:t>Early Stopping</a:t>
            </a:r>
            <a:endParaRPr lang="en-US" dirty="0"/>
          </a:p>
        </p:txBody>
      </p:sp>
      <p:pic>
        <p:nvPicPr>
          <p:cNvPr id="7" name="Object 6" descr="preencoded.png"/>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66607" y="3985216"/>
            <a:ext cx="4294701" cy="1028443"/>
          </a:xfrm>
          <a:prstGeom prst="rect">
            <a:avLst/>
          </a:prstGeom>
        </p:spPr>
      </p:pic>
      <p:sp>
        <p:nvSpPr>
          <p:cNvPr id="8" name="Object 7"/>
          <p:cNvSpPr/>
          <p:nvPr/>
        </p:nvSpPr>
        <p:spPr>
          <a:xfrm>
            <a:off x="666583" y="4321841"/>
            <a:ext cx="3860517" cy="345552"/>
          </a:xfrm>
          <a:prstGeom prst="rect">
            <a:avLst/>
          </a:prstGeom>
          <a:noFill/>
        </p:spPr>
        <p:txBody>
          <a:bodyPr wrap="square" lIns="0" tIns="0" rIns="0" bIns="0" rtlCol="0" anchor="ctr"/>
          <a:lstStyle/>
          <a:p>
            <a:pPr algn="l">
              <a:lnSpc>
                <a:spcPts val="2722"/>
              </a:lnSpc>
              <a:buNone/>
            </a:pPr>
            <a:r>
              <a:rPr lang="en-US" sz="2160" kern="0" spc="65" dirty="0">
                <a:solidFill>
                  <a:srgbClr val="000000"/>
                </a:solidFill>
                <a:latin typeface="Jost*" pitchFamily="34" charset="0"/>
                <a:ea typeface="Jost*" pitchFamily="34" charset="-122"/>
                <a:cs typeface="Jost*" pitchFamily="34" charset="-120"/>
              </a:rPr>
              <a:t>Batch Size:64</a:t>
            </a:r>
            <a:endParaRPr lang="en-US" dirty="0"/>
          </a:p>
        </p:txBody>
      </p:sp>
      <p:pic>
        <p:nvPicPr>
          <p:cNvPr id="9" name="Object 8" descr="preencoded.png"/>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66607" y="5082698"/>
            <a:ext cx="11255735" cy="1028443"/>
          </a:xfrm>
          <a:prstGeom prst="rect">
            <a:avLst/>
          </a:prstGeom>
        </p:spPr>
      </p:pic>
      <p:sp>
        <p:nvSpPr>
          <p:cNvPr id="10" name="Object 9"/>
          <p:cNvSpPr/>
          <p:nvPr/>
        </p:nvSpPr>
        <p:spPr>
          <a:xfrm>
            <a:off x="666583" y="5419322"/>
            <a:ext cx="10951012" cy="345552"/>
          </a:xfrm>
          <a:prstGeom prst="rect">
            <a:avLst/>
          </a:prstGeom>
          <a:noFill/>
        </p:spPr>
        <p:txBody>
          <a:bodyPr wrap="square" lIns="0" tIns="0" rIns="0" bIns="0" rtlCol="0" anchor="ctr"/>
          <a:lstStyle/>
          <a:p>
            <a:pPr algn="l">
              <a:lnSpc>
                <a:spcPts val="2722"/>
              </a:lnSpc>
              <a:buNone/>
            </a:pPr>
            <a:r>
              <a:rPr lang="en-US" sz="2160" kern="0" spc="65" dirty="0">
                <a:solidFill>
                  <a:srgbClr val="000000"/>
                </a:solidFill>
                <a:latin typeface="Jost*" pitchFamily="34" charset="0"/>
                <a:ea typeface="Jost*" pitchFamily="34" charset="-122"/>
                <a:cs typeface="Jost*" pitchFamily="34" charset="-120"/>
              </a:rPr>
              <a:t>Model Checkpointing</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AE9E6"/>
        </a:solidFill>
        <a:effectLst/>
      </p:bgPr>
    </p:bg>
    <p:spTree>
      <p:nvGrpSpPr>
        <p:cNvPr id="1" name=""/>
        <p:cNvGrpSpPr/>
        <p:nvPr/>
      </p:nvGrpSpPr>
      <p:grpSpPr>
        <a:xfrm>
          <a:off x="0" y="0"/>
          <a:ext cx="0" cy="0"/>
          <a:chOff x="0" y="0"/>
          <a:chExt cx="0" cy="0"/>
        </a:xfrm>
      </p:grpSpPr>
      <p:sp>
        <p:nvSpPr>
          <p:cNvPr id="11" name="Object 1"/>
          <p:cNvSpPr/>
          <p:nvPr/>
        </p:nvSpPr>
        <p:spPr>
          <a:xfrm>
            <a:off x="0" y="399950"/>
            <a:ext cx="12188952" cy="721279"/>
          </a:xfrm>
          <a:prstGeom prst="rect">
            <a:avLst/>
          </a:prstGeom>
          <a:noFill/>
        </p:spPr>
        <p:txBody>
          <a:bodyPr wrap="square" lIns="0" tIns="0" rIns="0" bIns="0" rtlCol="0" anchor="t"/>
          <a:lstStyle/>
          <a:p>
            <a:pPr algn="ctr">
              <a:lnSpc>
                <a:spcPts val="3360"/>
              </a:lnSpc>
              <a:buNone/>
            </a:pPr>
            <a:r>
              <a:rPr lang="en-US" sz="2800" dirty="0"/>
              <a:t>PREDICTION AND EVALUATION</a:t>
            </a:r>
          </a:p>
          <a:p>
            <a:pPr algn="ctr">
              <a:lnSpc>
                <a:spcPts val="3360"/>
              </a:lnSpc>
              <a:buNone/>
            </a:pPr>
            <a:endParaRPr lang="en-US" dirty="0"/>
          </a:p>
        </p:txBody>
      </p:sp>
      <p:pic>
        <p:nvPicPr>
          <p:cNvPr id="4" name="Picture 3" descr="A graph of red and black lines&#10;&#10;Description automatically generated">
            <a:extLst>
              <a:ext uri="{FF2B5EF4-FFF2-40B4-BE49-F238E27FC236}">
                <a16:creationId xmlns:a16="http://schemas.microsoft.com/office/drawing/2014/main" id="{66E8482F-506E-E81B-B63A-5D7FD7CB3647}"/>
              </a:ext>
            </a:extLst>
          </p:cNvPr>
          <p:cNvPicPr>
            <a:picLocks noChangeAspect="1"/>
          </p:cNvPicPr>
          <p:nvPr/>
        </p:nvPicPr>
        <p:blipFill>
          <a:blip r:embed="rId3"/>
          <a:stretch>
            <a:fillRect/>
          </a:stretch>
        </p:blipFill>
        <p:spPr>
          <a:xfrm>
            <a:off x="435853" y="1121229"/>
            <a:ext cx="11320294" cy="5001778"/>
          </a:xfrm>
          <a:prstGeom prst="rect">
            <a:avLst/>
          </a:prstGeom>
        </p:spPr>
      </p:pic>
    </p:spTree>
    <p:extLst>
      <p:ext uri="{BB962C8B-B14F-4D97-AF65-F5344CB8AC3E}">
        <p14:creationId xmlns:p14="http://schemas.microsoft.com/office/powerpoint/2010/main" val="34834924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205</TotalTime>
  <Words>456</Words>
  <Application>Microsoft Office PowerPoint</Application>
  <PresentationFormat>Widescreen</PresentationFormat>
  <Paragraphs>65</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Jost*</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Beautiful.ai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Series Forecasting with Advanced Recurrent Neural Networks</dc:title>
  <dc:subject>Time Series Forecasting with Advanced Recurrent Neural Networks</dc:subject>
  <dc:creator>443103841@tvtc.edu.sa</dc:creator>
  <cp:lastModifiedBy>عبدالمحسن العنزي</cp:lastModifiedBy>
  <cp:revision>2</cp:revision>
  <dcterms:created xsi:type="dcterms:W3CDTF">2024-08-22T06:01:16Z</dcterms:created>
  <dcterms:modified xsi:type="dcterms:W3CDTF">2024-08-26T10:07:54Z</dcterms:modified>
</cp:coreProperties>
</file>