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6" r:id="rId8"/>
    <p:sldId id="267" r:id="rId9"/>
    <p:sldId id="262" r:id="rId10"/>
    <p:sldId id="268" r:id="rId11"/>
    <p:sldId id="263" r:id="rId12"/>
    <p:sldId id="264"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5/1/2018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5/1/2018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5/1/2018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5/1/2018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C07A4-D502-46D2-BF32-008DE9496073}"/>
              </a:ext>
            </a:extLst>
          </p:cNvPr>
          <p:cNvSpPr>
            <a:spLocks noGrp="1"/>
          </p:cNvSpPr>
          <p:nvPr>
            <p:ph type="ctrTitle"/>
          </p:nvPr>
        </p:nvSpPr>
        <p:spPr/>
        <p:txBody>
          <a:bodyPr/>
          <a:lstStyle/>
          <a:p>
            <a:pPr algn="ctr"/>
            <a:r>
              <a:rPr lang="en-ZA" dirty="0"/>
              <a:t>XTJ SOLUTIONS</a:t>
            </a:r>
          </a:p>
        </p:txBody>
      </p:sp>
      <p:sp>
        <p:nvSpPr>
          <p:cNvPr id="3" name="Subtitle 2">
            <a:extLst>
              <a:ext uri="{FF2B5EF4-FFF2-40B4-BE49-F238E27FC236}">
                <a16:creationId xmlns="" xmlns:a16="http://schemas.microsoft.com/office/drawing/2014/main" id="{153C6256-9449-416A-86A4-D9F0D870922A}"/>
              </a:ext>
            </a:extLst>
          </p:cNvPr>
          <p:cNvSpPr>
            <a:spLocks noGrp="1"/>
          </p:cNvSpPr>
          <p:nvPr>
            <p:ph type="subTitle" idx="1"/>
          </p:nvPr>
        </p:nvSpPr>
        <p:spPr/>
        <p:txBody>
          <a:bodyPr/>
          <a:lstStyle/>
          <a:p>
            <a:pPr algn="ctr"/>
            <a:r>
              <a:rPr lang="en-ZA" dirty="0"/>
              <a:t>IMPLEMENTATION OF software VISIONS</a:t>
            </a:r>
          </a:p>
        </p:txBody>
      </p:sp>
    </p:spTree>
    <p:extLst>
      <p:ext uri="{BB962C8B-B14F-4D97-AF65-F5344CB8AC3E}">
        <p14:creationId xmlns:p14="http://schemas.microsoft.com/office/powerpoint/2010/main" val="180946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9433"/>
            <a:ext cx="10396882" cy="1151965"/>
          </a:xfrm>
        </p:spPr>
        <p:txBody>
          <a:bodyPr/>
          <a:lstStyle/>
          <a:p>
            <a:pPr algn="ctr"/>
            <a:r>
              <a:rPr lang="en-ZA" dirty="0"/>
              <a:t>Our Marketing strategy</a:t>
            </a:r>
          </a:p>
        </p:txBody>
      </p:sp>
      <p:sp>
        <p:nvSpPr>
          <p:cNvPr id="3" name="Content Placeholder 2"/>
          <p:cNvSpPr>
            <a:spLocks noGrp="1"/>
          </p:cNvSpPr>
          <p:nvPr>
            <p:ph sz="quarter" idx="13"/>
          </p:nvPr>
        </p:nvSpPr>
        <p:spPr>
          <a:xfrm>
            <a:off x="685800" y="1541551"/>
            <a:ext cx="10394707" cy="4073637"/>
          </a:xfrm>
        </p:spPr>
        <p:txBody>
          <a:bodyPr>
            <a:normAutofit/>
          </a:bodyPr>
          <a:lstStyle/>
          <a:p>
            <a:pPr algn="just" fontAlgn="base">
              <a:lnSpc>
                <a:spcPct val="100000"/>
              </a:lnSpc>
            </a:pPr>
            <a:r>
              <a:rPr lang="en-ZA" dirty="0" smtClean="0">
                <a:latin typeface="Arial" panose="020B0604020202020204" pitchFamily="34" charset="0"/>
                <a:cs typeface="Arial" panose="020B0604020202020204" pitchFamily="34" charset="0"/>
              </a:rPr>
              <a:t>our </a:t>
            </a:r>
            <a:r>
              <a:rPr lang="en-ZA" dirty="0">
                <a:latin typeface="Arial" panose="020B0604020202020204" pitchFamily="34" charset="0"/>
                <a:cs typeface="Arial" panose="020B0604020202020204" pitchFamily="34" charset="0"/>
              </a:rPr>
              <a:t>strengths and weaknesses and those of </a:t>
            </a:r>
            <a:r>
              <a:rPr lang="en-ZA" dirty="0" smtClean="0">
                <a:latin typeface="Arial" panose="020B0604020202020204" pitchFamily="34" charset="0"/>
                <a:cs typeface="Arial" panose="020B0604020202020204" pitchFamily="34" charset="0"/>
              </a:rPr>
              <a:t>our </a:t>
            </a:r>
            <a:r>
              <a:rPr lang="en-ZA" dirty="0">
                <a:latin typeface="Arial" panose="020B0604020202020204" pitchFamily="34" charset="0"/>
                <a:cs typeface="Arial" panose="020B0604020202020204" pitchFamily="34" charset="0"/>
              </a:rPr>
              <a:t>products or services.</a:t>
            </a:r>
          </a:p>
          <a:p>
            <a:pPr marL="0" indent="0" algn="just" fontAlgn="base">
              <a:lnSpc>
                <a:spcPct val="100000"/>
              </a:lnSpc>
              <a:buNone/>
            </a:pPr>
            <a:r>
              <a:rPr lang="en-ZA" dirty="0" smtClean="0">
                <a:latin typeface="Arial" panose="020B0604020202020204" pitchFamily="34" charset="0"/>
                <a:cs typeface="Arial" panose="020B0604020202020204" pitchFamily="34" charset="0"/>
              </a:rPr>
              <a:t>	- Business </a:t>
            </a:r>
            <a:r>
              <a:rPr lang="en-ZA" dirty="0">
                <a:latin typeface="Arial" panose="020B0604020202020204" pitchFamily="34" charset="0"/>
                <a:cs typeface="Arial" panose="020B0604020202020204" pitchFamily="34" charset="0"/>
              </a:rPr>
              <a:t>Strength:</a:t>
            </a:r>
          </a:p>
          <a:p>
            <a:pPr marL="0" indent="0" algn="just" fontAlgn="base">
              <a:lnSpc>
                <a:spcPct val="100000"/>
              </a:lnSpc>
              <a:buNone/>
            </a:pPr>
            <a:r>
              <a:rPr lang="en-ZA" cap="none" dirty="0" smtClean="0">
                <a:latin typeface="Arial" panose="020B0604020202020204" pitchFamily="34" charset="0"/>
                <a:cs typeface="Arial" panose="020B0604020202020204" pitchFamily="34" charset="0"/>
              </a:rPr>
              <a:t>	Qualified </a:t>
            </a:r>
            <a:r>
              <a:rPr lang="en-ZA" cap="none" dirty="0">
                <a:latin typeface="Arial" panose="020B0604020202020204" pitchFamily="34" charset="0"/>
                <a:cs typeface="Arial" panose="020B0604020202020204" pitchFamily="34" charset="0"/>
              </a:rPr>
              <a:t>employees</a:t>
            </a:r>
          </a:p>
          <a:p>
            <a:pPr marL="0" indent="0" algn="just" fontAlgn="base">
              <a:lnSpc>
                <a:spcPct val="100000"/>
              </a:lnSpc>
              <a:buNone/>
            </a:pPr>
            <a:r>
              <a:rPr lang="en-ZA" cap="none" dirty="0" smtClean="0">
                <a:latin typeface="Arial" panose="020B0604020202020204" pitchFamily="34" charset="0"/>
                <a:cs typeface="Arial" panose="020B0604020202020204" pitchFamily="34" charset="0"/>
              </a:rPr>
              <a:t>	Centrally located</a:t>
            </a:r>
          </a:p>
          <a:p>
            <a:pPr marL="0" indent="0" algn="just" fontAlgn="base">
              <a:lnSpc>
                <a:spcPct val="100000"/>
              </a:lnSpc>
              <a:buNone/>
            </a:pPr>
            <a:r>
              <a:rPr lang="en-ZA" cap="none" dirty="0" smtClean="0">
                <a:latin typeface="Arial" panose="020B0604020202020204" pitchFamily="34" charset="0"/>
                <a:cs typeface="Arial" panose="020B0604020202020204" pitchFamily="34" charset="0"/>
              </a:rPr>
              <a:t>	Lots of potential growth</a:t>
            </a:r>
          </a:p>
          <a:p>
            <a:pPr marL="0" indent="0" algn="just" fontAlgn="base">
              <a:lnSpc>
                <a:spcPct val="100000"/>
              </a:lnSpc>
              <a:buNone/>
            </a:pPr>
            <a:r>
              <a:rPr lang="en-ZA" dirty="0" smtClean="0">
                <a:latin typeface="Arial" panose="020B0604020202020204" pitchFamily="34" charset="0"/>
                <a:cs typeface="Arial" panose="020B0604020202020204" pitchFamily="34" charset="0"/>
              </a:rPr>
              <a:t>	- business</a:t>
            </a:r>
            <a:r>
              <a:rPr lang="en-ZA" dirty="0">
                <a:latin typeface="Arial" panose="020B0604020202020204" pitchFamily="34" charset="0"/>
                <a:cs typeface="Arial" panose="020B0604020202020204" pitchFamily="34" charset="0"/>
              </a:rPr>
              <a:t>, products and service Weaknesses</a:t>
            </a:r>
            <a:r>
              <a:rPr lang="en-ZA" dirty="0" smtClean="0">
                <a:latin typeface="Arial" panose="020B0604020202020204" pitchFamily="34" charset="0"/>
                <a:cs typeface="Arial" panose="020B0604020202020204" pitchFamily="34" charset="0"/>
              </a:rPr>
              <a:t>:</a:t>
            </a:r>
          </a:p>
          <a:p>
            <a:pPr marL="0" indent="0" algn="just" fontAlgn="base">
              <a:lnSpc>
                <a:spcPct val="100000"/>
              </a:lnSpc>
              <a:buNone/>
            </a:pPr>
            <a:r>
              <a:rPr lang="en-ZA" dirty="0">
                <a:latin typeface="Arial" panose="020B0604020202020204" pitchFamily="34" charset="0"/>
                <a:cs typeface="Arial" panose="020B0604020202020204" pitchFamily="34" charset="0"/>
              </a:rPr>
              <a:t>	</a:t>
            </a:r>
            <a:r>
              <a:rPr lang="en-ZA" cap="none" dirty="0" smtClean="0">
                <a:latin typeface="Arial" panose="020B0604020202020204" pitchFamily="34" charset="0"/>
                <a:cs typeface="Arial" panose="020B0604020202020204" pitchFamily="34" charset="0"/>
              </a:rPr>
              <a:t>New in the industry.</a:t>
            </a:r>
          </a:p>
          <a:p>
            <a:endParaRPr lang="en-ZA" cap="none" dirty="0"/>
          </a:p>
        </p:txBody>
      </p:sp>
    </p:spTree>
    <p:extLst>
      <p:ext uri="{BB962C8B-B14F-4D97-AF65-F5344CB8AC3E}">
        <p14:creationId xmlns:p14="http://schemas.microsoft.com/office/powerpoint/2010/main" val="344475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281"/>
            <a:ext cx="10396882" cy="1151965"/>
          </a:xfrm>
        </p:spPr>
        <p:txBody>
          <a:bodyPr>
            <a:normAutofit/>
          </a:bodyPr>
          <a:lstStyle/>
          <a:p>
            <a:pPr algn="ctr"/>
            <a:r>
              <a:rPr lang="en-ZA" dirty="0"/>
              <a:t>Our Marketing strategy</a:t>
            </a:r>
          </a:p>
        </p:txBody>
      </p:sp>
      <p:sp>
        <p:nvSpPr>
          <p:cNvPr id="3" name="Content Placeholder 2"/>
          <p:cNvSpPr>
            <a:spLocks noGrp="1"/>
          </p:cNvSpPr>
          <p:nvPr>
            <p:ph sz="quarter" idx="13"/>
          </p:nvPr>
        </p:nvSpPr>
        <p:spPr>
          <a:xfrm>
            <a:off x="685800" y="1107583"/>
            <a:ext cx="10394707" cy="4456089"/>
          </a:xfrm>
        </p:spPr>
        <p:txBody>
          <a:bodyPr>
            <a:normAutofit/>
          </a:bodyPr>
          <a:lstStyle/>
          <a:p>
            <a:pPr algn="just" fontAlgn="base">
              <a:lnSpc>
                <a:spcPct val="100000"/>
              </a:lnSpc>
            </a:pPr>
            <a:r>
              <a:rPr lang="en-ZA" dirty="0">
                <a:latin typeface="Arial" panose="020B0604020202020204" pitchFamily="34" charset="0"/>
                <a:cs typeface="Arial" panose="020B0604020202020204" pitchFamily="34" charset="0"/>
              </a:rPr>
              <a:t>Customers. </a:t>
            </a:r>
            <a:endParaRPr lang="en-ZA" dirty="0" smtClean="0">
              <a:latin typeface="Arial" panose="020B0604020202020204" pitchFamily="34" charset="0"/>
              <a:cs typeface="Arial" panose="020B0604020202020204" pitchFamily="34" charset="0"/>
            </a:endParaRPr>
          </a:p>
          <a:p>
            <a:pPr marL="0" indent="0" algn="just" fontAlgn="base">
              <a:lnSpc>
                <a:spcPct val="100000"/>
              </a:lnSpc>
              <a:buNone/>
            </a:pPr>
            <a:r>
              <a:rPr lang="en-ZA" dirty="0" smtClean="0">
                <a:latin typeface="Arial" panose="020B0604020202020204" pitchFamily="34" charset="0"/>
                <a:cs typeface="Arial" panose="020B0604020202020204" pitchFamily="34" charset="0"/>
              </a:rPr>
              <a:t>	- target customers:</a:t>
            </a:r>
          </a:p>
          <a:p>
            <a:pPr marL="0" indent="0" algn="just" fontAlgn="base">
              <a:lnSpc>
                <a:spcPct val="100000"/>
              </a:lnSpc>
              <a:buNone/>
            </a:pPr>
            <a:r>
              <a:rPr lang="en-ZA" cap="none" dirty="0" smtClean="0">
                <a:latin typeface="Arial" panose="020B0604020202020204" pitchFamily="34" charset="0"/>
                <a:cs typeface="Arial" panose="020B0604020202020204" pitchFamily="34" charset="0"/>
              </a:rPr>
              <a:t>	XTJ SOLUTIONS aimed at attracting both local and national enterprises, 	irrespective of the size of their enterprise and the type of their enterprises. Our 	products and services are suitable for both enterprises across the globe, XTJ 	SOLUTIONS is a software development enterprise. </a:t>
            </a:r>
          </a:p>
          <a:p>
            <a:pPr marL="0" indent="0" algn="just" fontAlgn="base">
              <a:lnSpc>
                <a:spcPct val="100000"/>
              </a:lnSpc>
              <a:buNone/>
            </a:pPr>
            <a:r>
              <a:rPr lang="en-ZA" cap="none" dirty="0" smtClean="0">
                <a:latin typeface="Arial" panose="020B0604020202020204" pitchFamily="34" charset="0"/>
                <a:cs typeface="Arial" panose="020B0604020202020204" pitchFamily="34" charset="0"/>
              </a:rPr>
              <a:t>	- Examples of targeted customers:</a:t>
            </a:r>
          </a:p>
          <a:p>
            <a:pPr marL="0" indent="0" algn="just" fontAlgn="base">
              <a:lnSpc>
                <a:spcPct val="100000"/>
              </a:lnSpc>
              <a:buNone/>
            </a:pPr>
            <a:r>
              <a:rPr lang="en-ZA" cap="none" dirty="0">
                <a:latin typeface="Arial" panose="020B0604020202020204" pitchFamily="34" charset="0"/>
                <a:cs typeface="Arial" panose="020B0604020202020204" pitchFamily="34" charset="0"/>
              </a:rPr>
              <a:t>	</a:t>
            </a:r>
            <a:r>
              <a:rPr lang="en-ZA" cap="none" dirty="0" smtClean="0">
                <a:latin typeface="Arial" panose="020B0604020202020204" pitchFamily="34" charset="0"/>
                <a:cs typeface="Arial" panose="020B0604020202020204" pitchFamily="34" charset="0"/>
              </a:rPr>
              <a:t>Independent entrepreneurs.</a:t>
            </a:r>
          </a:p>
          <a:p>
            <a:pPr marL="0" indent="0" algn="just" fontAlgn="base">
              <a:lnSpc>
                <a:spcPct val="100000"/>
              </a:lnSpc>
              <a:buNone/>
            </a:pPr>
            <a:r>
              <a:rPr lang="en-ZA" cap="none" dirty="0" smtClean="0">
                <a:latin typeface="Arial" panose="020B0604020202020204" pitchFamily="34" charset="0"/>
                <a:cs typeface="Arial" panose="020B0604020202020204" pitchFamily="34" charset="0"/>
              </a:rPr>
              <a:t>	Software companies whom require free lancing agencies/ consultation services.</a:t>
            </a:r>
          </a:p>
          <a:p>
            <a:pPr marL="0" indent="0" fontAlgn="base">
              <a:buNone/>
            </a:pPr>
            <a:endParaRPr lang="en-ZA"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138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367743"/>
            <a:ext cx="10396882" cy="1048934"/>
          </a:xfrm>
        </p:spPr>
        <p:txBody>
          <a:bodyPr>
            <a:normAutofit/>
          </a:bodyPr>
          <a:lstStyle/>
          <a:p>
            <a:pPr algn="ctr"/>
            <a:r>
              <a:rPr lang="en-ZA" dirty="0"/>
              <a:t>Our Marketing strategy</a:t>
            </a:r>
          </a:p>
        </p:txBody>
      </p:sp>
      <p:sp>
        <p:nvSpPr>
          <p:cNvPr id="3" name="Content Placeholder 2"/>
          <p:cNvSpPr>
            <a:spLocks noGrp="1"/>
          </p:cNvSpPr>
          <p:nvPr>
            <p:ph sz="quarter" idx="13"/>
          </p:nvPr>
        </p:nvSpPr>
        <p:spPr>
          <a:xfrm>
            <a:off x="851051" y="1262130"/>
            <a:ext cx="10394707" cy="4353060"/>
          </a:xfrm>
        </p:spPr>
        <p:txBody>
          <a:bodyPr>
            <a:normAutofit fontScale="32500" lnSpcReduction="20000"/>
          </a:bodyPr>
          <a:lstStyle/>
          <a:p>
            <a:pPr fontAlgn="base"/>
            <a:endParaRPr lang="en-ZA" sz="4800" dirty="0" smtClean="0">
              <a:latin typeface="Arial" panose="020B0604020202020204" pitchFamily="34" charset="0"/>
              <a:cs typeface="Arial" panose="020B0604020202020204" pitchFamily="34" charset="0"/>
            </a:endParaRPr>
          </a:p>
          <a:p>
            <a:pPr marL="0" indent="0" fontAlgn="base">
              <a:buNone/>
            </a:pPr>
            <a:endParaRPr lang="en-ZA" sz="4800" dirty="0" smtClean="0">
              <a:latin typeface="Arial" panose="020B0604020202020204" pitchFamily="34" charset="0"/>
              <a:cs typeface="Arial" panose="020B0604020202020204" pitchFamily="34" charset="0"/>
            </a:endParaRPr>
          </a:p>
          <a:p>
            <a:pPr algn="just" fontAlgn="base"/>
            <a:r>
              <a:rPr lang="en-ZA" sz="6200" dirty="0" smtClean="0">
                <a:latin typeface="Arial" panose="020B0604020202020204" pitchFamily="34" charset="0"/>
                <a:cs typeface="Arial" panose="020B0604020202020204" pitchFamily="34" charset="0"/>
              </a:rPr>
              <a:t>Products</a:t>
            </a:r>
          </a:p>
          <a:p>
            <a:pPr marL="0" indent="0" algn="just" fontAlgn="base">
              <a:buNone/>
            </a:pPr>
            <a:r>
              <a:rPr lang="en-ZA" sz="6200" cap="none" dirty="0" smtClean="0">
                <a:latin typeface="Arial" panose="020B0604020202020204" pitchFamily="34" charset="0"/>
                <a:cs typeface="Arial" panose="020B0604020202020204" pitchFamily="34" charset="0"/>
              </a:rPr>
              <a:t>	- XTJ SOLUTIONS offers the following software products.</a:t>
            </a:r>
          </a:p>
          <a:p>
            <a:pPr marL="0" indent="0" algn="just" fontAlgn="base">
              <a:buNone/>
            </a:pPr>
            <a:r>
              <a:rPr lang="en-ZA" sz="6200" cap="none" dirty="0" smtClean="0">
                <a:latin typeface="Arial" panose="020B0604020202020204" pitchFamily="34" charset="0"/>
                <a:cs typeface="Arial" panose="020B0604020202020204" pitchFamily="34" charset="0"/>
              </a:rPr>
              <a:t>	Website development</a:t>
            </a:r>
          </a:p>
          <a:p>
            <a:pPr marL="0" indent="0" algn="just" fontAlgn="base">
              <a:buNone/>
            </a:pPr>
            <a:r>
              <a:rPr lang="en-ZA" sz="6200" cap="none" dirty="0" smtClean="0">
                <a:latin typeface="Arial" panose="020B0604020202020204" pitchFamily="34" charset="0"/>
                <a:cs typeface="Arial" panose="020B0604020202020204" pitchFamily="34" charset="0"/>
              </a:rPr>
              <a:t>	Website applications</a:t>
            </a:r>
          </a:p>
          <a:p>
            <a:pPr marL="0" indent="0" algn="just" fontAlgn="base">
              <a:buNone/>
            </a:pPr>
            <a:r>
              <a:rPr lang="en-ZA" sz="6200" cap="none" dirty="0" smtClean="0">
                <a:latin typeface="Arial" panose="020B0604020202020204" pitchFamily="34" charset="0"/>
                <a:cs typeface="Arial" panose="020B0604020202020204" pitchFamily="34" charset="0"/>
              </a:rPr>
              <a:t>	Mobile applications</a:t>
            </a:r>
          </a:p>
          <a:p>
            <a:pPr marL="0" indent="0" algn="just" fontAlgn="base">
              <a:buNone/>
            </a:pPr>
            <a:r>
              <a:rPr lang="en-ZA" sz="6200" dirty="0" smtClean="0">
                <a:latin typeface="Arial" panose="020B0604020202020204" pitchFamily="34" charset="0"/>
                <a:cs typeface="Arial" panose="020B0604020202020204" pitchFamily="34" charset="0"/>
              </a:rPr>
              <a:t>	- service</a:t>
            </a:r>
          </a:p>
          <a:p>
            <a:pPr marL="0" indent="0" algn="just" fontAlgn="base">
              <a:buNone/>
            </a:pPr>
            <a:r>
              <a:rPr lang="en-ZA" sz="6200" cap="none" dirty="0" smtClean="0">
                <a:latin typeface="Arial" panose="020B0604020202020204" pitchFamily="34" charset="0"/>
                <a:cs typeface="Arial" panose="020B0604020202020204" pitchFamily="34" charset="0"/>
              </a:rPr>
              <a:t>	Business analysis and project management services.</a:t>
            </a:r>
          </a:p>
          <a:p>
            <a:pPr marL="0" indent="0" fontAlgn="base">
              <a:buNone/>
            </a:pPr>
            <a:endParaRPr lang="en-ZA" sz="4800" cap="none" dirty="0" smtClean="0">
              <a:latin typeface="Arial" panose="020B0604020202020204" pitchFamily="34" charset="0"/>
              <a:cs typeface="Arial" panose="020B0604020202020204" pitchFamily="34" charset="0"/>
            </a:endParaRPr>
          </a:p>
          <a:p>
            <a:pPr marL="0" indent="0" fontAlgn="base">
              <a:buNone/>
            </a:pPr>
            <a:endParaRPr lang="en-ZA" sz="1700" dirty="0"/>
          </a:p>
          <a:p>
            <a:pPr marL="0" indent="0" fontAlgn="base">
              <a:buNone/>
            </a:pPr>
            <a:endParaRPr lang="en-ZA" sz="1700" dirty="0" smtClean="0"/>
          </a:p>
          <a:p>
            <a:endParaRPr lang="en-ZA" dirty="0"/>
          </a:p>
        </p:txBody>
      </p:sp>
    </p:spTree>
    <p:extLst>
      <p:ext uri="{BB962C8B-B14F-4D97-AF65-F5344CB8AC3E}">
        <p14:creationId xmlns:p14="http://schemas.microsoft.com/office/powerpoint/2010/main" val="432398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9586"/>
            <a:ext cx="10396882" cy="1151965"/>
          </a:xfrm>
        </p:spPr>
        <p:txBody>
          <a:bodyPr/>
          <a:lstStyle/>
          <a:p>
            <a:pPr algn="ctr"/>
            <a:r>
              <a:rPr lang="en-ZA" dirty="0"/>
              <a:t>Our Marketing strategy</a:t>
            </a:r>
          </a:p>
        </p:txBody>
      </p:sp>
      <p:sp>
        <p:nvSpPr>
          <p:cNvPr id="3" name="Content Placeholder 2"/>
          <p:cNvSpPr>
            <a:spLocks noGrp="1"/>
          </p:cNvSpPr>
          <p:nvPr>
            <p:ph sz="quarter" idx="13"/>
          </p:nvPr>
        </p:nvSpPr>
        <p:spPr>
          <a:xfrm>
            <a:off x="685800" y="1541552"/>
            <a:ext cx="10394707" cy="3833034"/>
          </a:xfrm>
        </p:spPr>
        <p:txBody>
          <a:bodyPr>
            <a:normAutofit/>
          </a:bodyPr>
          <a:lstStyle/>
          <a:p>
            <a:pPr fontAlgn="base">
              <a:lnSpc>
                <a:spcPct val="100000"/>
              </a:lnSpc>
            </a:pPr>
            <a:r>
              <a:rPr lang="en-ZA" dirty="0">
                <a:latin typeface="Arial" panose="020B0604020202020204" pitchFamily="34" charset="0"/>
                <a:cs typeface="Arial" panose="020B0604020202020204" pitchFamily="34" charset="0"/>
              </a:rPr>
              <a:t>how  </a:t>
            </a:r>
            <a:r>
              <a:rPr lang="en-ZA" dirty="0" smtClean="0">
                <a:latin typeface="Arial" panose="020B0604020202020204" pitchFamily="34" charset="0"/>
                <a:cs typeface="Arial" panose="020B0604020202020204" pitchFamily="34" charset="0"/>
              </a:rPr>
              <a:t>we’re </a:t>
            </a:r>
            <a:r>
              <a:rPr lang="en-ZA" dirty="0">
                <a:latin typeface="Arial" panose="020B0604020202020204" pitchFamily="34" charset="0"/>
                <a:cs typeface="Arial" panose="020B0604020202020204" pitchFamily="34" charset="0"/>
              </a:rPr>
              <a:t>going to market it and outdo competitors:</a:t>
            </a:r>
          </a:p>
          <a:p>
            <a:pPr marL="0" indent="0" algn="just" fontAlgn="base">
              <a:lnSpc>
                <a:spcPct val="110000"/>
              </a:lnSpc>
              <a:buNone/>
            </a:pPr>
            <a:r>
              <a:rPr lang="en-ZA" cap="none" dirty="0" smtClean="0">
                <a:latin typeface="Arial" panose="020B0604020202020204" pitchFamily="34" charset="0"/>
                <a:cs typeface="Arial" panose="020B0604020202020204" pitchFamily="34" charset="0"/>
              </a:rPr>
              <a:t>	- Advertising the concepts and the quality of our </a:t>
            </a:r>
            <a:r>
              <a:rPr lang="en-ZA" cap="none" dirty="0">
                <a:latin typeface="Arial" panose="020B0604020202020204" pitchFamily="34" charset="0"/>
                <a:cs typeface="Arial" panose="020B0604020202020204" pitchFamily="34" charset="0"/>
              </a:rPr>
              <a:t>products </a:t>
            </a:r>
            <a:r>
              <a:rPr lang="en-ZA" cap="none" dirty="0" smtClean="0">
                <a:latin typeface="Arial" panose="020B0604020202020204" pitchFamily="34" charset="0"/>
                <a:cs typeface="Arial" panose="020B0604020202020204" pitchFamily="34" charset="0"/>
              </a:rPr>
              <a:t>and services through 	media </a:t>
            </a:r>
            <a:r>
              <a:rPr lang="en-ZA" cap="none" dirty="0">
                <a:latin typeface="Arial" panose="020B0604020202020204" pitchFamily="34" charset="0"/>
                <a:cs typeface="Arial" panose="020B0604020202020204" pitchFamily="34" charset="0"/>
              </a:rPr>
              <a:t>and social networks. </a:t>
            </a:r>
            <a:r>
              <a:rPr lang="en-ZA" cap="none" dirty="0" smtClean="0">
                <a:latin typeface="Arial" panose="020B0604020202020204" pitchFamily="34" charset="0"/>
                <a:cs typeface="Arial" panose="020B0604020202020204" pitchFamily="34" charset="0"/>
              </a:rPr>
              <a:t>As well as selling the initial concepts behind the 	products and service designs</a:t>
            </a:r>
          </a:p>
          <a:p>
            <a:pPr marL="0" indent="0" algn="just" fontAlgn="base">
              <a:lnSpc>
                <a:spcPct val="110000"/>
              </a:lnSpc>
              <a:buNone/>
            </a:pPr>
            <a:r>
              <a:rPr lang="en-ZA" cap="none" dirty="0">
                <a:latin typeface="Arial" panose="020B0604020202020204" pitchFamily="34" charset="0"/>
                <a:cs typeface="Arial" panose="020B0604020202020204" pitchFamily="34" charset="0"/>
              </a:rPr>
              <a:t>	</a:t>
            </a:r>
            <a:r>
              <a:rPr lang="en-ZA" cap="none" dirty="0" smtClean="0">
                <a:latin typeface="Arial" panose="020B0604020202020204" pitchFamily="34" charset="0"/>
                <a:cs typeface="Arial" panose="020B0604020202020204" pitchFamily="34" charset="0"/>
              </a:rPr>
              <a:t>- </a:t>
            </a:r>
            <a:r>
              <a:rPr lang="en-ZA" sz="2000" cap="none" dirty="0" smtClean="0">
                <a:latin typeface="Arial" panose="020B0604020202020204" pitchFamily="34" charset="0"/>
                <a:cs typeface="Arial" panose="020B0604020202020204" pitchFamily="34" charset="0"/>
              </a:rPr>
              <a:t>Having </a:t>
            </a:r>
            <a:r>
              <a:rPr lang="en-ZA" sz="2000" cap="none" dirty="0">
                <a:latin typeface="Arial" panose="020B0604020202020204" pitchFamily="34" charset="0"/>
                <a:cs typeface="Arial" panose="020B0604020202020204" pitchFamily="34" charset="0"/>
              </a:rPr>
              <a:t>our own maintained website which will showcase all the products and </a:t>
            </a:r>
            <a:r>
              <a:rPr lang="en-ZA" sz="2000" cap="none" dirty="0" smtClean="0">
                <a:latin typeface="Arial" panose="020B0604020202020204" pitchFamily="34" charset="0"/>
                <a:cs typeface="Arial" panose="020B0604020202020204" pitchFamily="34" charset="0"/>
              </a:rPr>
              <a:t>	services </a:t>
            </a:r>
            <a:r>
              <a:rPr lang="en-ZA" sz="2000" cap="none" dirty="0">
                <a:latin typeface="Arial" panose="020B0604020202020204" pitchFamily="34" charset="0"/>
                <a:cs typeface="Arial" panose="020B0604020202020204" pitchFamily="34" charset="0"/>
              </a:rPr>
              <a:t>provided by XTJ </a:t>
            </a:r>
            <a:r>
              <a:rPr lang="en-ZA" sz="2000" cap="none" dirty="0" smtClean="0">
                <a:latin typeface="Arial" panose="020B0604020202020204" pitchFamily="34" charset="0"/>
                <a:cs typeface="Arial" panose="020B0604020202020204" pitchFamily="34" charset="0"/>
              </a:rPr>
              <a:t>SOLUTIONS.</a:t>
            </a:r>
          </a:p>
          <a:p>
            <a:pPr marL="0" indent="0" algn="just" fontAlgn="base">
              <a:lnSpc>
                <a:spcPct val="110000"/>
              </a:lnSpc>
              <a:buNone/>
            </a:pPr>
            <a:r>
              <a:rPr lang="en-ZA" cap="none" dirty="0">
                <a:latin typeface="Arial" panose="020B0604020202020204" pitchFamily="34" charset="0"/>
                <a:cs typeface="Arial" panose="020B0604020202020204" pitchFamily="34" charset="0"/>
              </a:rPr>
              <a:t>	</a:t>
            </a:r>
            <a:r>
              <a:rPr lang="en-ZA" cap="none" dirty="0" smtClean="0">
                <a:latin typeface="Arial" panose="020B0604020202020204" pitchFamily="34" charset="0"/>
                <a:cs typeface="Arial" panose="020B0604020202020204" pitchFamily="34" charset="0"/>
              </a:rPr>
              <a:t>- </a:t>
            </a:r>
            <a:r>
              <a:rPr lang="en-ZA" sz="2000" cap="none" dirty="0" smtClean="0">
                <a:latin typeface="Arial" panose="020B0604020202020204" pitchFamily="34" charset="0"/>
                <a:cs typeface="Arial" panose="020B0604020202020204" pitchFamily="34" charset="0"/>
              </a:rPr>
              <a:t>Distributing </a:t>
            </a:r>
            <a:r>
              <a:rPr lang="en-ZA" sz="2000" cap="none" dirty="0">
                <a:latin typeface="Arial" panose="020B0604020202020204" pitchFamily="34" charset="0"/>
                <a:cs typeface="Arial" panose="020B0604020202020204" pitchFamily="34" charset="0"/>
              </a:rPr>
              <a:t>business cards in the area/s. </a:t>
            </a:r>
            <a:endParaRPr lang="en-ZA" sz="2000" cap="none" dirty="0" smtClean="0">
              <a:latin typeface="Arial" panose="020B0604020202020204" pitchFamily="34" charset="0"/>
              <a:cs typeface="Arial" panose="020B0604020202020204" pitchFamily="34" charset="0"/>
            </a:endParaRPr>
          </a:p>
          <a:p>
            <a:pPr marL="0" indent="0" algn="just" fontAlgn="base">
              <a:lnSpc>
                <a:spcPct val="110000"/>
              </a:lnSpc>
              <a:buNone/>
            </a:pPr>
            <a:r>
              <a:rPr lang="en-ZA" cap="none" dirty="0">
                <a:latin typeface="Arial" panose="020B0604020202020204" pitchFamily="34" charset="0"/>
                <a:cs typeface="Arial" panose="020B0604020202020204" pitchFamily="34" charset="0"/>
              </a:rPr>
              <a:t>	</a:t>
            </a:r>
            <a:r>
              <a:rPr lang="en-ZA" cap="none" dirty="0" smtClean="0">
                <a:latin typeface="Arial" panose="020B0604020202020204" pitchFamily="34" charset="0"/>
                <a:cs typeface="Arial" panose="020B0604020202020204" pitchFamily="34" charset="0"/>
              </a:rPr>
              <a:t>- </a:t>
            </a:r>
            <a:r>
              <a:rPr lang="en-ZA" sz="2000" cap="none" dirty="0" smtClean="0">
                <a:latin typeface="Arial" panose="020B0604020202020204" pitchFamily="34" charset="0"/>
                <a:cs typeface="Arial" panose="020B0604020202020204" pitchFamily="34" charset="0"/>
              </a:rPr>
              <a:t>When </a:t>
            </a:r>
            <a:r>
              <a:rPr lang="en-ZA" sz="2000" cap="none" dirty="0">
                <a:latin typeface="Arial" panose="020B0604020202020204" pitchFamily="34" charset="0"/>
                <a:cs typeface="Arial" panose="020B0604020202020204" pitchFamily="34" charset="0"/>
              </a:rPr>
              <a:t>applicable host a seminars to showcase our new products and </a:t>
            </a:r>
            <a:r>
              <a:rPr lang="en-ZA" sz="2000" cap="none" dirty="0" smtClean="0">
                <a:latin typeface="Arial" panose="020B0604020202020204" pitchFamily="34" charset="0"/>
                <a:cs typeface="Arial" panose="020B0604020202020204" pitchFamily="34" charset="0"/>
              </a:rPr>
              <a:t>services.</a:t>
            </a:r>
          </a:p>
          <a:p>
            <a:pPr marL="0" indent="0" algn="just" fontAlgn="base">
              <a:lnSpc>
                <a:spcPct val="110000"/>
              </a:lnSpc>
              <a:buNone/>
            </a:pPr>
            <a:r>
              <a:rPr lang="en-ZA" cap="none" dirty="0">
                <a:latin typeface="Arial" panose="020B0604020202020204" pitchFamily="34" charset="0"/>
                <a:cs typeface="Arial" panose="020B0604020202020204" pitchFamily="34" charset="0"/>
              </a:rPr>
              <a:t>	</a:t>
            </a:r>
            <a:r>
              <a:rPr lang="en-ZA" cap="none" dirty="0" smtClean="0">
                <a:latin typeface="Arial" panose="020B0604020202020204" pitchFamily="34" charset="0"/>
                <a:cs typeface="Arial" panose="020B0604020202020204" pitchFamily="34" charset="0"/>
              </a:rPr>
              <a:t>- </a:t>
            </a:r>
            <a:r>
              <a:rPr lang="en-ZA" sz="2000" cap="none" dirty="0" smtClean="0">
                <a:latin typeface="Arial" panose="020B0604020202020204" pitchFamily="34" charset="0"/>
                <a:cs typeface="Arial" panose="020B0604020202020204" pitchFamily="34" charset="0"/>
              </a:rPr>
              <a:t>Having </a:t>
            </a:r>
            <a:r>
              <a:rPr lang="en-ZA" sz="2000" cap="none" dirty="0">
                <a:latin typeface="Arial" panose="020B0604020202020204" pitchFamily="34" charset="0"/>
                <a:cs typeface="Arial" panose="020B0604020202020204" pitchFamily="34" charset="0"/>
              </a:rPr>
              <a:t>customer client interaction through the website.</a:t>
            </a:r>
            <a:endParaRPr lang="en-ZA" sz="2000" dirty="0">
              <a:latin typeface="Arial" panose="020B0604020202020204" pitchFamily="34" charset="0"/>
              <a:cs typeface="Arial" panose="020B0604020202020204" pitchFamily="34" charset="0"/>
            </a:endParaRPr>
          </a:p>
          <a:p>
            <a:pPr marL="0" indent="0">
              <a:buNone/>
            </a:pPr>
            <a:endParaRPr lang="en-ZA" dirty="0"/>
          </a:p>
        </p:txBody>
      </p:sp>
    </p:spTree>
    <p:extLst>
      <p:ext uri="{BB962C8B-B14F-4D97-AF65-F5344CB8AC3E}">
        <p14:creationId xmlns:p14="http://schemas.microsoft.com/office/powerpoint/2010/main" val="90043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3828"/>
            <a:ext cx="10396882" cy="1117241"/>
          </a:xfrm>
        </p:spPr>
        <p:txBody>
          <a:bodyPr>
            <a:normAutofit/>
          </a:bodyPr>
          <a:lstStyle/>
          <a:p>
            <a:pPr algn="ctr"/>
            <a:r>
              <a:rPr lang="en-ZA" dirty="0"/>
              <a:t>Our Marketing strategy</a:t>
            </a:r>
          </a:p>
        </p:txBody>
      </p:sp>
      <p:sp>
        <p:nvSpPr>
          <p:cNvPr id="3" name="Content Placeholder 2"/>
          <p:cNvSpPr>
            <a:spLocks noGrp="1"/>
          </p:cNvSpPr>
          <p:nvPr>
            <p:ph sz="quarter" idx="13"/>
          </p:nvPr>
        </p:nvSpPr>
        <p:spPr>
          <a:xfrm>
            <a:off x="685800" y="1030310"/>
            <a:ext cx="10394707" cy="4344275"/>
          </a:xfrm>
        </p:spPr>
        <p:txBody>
          <a:bodyPr/>
          <a:lstStyle/>
          <a:p>
            <a:pPr algn="just">
              <a:lnSpc>
                <a:spcPct val="100000"/>
              </a:lnSpc>
            </a:pPr>
            <a:r>
              <a:rPr lang="en-ZA" dirty="0">
                <a:latin typeface="Arial" panose="020B0604020202020204" pitchFamily="34" charset="0"/>
                <a:cs typeface="Arial" panose="020B0604020202020204" pitchFamily="34" charset="0"/>
              </a:rPr>
              <a:t>Communication. </a:t>
            </a:r>
            <a:endParaRPr lang="en-ZA" dirty="0" smtClean="0">
              <a:latin typeface="Arial" panose="020B0604020202020204" pitchFamily="34" charset="0"/>
              <a:cs typeface="Arial" panose="020B0604020202020204" pitchFamily="34" charset="0"/>
            </a:endParaRPr>
          </a:p>
          <a:p>
            <a:pPr marL="0" indent="0" algn="just">
              <a:lnSpc>
                <a:spcPct val="100000"/>
              </a:lnSpc>
              <a:buNone/>
            </a:pPr>
            <a:r>
              <a:rPr lang="en-ZA" cap="none" dirty="0" smtClean="0">
                <a:latin typeface="Arial" panose="020B0604020202020204" pitchFamily="34" charset="0"/>
                <a:cs typeface="Arial" panose="020B0604020202020204" pitchFamily="34" charset="0"/>
              </a:rPr>
              <a:t>	How we are going to communicate the benefits of buying your product or service 	or using your business to your target customers </a:t>
            </a:r>
          </a:p>
          <a:p>
            <a:pPr lvl="2" algn="just">
              <a:lnSpc>
                <a:spcPct val="100000"/>
              </a:lnSpc>
              <a:buFontTx/>
              <a:buChar char="-"/>
            </a:pPr>
            <a:r>
              <a:rPr lang="en-ZA" sz="2000" cap="none" dirty="0" smtClean="0">
                <a:latin typeface="Arial" panose="020B0604020202020204" pitchFamily="34" charset="0"/>
                <a:cs typeface="Arial" panose="020B0604020202020204" pitchFamily="34" charset="0"/>
              </a:rPr>
              <a:t>Via XTJ SOLUTIONS website (www.XTJSOLUTIONS.co.za) </a:t>
            </a:r>
          </a:p>
          <a:p>
            <a:pPr lvl="2" algn="just">
              <a:lnSpc>
                <a:spcPct val="100000"/>
              </a:lnSpc>
              <a:buFontTx/>
              <a:buChar char="-"/>
            </a:pPr>
            <a:r>
              <a:rPr lang="en-ZA" sz="2000" cap="none" dirty="0" smtClean="0">
                <a:latin typeface="Arial" panose="020B0604020202020204" pitchFamily="34" charset="0"/>
                <a:cs typeface="Arial" panose="020B0604020202020204" pitchFamily="34" charset="0"/>
              </a:rPr>
              <a:t>Company mission and vision as well AS services page.</a:t>
            </a:r>
          </a:p>
          <a:p>
            <a:pPr marL="0" indent="0">
              <a:buNone/>
            </a:pPr>
            <a:endParaRPr lang="en-ZA" dirty="0" smtClean="0"/>
          </a:p>
        </p:txBody>
      </p:sp>
    </p:spTree>
    <p:extLst>
      <p:ext uri="{BB962C8B-B14F-4D97-AF65-F5344CB8AC3E}">
        <p14:creationId xmlns:p14="http://schemas.microsoft.com/office/powerpoint/2010/main" val="2080131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3B6E62-31E4-4C2A-91E6-7A5649265D21}"/>
              </a:ext>
            </a:extLst>
          </p:cNvPr>
          <p:cNvSpPr>
            <a:spLocks noGrp="1"/>
          </p:cNvSpPr>
          <p:nvPr>
            <p:ph type="title"/>
          </p:nvPr>
        </p:nvSpPr>
        <p:spPr/>
        <p:txBody>
          <a:bodyPr/>
          <a:lstStyle/>
          <a:p>
            <a:pPr algn="ctr"/>
            <a:r>
              <a:rPr lang="en-ZA" dirty="0"/>
              <a:t>WHO WE ARE</a:t>
            </a:r>
          </a:p>
        </p:txBody>
      </p:sp>
      <p:sp>
        <p:nvSpPr>
          <p:cNvPr id="3" name="Content Placeholder 2">
            <a:extLst>
              <a:ext uri="{FF2B5EF4-FFF2-40B4-BE49-F238E27FC236}">
                <a16:creationId xmlns="" xmlns:a16="http://schemas.microsoft.com/office/drawing/2014/main" id="{D7388BA7-45A6-44B7-A352-357DBC3FF626}"/>
              </a:ext>
            </a:extLst>
          </p:cNvPr>
          <p:cNvSpPr>
            <a:spLocks noGrp="1"/>
          </p:cNvSpPr>
          <p:nvPr>
            <p:ph sz="quarter" idx="13"/>
          </p:nvPr>
        </p:nvSpPr>
        <p:spPr/>
        <p:txBody>
          <a:bodyPr/>
          <a:lstStyle/>
          <a:p>
            <a:pPr algn="just">
              <a:lnSpc>
                <a:spcPct val="100000"/>
              </a:lnSpc>
            </a:pPr>
            <a:r>
              <a:rPr lang="en-ZA" cap="none" dirty="0" smtClean="0">
                <a:latin typeface="Arial" panose="020B0604020202020204" pitchFamily="34" charset="0"/>
                <a:cs typeface="Arial" panose="020B0604020202020204" pitchFamily="34" charset="0"/>
              </a:rPr>
              <a:t>Young entrepreneur in the industry </a:t>
            </a:r>
          </a:p>
          <a:p>
            <a:pPr algn="just">
              <a:lnSpc>
                <a:spcPct val="100000"/>
              </a:lnSpc>
            </a:pPr>
            <a:r>
              <a:rPr lang="en-ZA" cap="none" dirty="0" smtClean="0">
                <a:latin typeface="Arial" panose="020B0604020202020204" pitchFamily="34" charset="0"/>
                <a:cs typeface="Arial" panose="020B0604020202020204" pitchFamily="34" charset="0"/>
              </a:rPr>
              <a:t>Certified software developers </a:t>
            </a:r>
          </a:p>
          <a:p>
            <a:pPr algn="just">
              <a:lnSpc>
                <a:spcPct val="100000"/>
              </a:lnSpc>
            </a:pPr>
            <a:r>
              <a:rPr lang="en-ZA" cap="none" dirty="0" smtClean="0">
                <a:latin typeface="Arial" panose="020B0604020202020204" pitchFamily="34" charset="0"/>
                <a:cs typeface="Arial" panose="020B0604020202020204" pitchFamily="34" charset="0"/>
              </a:rPr>
              <a:t>Certified business functional requirements  analysts</a:t>
            </a:r>
            <a:endParaRPr lang="en-ZA"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438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7D861-CC87-4587-86D8-5448887361B7}"/>
              </a:ext>
            </a:extLst>
          </p:cNvPr>
          <p:cNvSpPr>
            <a:spLocks noGrp="1"/>
          </p:cNvSpPr>
          <p:nvPr>
            <p:ph type="title"/>
          </p:nvPr>
        </p:nvSpPr>
        <p:spPr/>
        <p:txBody>
          <a:bodyPr/>
          <a:lstStyle/>
          <a:p>
            <a:pPr algn="ctr"/>
            <a:r>
              <a:rPr lang="en-ZA" dirty="0"/>
              <a:t>What we do</a:t>
            </a:r>
          </a:p>
        </p:txBody>
      </p:sp>
      <p:sp>
        <p:nvSpPr>
          <p:cNvPr id="3" name="Content Placeholder 2">
            <a:extLst>
              <a:ext uri="{FF2B5EF4-FFF2-40B4-BE49-F238E27FC236}">
                <a16:creationId xmlns="" xmlns:a16="http://schemas.microsoft.com/office/drawing/2014/main" id="{4768E2AF-3717-46BB-8CD3-02B862279FCB}"/>
              </a:ext>
            </a:extLst>
          </p:cNvPr>
          <p:cNvSpPr>
            <a:spLocks noGrp="1"/>
          </p:cNvSpPr>
          <p:nvPr>
            <p:ph sz="quarter" idx="13"/>
          </p:nvPr>
        </p:nvSpPr>
        <p:spPr/>
        <p:txBody>
          <a:bodyPr/>
          <a:lstStyle/>
          <a:p>
            <a:r>
              <a:rPr lang="en-ZA" cap="none" dirty="0" smtClean="0">
                <a:latin typeface="Arial" panose="020B0604020202020204" pitchFamily="34" charset="0"/>
                <a:cs typeface="Arial" panose="020B0604020202020204" pitchFamily="34" charset="0"/>
              </a:rPr>
              <a:t>Web application development</a:t>
            </a:r>
          </a:p>
          <a:p>
            <a:r>
              <a:rPr lang="en-ZA" cap="none" dirty="0" smtClean="0">
                <a:latin typeface="Arial" panose="020B0604020202020204" pitchFamily="34" charset="0"/>
                <a:cs typeface="Arial" panose="020B0604020202020204" pitchFamily="34" charset="0"/>
              </a:rPr>
              <a:t>Website development</a:t>
            </a:r>
          </a:p>
          <a:p>
            <a:r>
              <a:rPr lang="en-ZA" cap="none" dirty="0" smtClean="0">
                <a:latin typeface="Arial" panose="020B0604020202020204" pitchFamily="34" charset="0"/>
                <a:cs typeface="Arial" panose="020B0604020202020204" pitchFamily="34" charset="0"/>
              </a:rPr>
              <a:t>BUSINESS ANALYSIS consultancy</a:t>
            </a:r>
          </a:p>
          <a:p>
            <a:r>
              <a:rPr lang="en-ZA" cap="none" dirty="0" smtClean="0">
                <a:latin typeface="Arial" panose="020B0604020202020204" pitchFamily="34" charset="0"/>
                <a:cs typeface="Arial" panose="020B0604020202020204" pitchFamily="34" charset="0"/>
              </a:rPr>
              <a:t>Mobile development</a:t>
            </a:r>
          </a:p>
          <a:p>
            <a:endParaRPr lang="en-ZA" dirty="0"/>
          </a:p>
        </p:txBody>
      </p:sp>
    </p:spTree>
    <p:extLst>
      <p:ext uri="{BB962C8B-B14F-4D97-AF65-F5344CB8AC3E}">
        <p14:creationId xmlns:p14="http://schemas.microsoft.com/office/powerpoint/2010/main" val="1442495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7D861-CC87-4587-86D8-5448887361B7}"/>
              </a:ext>
            </a:extLst>
          </p:cNvPr>
          <p:cNvSpPr>
            <a:spLocks noGrp="1"/>
          </p:cNvSpPr>
          <p:nvPr>
            <p:ph type="title"/>
          </p:nvPr>
        </p:nvSpPr>
        <p:spPr/>
        <p:txBody>
          <a:bodyPr/>
          <a:lstStyle/>
          <a:p>
            <a:pPr algn="ctr"/>
            <a:r>
              <a:rPr lang="en-ZA" dirty="0"/>
              <a:t>What MAKES US UNIQUE</a:t>
            </a:r>
          </a:p>
        </p:txBody>
      </p:sp>
      <p:sp>
        <p:nvSpPr>
          <p:cNvPr id="3" name="Content Placeholder 2">
            <a:extLst>
              <a:ext uri="{FF2B5EF4-FFF2-40B4-BE49-F238E27FC236}">
                <a16:creationId xmlns="" xmlns:a16="http://schemas.microsoft.com/office/drawing/2014/main" id="{4768E2AF-3717-46BB-8CD3-02B862279FCB}"/>
              </a:ext>
            </a:extLst>
          </p:cNvPr>
          <p:cNvSpPr>
            <a:spLocks noGrp="1"/>
          </p:cNvSpPr>
          <p:nvPr>
            <p:ph sz="quarter" idx="13"/>
          </p:nvPr>
        </p:nvSpPr>
        <p:spPr/>
        <p:txBody>
          <a:bodyPr>
            <a:normAutofit/>
          </a:bodyPr>
          <a:lstStyle/>
          <a:p>
            <a:pPr algn="just">
              <a:lnSpc>
                <a:spcPct val="100000"/>
              </a:lnSpc>
            </a:pPr>
            <a:r>
              <a:rPr lang="en-ZA" cap="none" dirty="0" smtClean="0">
                <a:latin typeface="Arial" panose="020B0604020202020204" pitchFamily="34" charset="0"/>
                <a:cs typeface="Arial" panose="020B0604020202020204" pitchFamily="34" charset="0"/>
              </a:rPr>
              <a:t>Business practises under prescribed project implementation methodologies</a:t>
            </a:r>
          </a:p>
          <a:p>
            <a:pPr algn="just">
              <a:lnSpc>
                <a:spcPct val="100000"/>
              </a:lnSpc>
            </a:pPr>
            <a:r>
              <a:rPr lang="en-ZA" cap="none" dirty="0" smtClean="0">
                <a:latin typeface="Arial" panose="020B0604020202020204" pitchFamily="34" charset="0"/>
                <a:cs typeface="Arial" panose="020B0604020202020204" pitchFamily="34" charset="0"/>
              </a:rPr>
              <a:t>Passion and drive to develop high quality products under prescribed time frame</a:t>
            </a:r>
          </a:p>
          <a:p>
            <a:pPr algn="just">
              <a:lnSpc>
                <a:spcPct val="100000"/>
              </a:lnSpc>
            </a:pPr>
            <a:r>
              <a:rPr lang="en-ZA" cap="none" dirty="0" smtClean="0">
                <a:latin typeface="Arial" panose="020B0604020202020204" pitchFamily="34" charset="0"/>
                <a:cs typeface="Arial" panose="020B0604020202020204" pitchFamily="34" charset="0"/>
              </a:rPr>
              <a:t>Customer driven </a:t>
            </a:r>
          </a:p>
          <a:p>
            <a:pPr algn="just">
              <a:lnSpc>
                <a:spcPct val="100000"/>
              </a:lnSpc>
            </a:pPr>
            <a:r>
              <a:rPr lang="en-ZA" cap="none" dirty="0" smtClean="0">
                <a:latin typeface="Arial" panose="020B0604020202020204" pitchFamily="34" charset="0"/>
                <a:cs typeface="Arial" panose="020B0604020202020204" pitchFamily="34" charset="0"/>
              </a:rPr>
              <a:t>We value our work  and always QA our own work following QA practise standards</a:t>
            </a:r>
          </a:p>
          <a:p>
            <a:pPr algn="just">
              <a:lnSpc>
                <a:spcPct val="100000"/>
              </a:lnSpc>
            </a:pPr>
            <a:r>
              <a:rPr lang="en-ZA" cap="none" dirty="0" smtClean="0">
                <a:latin typeface="Arial" panose="020B0604020202020204" pitchFamily="34" charset="0"/>
                <a:cs typeface="Arial" panose="020B0604020202020204" pitchFamily="34" charset="0"/>
              </a:rPr>
              <a:t>Takes OWN INITIATIVE AND DELIVER THE BEST.</a:t>
            </a:r>
            <a:endParaRPr lang="en-ZA"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8542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C359-B909-4809-9C1B-88408BEDCE23}"/>
              </a:ext>
            </a:extLst>
          </p:cNvPr>
          <p:cNvSpPr>
            <a:spLocks noGrp="1"/>
          </p:cNvSpPr>
          <p:nvPr>
            <p:ph type="title"/>
          </p:nvPr>
        </p:nvSpPr>
        <p:spPr/>
        <p:txBody>
          <a:bodyPr/>
          <a:lstStyle/>
          <a:p>
            <a:pPr algn="ctr"/>
            <a:r>
              <a:rPr lang="en-ZA" dirty="0"/>
              <a:t>How to reach us</a:t>
            </a:r>
          </a:p>
        </p:txBody>
      </p:sp>
      <p:sp>
        <p:nvSpPr>
          <p:cNvPr id="3" name="Content Placeholder 2">
            <a:extLst>
              <a:ext uri="{FF2B5EF4-FFF2-40B4-BE49-F238E27FC236}">
                <a16:creationId xmlns="" xmlns:a16="http://schemas.microsoft.com/office/drawing/2014/main" id="{A6BAB3D5-1967-412C-A76D-0F059BBE7447}"/>
              </a:ext>
            </a:extLst>
          </p:cNvPr>
          <p:cNvSpPr>
            <a:spLocks noGrp="1"/>
          </p:cNvSpPr>
          <p:nvPr>
            <p:ph sz="quarter" idx="13"/>
          </p:nvPr>
        </p:nvSpPr>
        <p:spPr/>
        <p:txBody>
          <a:bodyPr/>
          <a:lstStyle/>
          <a:p>
            <a:pPr algn="just">
              <a:lnSpc>
                <a:spcPct val="100000"/>
              </a:lnSpc>
            </a:pPr>
            <a:r>
              <a:rPr lang="en-ZA" cap="none" dirty="0" smtClean="0">
                <a:latin typeface="Arial" panose="020B0604020202020204" pitchFamily="34" charset="0"/>
                <a:cs typeface="Arial" panose="020B0604020202020204" pitchFamily="34" charset="0"/>
              </a:rPr>
              <a:t>Facebook</a:t>
            </a:r>
          </a:p>
          <a:p>
            <a:pPr algn="just">
              <a:lnSpc>
                <a:spcPct val="100000"/>
              </a:lnSpc>
            </a:pPr>
            <a:r>
              <a:rPr lang="en-ZA" cap="none" dirty="0" smtClean="0">
                <a:latin typeface="Arial" panose="020B0604020202020204" pitchFamily="34" charset="0"/>
                <a:cs typeface="Arial" panose="020B0604020202020204" pitchFamily="34" charset="0"/>
              </a:rPr>
              <a:t>LINKED in</a:t>
            </a:r>
          </a:p>
          <a:p>
            <a:pPr algn="just">
              <a:lnSpc>
                <a:spcPct val="100000"/>
              </a:lnSpc>
            </a:pPr>
            <a:r>
              <a:rPr lang="en-ZA" cap="none" dirty="0" smtClean="0">
                <a:latin typeface="Arial" panose="020B0604020202020204" pitchFamily="34" charset="0"/>
                <a:cs typeface="Arial" panose="020B0604020202020204" pitchFamily="34" charset="0"/>
              </a:rPr>
              <a:t>Google</a:t>
            </a:r>
          </a:p>
          <a:p>
            <a:pPr algn="just">
              <a:lnSpc>
                <a:spcPct val="100000"/>
              </a:lnSpc>
            </a:pPr>
            <a:r>
              <a:rPr lang="en-ZA" cap="none" dirty="0" smtClean="0">
                <a:latin typeface="Arial" panose="020B0604020202020204" pitchFamily="34" charset="0"/>
                <a:cs typeface="Arial" panose="020B0604020202020204" pitchFamily="34" charset="0"/>
              </a:rPr>
              <a:t>Address</a:t>
            </a:r>
            <a:endParaRPr lang="en-ZA"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2466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5039"/>
            <a:ext cx="10396882" cy="1151965"/>
          </a:xfrm>
        </p:spPr>
        <p:txBody>
          <a:bodyPr>
            <a:normAutofit/>
          </a:bodyPr>
          <a:lstStyle/>
          <a:p>
            <a:pPr algn="ctr"/>
            <a:r>
              <a:rPr lang="en-ZA" dirty="0" smtClean="0"/>
              <a:t>Our Marketing strategy</a:t>
            </a:r>
            <a:endParaRPr lang="en-ZA" dirty="0"/>
          </a:p>
        </p:txBody>
      </p:sp>
      <p:sp>
        <p:nvSpPr>
          <p:cNvPr id="3" name="Content Placeholder 2"/>
          <p:cNvSpPr>
            <a:spLocks noGrp="1"/>
          </p:cNvSpPr>
          <p:nvPr>
            <p:ph sz="quarter" idx="13"/>
          </p:nvPr>
        </p:nvSpPr>
        <p:spPr>
          <a:xfrm>
            <a:off x="685800" y="1197734"/>
            <a:ext cx="10394707" cy="4529449"/>
          </a:xfrm>
        </p:spPr>
        <p:txBody>
          <a:bodyPr>
            <a:normAutofit/>
          </a:bodyPr>
          <a:lstStyle/>
          <a:p>
            <a:pPr algn="just" fontAlgn="base">
              <a:lnSpc>
                <a:spcPct val="100000"/>
              </a:lnSpc>
            </a:pPr>
            <a:r>
              <a:rPr lang="en-ZA" dirty="0" smtClean="0">
                <a:latin typeface="Arial" panose="020B0604020202020204" pitchFamily="34" charset="0"/>
                <a:cs typeface="Arial" panose="020B0604020202020204" pitchFamily="34" charset="0"/>
              </a:rPr>
              <a:t>Market analysis</a:t>
            </a:r>
            <a:r>
              <a:rPr lang="en-ZA" dirty="0">
                <a:latin typeface="Arial" panose="020B0604020202020204" pitchFamily="34" charset="0"/>
                <a:cs typeface="Arial" panose="020B0604020202020204" pitchFamily="34" charset="0"/>
              </a:rPr>
              <a:t>: </a:t>
            </a:r>
            <a:endParaRPr lang="en-ZA" dirty="0" smtClean="0">
              <a:latin typeface="Arial" panose="020B0604020202020204" pitchFamily="34" charset="0"/>
              <a:cs typeface="Arial" panose="020B0604020202020204" pitchFamily="34" charset="0"/>
            </a:endParaRPr>
          </a:p>
          <a:p>
            <a:pPr marL="0" indent="0" algn="just" fontAlgn="base">
              <a:lnSpc>
                <a:spcPct val="100000"/>
              </a:lnSpc>
              <a:buNone/>
            </a:pPr>
            <a:r>
              <a:rPr lang="en-ZA" dirty="0" smtClean="0">
                <a:latin typeface="Arial" panose="020B0604020202020204" pitchFamily="34" charset="0"/>
                <a:cs typeface="Arial" panose="020B0604020202020204" pitchFamily="34" charset="0"/>
              </a:rPr>
              <a:t>	- the </a:t>
            </a:r>
            <a:r>
              <a:rPr lang="en-ZA" dirty="0">
                <a:latin typeface="Arial" panose="020B0604020202020204" pitchFamily="34" charset="0"/>
                <a:cs typeface="Arial" panose="020B0604020202020204" pitchFamily="34" charset="0"/>
              </a:rPr>
              <a:t>size of </a:t>
            </a:r>
            <a:r>
              <a:rPr lang="en-ZA" dirty="0" smtClean="0">
                <a:latin typeface="Arial" panose="020B0604020202020204" pitchFamily="34" charset="0"/>
                <a:cs typeface="Arial" panose="020B0604020202020204" pitchFamily="34" charset="0"/>
              </a:rPr>
              <a:t>our market:</a:t>
            </a:r>
          </a:p>
          <a:p>
            <a:pPr marL="0" indent="0" algn="just" fontAlgn="base">
              <a:lnSpc>
                <a:spcPct val="100000"/>
              </a:lnSpc>
              <a:buNone/>
            </a:pPr>
            <a:r>
              <a:rPr lang="en-ZA" cap="none" dirty="0" smtClean="0">
                <a:latin typeface="Arial" panose="020B0604020202020204" pitchFamily="34" charset="0"/>
                <a:cs typeface="Arial" panose="020B0604020202020204" pitchFamily="34" charset="0"/>
              </a:rPr>
              <a:t>	Enterprises across the world, both small and large require software products, our 	market is a very huge across the globe as well as the industry.</a:t>
            </a:r>
          </a:p>
          <a:p>
            <a:pPr marL="0" indent="0" algn="just" fontAlgn="base">
              <a:lnSpc>
                <a:spcPct val="100000"/>
              </a:lnSpc>
              <a:buNone/>
            </a:pPr>
            <a:r>
              <a:rPr lang="en-ZA" dirty="0" smtClean="0">
                <a:latin typeface="Arial" panose="020B0604020202020204" pitchFamily="34" charset="0"/>
                <a:cs typeface="Arial" panose="020B0604020202020204" pitchFamily="34" charset="0"/>
              </a:rPr>
              <a:t>	-  </a:t>
            </a:r>
            <a:r>
              <a:rPr lang="en-ZA" dirty="0">
                <a:latin typeface="Arial" panose="020B0604020202020204" pitchFamily="34" charset="0"/>
                <a:cs typeface="Arial" panose="020B0604020202020204" pitchFamily="34" charset="0"/>
              </a:rPr>
              <a:t>how quickly its </a:t>
            </a:r>
            <a:r>
              <a:rPr lang="en-ZA" dirty="0" smtClean="0">
                <a:latin typeface="Arial" panose="020B0604020202020204" pitchFamily="34" charset="0"/>
                <a:cs typeface="Arial" panose="020B0604020202020204" pitchFamily="34" charset="0"/>
              </a:rPr>
              <a:t>growing</a:t>
            </a:r>
          </a:p>
          <a:p>
            <a:pPr marL="0" indent="0" algn="just" fontAlgn="base">
              <a:lnSpc>
                <a:spcPct val="100000"/>
              </a:lnSpc>
              <a:buNone/>
            </a:pPr>
            <a:r>
              <a:rPr lang="en-ZA" dirty="0">
                <a:latin typeface="Arial" panose="020B0604020202020204" pitchFamily="34" charset="0"/>
                <a:cs typeface="Arial" panose="020B0604020202020204" pitchFamily="34" charset="0"/>
              </a:rPr>
              <a:t>	</a:t>
            </a:r>
            <a:r>
              <a:rPr lang="en-ZA" cap="none" dirty="0" smtClean="0">
                <a:latin typeface="Arial" panose="020B0604020202020204" pitchFamily="34" charset="0"/>
                <a:cs typeface="Arial" panose="020B0604020202020204" pitchFamily="34" charset="0"/>
              </a:rPr>
              <a:t>It grows rapidly each time with new advanced software products which land on the 	market.</a:t>
            </a:r>
          </a:p>
          <a:p>
            <a:pPr marL="0" indent="0">
              <a:buNone/>
            </a:pPr>
            <a:endParaRPr lang="en-ZA" dirty="0"/>
          </a:p>
        </p:txBody>
      </p:sp>
    </p:spTree>
    <p:extLst>
      <p:ext uri="{BB962C8B-B14F-4D97-AF65-F5344CB8AC3E}">
        <p14:creationId xmlns:p14="http://schemas.microsoft.com/office/powerpoint/2010/main" val="3787498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just" fontAlgn="base">
              <a:lnSpc>
                <a:spcPct val="100000"/>
              </a:lnSpc>
            </a:pPr>
            <a:r>
              <a:rPr lang="en-ZA" dirty="0" smtClean="0">
                <a:latin typeface="Arial" panose="020B0604020202020204" pitchFamily="34" charset="0"/>
                <a:cs typeface="Arial" panose="020B0604020202020204" pitchFamily="34" charset="0"/>
              </a:rPr>
              <a:t>our </a:t>
            </a:r>
            <a:r>
              <a:rPr lang="en-ZA" dirty="0">
                <a:latin typeface="Arial" panose="020B0604020202020204" pitchFamily="34" charset="0"/>
                <a:cs typeface="Arial" panose="020B0604020202020204" pitchFamily="34" charset="0"/>
              </a:rPr>
              <a:t>customers and their spending and lifestyle habits:</a:t>
            </a:r>
          </a:p>
          <a:p>
            <a:pPr marL="0" indent="0" algn="just" fontAlgn="base">
              <a:lnSpc>
                <a:spcPct val="100000"/>
              </a:lnSpc>
              <a:buNone/>
            </a:pPr>
            <a:r>
              <a:rPr lang="en-ZA" cap="none" dirty="0">
                <a:latin typeface="Arial" panose="020B0604020202020204" pitchFamily="34" charset="0"/>
                <a:cs typeface="Arial" panose="020B0604020202020204" pitchFamily="34" charset="0"/>
              </a:rPr>
              <a:t>	</a:t>
            </a:r>
            <a:r>
              <a:rPr lang="en-ZA" cap="none" dirty="0" smtClean="0">
                <a:latin typeface="Arial" panose="020B0604020202020204" pitchFamily="34" charset="0"/>
                <a:cs typeface="Arial" panose="020B0604020202020204" pitchFamily="34" charset="0"/>
              </a:rPr>
              <a:t>- XTJ SOLUTIONS </a:t>
            </a:r>
            <a:r>
              <a:rPr lang="en-ZA" cap="none" dirty="0">
                <a:latin typeface="Arial" panose="020B0604020202020204" pitchFamily="34" charset="0"/>
                <a:cs typeface="Arial" panose="020B0604020202020204" pitchFamily="34" charset="0"/>
              </a:rPr>
              <a:t>aims at providing software and business analysis services and </a:t>
            </a:r>
            <a:r>
              <a:rPr lang="en-ZA" cap="none" dirty="0" smtClean="0">
                <a:latin typeface="Arial" panose="020B0604020202020204" pitchFamily="34" charset="0"/>
                <a:cs typeface="Arial" panose="020B0604020202020204" pitchFamily="34" charset="0"/>
              </a:rPr>
              <a:t>	products </a:t>
            </a:r>
            <a:r>
              <a:rPr lang="en-ZA" cap="none" dirty="0">
                <a:latin typeface="Arial" panose="020B0604020202020204" pitchFamily="34" charset="0"/>
                <a:cs typeface="Arial" panose="020B0604020202020204" pitchFamily="34" charset="0"/>
              </a:rPr>
              <a:t>to  all individual enterprise types, small, large enterprises which aims to </a:t>
            </a:r>
            <a:r>
              <a:rPr lang="en-ZA" cap="none" dirty="0" smtClean="0">
                <a:latin typeface="Arial" panose="020B0604020202020204" pitchFamily="34" charset="0"/>
                <a:cs typeface="Arial" panose="020B0604020202020204" pitchFamily="34" charset="0"/>
              </a:rPr>
              <a:t>	grow </a:t>
            </a:r>
            <a:r>
              <a:rPr lang="en-ZA" cap="none" dirty="0">
                <a:latin typeface="Arial" panose="020B0604020202020204" pitchFamily="34" charset="0"/>
                <a:cs typeface="Arial" panose="020B0604020202020204" pitchFamily="34" charset="0"/>
              </a:rPr>
              <a:t>and expand </a:t>
            </a:r>
            <a:r>
              <a:rPr lang="en-ZA" cap="none" dirty="0" smtClean="0">
                <a:latin typeface="Arial" panose="020B0604020202020204" pitchFamily="34" charset="0"/>
                <a:cs typeface="Arial" panose="020B0604020202020204" pitchFamily="34" charset="0"/>
              </a:rPr>
              <a:t>their </a:t>
            </a:r>
            <a:r>
              <a:rPr lang="en-ZA" cap="none" dirty="0">
                <a:latin typeface="Arial" panose="020B0604020202020204" pitchFamily="34" charset="0"/>
                <a:cs typeface="Arial" panose="020B0604020202020204" pitchFamily="34" charset="0"/>
              </a:rPr>
              <a:t>enterprise services products across the globe, irrespective </a:t>
            </a:r>
            <a:r>
              <a:rPr lang="en-ZA" cap="none" dirty="0" smtClean="0">
                <a:latin typeface="Arial" panose="020B0604020202020204" pitchFamily="34" charset="0"/>
                <a:cs typeface="Arial" panose="020B0604020202020204" pitchFamily="34" charset="0"/>
              </a:rPr>
              <a:t>	of </a:t>
            </a:r>
            <a:r>
              <a:rPr lang="en-ZA" cap="none" dirty="0">
                <a:latin typeface="Arial" panose="020B0604020202020204" pitchFamily="34" charset="0"/>
                <a:cs typeface="Arial" panose="020B0604020202020204" pitchFamily="34" charset="0"/>
              </a:rPr>
              <a:t>the type of the </a:t>
            </a:r>
            <a:r>
              <a:rPr lang="en-ZA" cap="none" dirty="0" smtClean="0">
                <a:latin typeface="Arial" panose="020B0604020202020204" pitchFamily="34" charset="0"/>
                <a:cs typeface="Arial" panose="020B0604020202020204" pitchFamily="34" charset="0"/>
              </a:rPr>
              <a:t>enterprise, as well as enterprises which wants to make their 	products and services to be recognised across the globe.</a:t>
            </a:r>
            <a:endParaRPr lang="en-ZA"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rmAutofit/>
          </a:bodyPr>
          <a:lstStyle/>
          <a:p>
            <a:pPr algn="ctr"/>
            <a:r>
              <a:rPr lang="en-ZA" dirty="0" smtClean="0"/>
              <a:t>Our Marketing strategy</a:t>
            </a:r>
            <a:endParaRPr lang="en-ZA" dirty="0"/>
          </a:p>
        </p:txBody>
      </p:sp>
    </p:spTree>
    <p:extLst>
      <p:ext uri="{BB962C8B-B14F-4D97-AF65-F5344CB8AC3E}">
        <p14:creationId xmlns:p14="http://schemas.microsoft.com/office/powerpoint/2010/main" val="2835353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415344"/>
            <a:ext cx="10396882" cy="1151965"/>
          </a:xfrm>
        </p:spPr>
        <p:txBody>
          <a:bodyPr/>
          <a:lstStyle/>
          <a:p>
            <a:pPr algn="ctr"/>
            <a:r>
              <a:rPr lang="en-ZA" dirty="0"/>
              <a:t>Our Marketing strategy</a:t>
            </a:r>
          </a:p>
        </p:txBody>
      </p:sp>
      <p:sp>
        <p:nvSpPr>
          <p:cNvPr id="3" name="Content Placeholder 2"/>
          <p:cNvSpPr>
            <a:spLocks noGrp="1"/>
          </p:cNvSpPr>
          <p:nvPr>
            <p:ph sz="quarter" idx="13"/>
          </p:nvPr>
        </p:nvSpPr>
        <p:spPr>
          <a:xfrm>
            <a:off x="685800" y="1786251"/>
            <a:ext cx="10394707" cy="3807276"/>
          </a:xfrm>
        </p:spPr>
        <p:txBody>
          <a:bodyPr>
            <a:normAutofit/>
          </a:bodyPr>
          <a:lstStyle/>
          <a:p>
            <a:pPr algn="just" fontAlgn="base"/>
            <a:r>
              <a:rPr lang="en-ZA" dirty="0">
                <a:latin typeface="Arial" panose="020B0604020202020204" pitchFamily="34" charset="0"/>
                <a:cs typeface="Arial" panose="020B0604020202020204" pitchFamily="34" charset="0"/>
              </a:rPr>
              <a:t>Competitor analysis: </a:t>
            </a:r>
          </a:p>
          <a:p>
            <a:pPr marL="0" indent="0" algn="just" fontAlgn="base">
              <a:buNone/>
            </a:pPr>
            <a:r>
              <a:rPr lang="en-ZA" cap="none" dirty="0">
                <a:latin typeface="Arial" panose="020B0604020202020204" pitchFamily="34" charset="0"/>
                <a:cs typeface="Arial" panose="020B0604020202020204" pitchFamily="34" charset="0"/>
              </a:rPr>
              <a:t>	</a:t>
            </a:r>
            <a:r>
              <a:rPr lang="en-ZA" cap="none" dirty="0" smtClean="0">
                <a:latin typeface="Arial" panose="020B0604020202020204" pitchFamily="34" charset="0"/>
                <a:cs typeface="Arial" panose="020B0604020202020204" pitchFamily="34" charset="0"/>
              </a:rPr>
              <a:t>-  Most </a:t>
            </a:r>
            <a:r>
              <a:rPr lang="en-ZA" cap="none" dirty="0">
                <a:latin typeface="Arial" panose="020B0604020202020204" pitchFamily="34" charset="0"/>
                <a:cs typeface="Arial" panose="020B0604020202020204" pitchFamily="34" charset="0"/>
              </a:rPr>
              <a:t>of software  enterprises globally have high profit margins which grow </a:t>
            </a:r>
            <a:r>
              <a:rPr lang="en-ZA" cap="none" dirty="0" smtClean="0">
                <a:latin typeface="Arial" panose="020B0604020202020204" pitchFamily="34" charset="0"/>
                <a:cs typeface="Arial" panose="020B0604020202020204" pitchFamily="34" charset="0"/>
              </a:rPr>
              <a:t>	almost  	each </a:t>
            </a:r>
            <a:r>
              <a:rPr lang="en-ZA" cap="none" dirty="0">
                <a:latin typeface="Arial" panose="020B0604020202020204" pitchFamily="34" charset="0"/>
                <a:cs typeface="Arial" panose="020B0604020202020204" pitchFamily="34" charset="0"/>
              </a:rPr>
              <a:t>quarter of their business live, this they archive through a strong </a:t>
            </a:r>
            <a:r>
              <a:rPr lang="en-ZA" cap="none" dirty="0" smtClean="0">
                <a:latin typeface="Arial" panose="020B0604020202020204" pitchFamily="34" charset="0"/>
                <a:cs typeface="Arial" panose="020B0604020202020204" pitchFamily="34" charset="0"/>
              </a:rPr>
              <a:t>	competitive analysis </a:t>
            </a:r>
            <a:r>
              <a:rPr lang="en-ZA" cap="none" dirty="0">
                <a:latin typeface="Arial" panose="020B0604020202020204" pitchFamily="34" charset="0"/>
                <a:cs typeface="Arial" panose="020B0604020202020204" pitchFamily="34" charset="0"/>
              </a:rPr>
              <a:t>and through media publications as well as social publications. </a:t>
            </a:r>
            <a:r>
              <a:rPr lang="en-ZA" cap="none" dirty="0" smtClean="0">
                <a:latin typeface="Arial" panose="020B0604020202020204" pitchFamily="34" charset="0"/>
                <a:cs typeface="Arial" panose="020B0604020202020204" pitchFamily="34" charset="0"/>
              </a:rPr>
              <a:t>	They </a:t>
            </a:r>
            <a:r>
              <a:rPr lang="en-ZA" cap="none" dirty="0">
                <a:latin typeface="Arial" panose="020B0604020202020204" pitchFamily="34" charset="0"/>
                <a:cs typeface="Arial" panose="020B0604020202020204" pitchFamily="34" charset="0"/>
              </a:rPr>
              <a:t>sell the </a:t>
            </a:r>
            <a:r>
              <a:rPr lang="en-ZA" cap="none" dirty="0" smtClean="0">
                <a:latin typeface="Arial" panose="020B0604020202020204" pitchFamily="34" charset="0"/>
                <a:cs typeface="Arial" panose="020B0604020202020204" pitchFamily="34" charset="0"/>
              </a:rPr>
              <a:t>concept </a:t>
            </a:r>
            <a:r>
              <a:rPr lang="en-ZA" cap="none" dirty="0">
                <a:latin typeface="Arial" panose="020B0604020202020204" pitchFamily="34" charset="0"/>
                <a:cs typeface="Arial" panose="020B0604020202020204" pitchFamily="34" charset="0"/>
              </a:rPr>
              <a:t>of their unique services and products to the customers and </a:t>
            </a:r>
            <a:r>
              <a:rPr lang="en-ZA" cap="none" dirty="0" smtClean="0">
                <a:latin typeface="Arial" panose="020B0604020202020204" pitchFamily="34" charset="0"/>
                <a:cs typeface="Arial" panose="020B0604020202020204" pitchFamily="34" charset="0"/>
              </a:rPr>
              <a:t>	they </a:t>
            </a:r>
            <a:r>
              <a:rPr lang="en-ZA" cap="none" dirty="0">
                <a:latin typeface="Arial" panose="020B0604020202020204" pitchFamily="34" charset="0"/>
                <a:cs typeface="Arial" panose="020B0604020202020204" pitchFamily="34" charset="0"/>
              </a:rPr>
              <a:t>attract </a:t>
            </a:r>
            <a:r>
              <a:rPr lang="en-ZA" cap="none" dirty="0" smtClean="0">
                <a:latin typeface="Arial" panose="020B0604020202020204" pitchFamily="34" charset="0"/>
                <a:cs typeface="Arial" panose="020B0604020202020204" pitchFamily="34" charset="0"/>
              </a:rPr>
              <a:t>customers </a:t>
            </a:r>
            <a:r>
              <a:rPr lang="en-ZA" cap="none" dirty="0">
                <a:latin typeface="Arial" panose="020B0604020202020204" pitchFamily="34" charset="0"/>
                <a:cs typeface="Arial" panose="020B0604020202020204" pitchFamily="34" charset="0"/>
              </a:rPr>
              <a:t>using all sorts of advertising criteria. They </a:t>
            </a:r>
            <a:r>
              <a:rPr lang="en-ZA" cap="none" dirty="0" smtClean="0">
                <a:latin typeface="Arial" panose="020B0604020202020204" pitchFamily="34" charset="0"/>
                <a:cs typeface="Arial" panose="020B0604020202020204" pitchFamily="34" charset="0"/>
              </a:rPr>
              <a:t>have </a:t>
            </a:r>
            <a:r>
              <a:rPr lang="en-ZA" cap="none" dirty="0">
                <a:latin typeface="Arial" panose="020B0604020202020204" pitchFamily="34" charset="0"/>
                <a:cs typeface="Arial" panose="020B0604020202020204" pitchFamily="34" charset="0"/>
              </a:rPr>
              <a:t>brand </a:t>
            </a:r>
            <a:r>
              <a:rPr lang="en-ZA" cap="none" dirty="0" smtClean="0">
                <a:latin typeface="Arial" panose="020B0604020202020204" pitchFamily="34" charset="0"/>
                <a:cs typeface="Arial" panose="020B0604020202020204" pitchFamily="34" charset="0"/>
              </a:rPr>
              <a:t>	competitions </a:t>
            </a:r>
            <a:r>
              <a:rPr lang="en-ZA" cap="none" dirty="0">
                <a:latin typeface="Arial" panose="020B0604020202020204" pitchFamily="34" charset="0"/>
                <a:cs typeface="Arial" panose="020B0604020202020204" pitchFamily="34" charset="0"/>
              </a:rPr>
              <a:t>and </a:t>
            </a:r>
            <a:r>
              <a:rPr lang="en-ZA" cap="none" dirty="0" smtClean="0">
                <a:latin typeface="Arial" panose="020B0604020202020204" pitchFamily="34" charset="0"/>
                <a:cs typeface="Arial" panose="020B0604020202020204" pitchFamily="34" charset="0"/>
              </a:rPr>
              <a:t>also </a:t>
            </a:r>
            <a:r>
              <a:rPr lang="en-ZA" cap="none" dirty="0">
                <a:latin typeface="Arial" panose="020B0604020202020204" pitchFamily="34" charset="0"/>
                <a:cs typeface="Arial" panose="020B0604020202020204" pitchFamily="34" charset="0"/>
              </a:rPr>
              <a:t>offer discounts on their prices and when selecting prices </a:t>
            </a:r>
            <a:r>
              <a:rPr lang="en-ZA" cap="none" dirty="0" smtClean="0">
                <a:latin typeface="Arial" panose="020B0604020202020204" pitchFamily="34" charset="0"/>
                <a:cs typeface="Arial" panose="020B0604020202020204" pitchFamily="34" charset="0"/>
              </a:rPr>
              <a:t>	they </a:t>
            </a:r>
            <a:r>
              <a:rPr lang="en-ZA" cap="none" dirty="0">
                <a:latin typeface="Arial" panose="020B0604020202020204" pitchFamily="34" charset="0"/>
                <a:cs typeface="Arial" panose="020B0604020202020204" pitchFamily="34" charset="0"/>
              </a:rPr>
              <a:t>consider the </a:t>
            </a:r>
            <a:r>
              <a:rPr lang="en-ZA" cap="none" dirty="0" smtClean="0">
                <a:latin typeface="Arial" panose="020B0604020202020204" pitchFamily="34" charset="0"/>
                <a:cs typeface="Arial" panose="020B0604020202020204" pitchFamily="34" charset="0"/>
              </a:rPr>
              <a:t>location </a:t>
            </a:r>
            <a:r>
              <a:rPr lang="en-ZA" cap="none" dirty="0">
                <a:latin typeface="Arial" panose="020B0604020202020204" pitchFamily="34" charset="0"/>
                <a:cs typeface="Arial" panose="020B0604020202020204" pitchFamily="34" charset="0"/>
              </a:rPr>
              <a:t>and the type of customers they want to attract, thus this </a:t>
            </a:r>
            <a:r>
              <a:rPr lang="en-ZA" cap="none" dirty="0" smtClean="0">
                <a:latin typeface="Arial" panose="020B0604020202020204" pitchFamily="34" charset="0"/>
                <a:cs typeface="Arial" panose="020B0604020202020204" pitchFamily="34" charset="0"/>
              </a:rPr>
              <a:t>	bring </a:t>
            </a:r>
            <a:r>
              <a:rPr lang="en-ZA" cap="none" dirty="0">
                <a:latin typeface="Arial" panose="020B0604020202020204" pitchFamily="34" charset="0"/>
                <a:cs typeface="Arial" panose="020B0604020202020204" pitchFamily="34" charset="0"/>
              </a:rPr>
              <a:t>high profit </a:t>
            </a:r>
            <a:r>
              <a:rPr lang="en-ZA" cap="none" dirty="0" smtClean="0">
                <a:latin typeface="Arial" panose="020B0604020202020204" pitchFamily="34" charset="0"/>
                <a:cs typeface="Arial" panose="020B0604020202020204" pitchFamily="34" charset="0"/>
              </a:rPr>
              <a:t>	margins </a:t>
            </a:r>
            <a:r>
              <a:rPr lang="en-ZA" cap="none" dirty="0">
                <a:latin typeface="Arial" panose="020B0604020202020204" pitchFamily="34" charset="0"/>
                <a:cs typeface="Arial" panose="020B0604020202020204" pitchFamily="34" charset="0"/>
              </a:rPr>
              <a:t>and increase client relations.</a:t>
            </a:r>
          </a:p>
          <a:p>
            <a:endParaRPr lang="en-ZA" dirty="0"/>
          </a:p>
          <a:p>
            <a:endParaRPr lang="en-ZA" dirty="0"/>
          </a:p>
        </p:txBody>
      </p:sp>
    </p:spTree>
    <p:extLst>
      <p:ext uri="{BB962C8B-B14F-4D97-AF65-F5344CB8AC3E}">
        <p14:creationId xmlns:p14="http://schemas.microsoft.com/office/powerpoint/2010/main" val="3577992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06251"/>
            <a:ext cx="10396882" cy="1151965"/>
          </a:xfrm>
        </p:spPr>
        <p:txBody>
          <a:bodyPr/>
          <a:lstStyle/>
          <a:p>
            <a:pPr algn="ctr"/>
            <a:r>
              <a:rPr lang="en-ZA" dirty="0"/>
              <a:t>Our Marketing </a:t>
            </a:r>
            <a:r>
              <a:rPr lang="en-ZA" dirty="0" smtClean="0"/>
              <a:t>strategy</a:t>
            </a:r>
            <a:endParaRPr lang="en-ZA" dirty="0"/>
          </a:p>
        </p:txBody>
      </p:sp>
      <p:sp>
        <p:nvSpPr>
          <p:cNvPr id="3" name="Content Placeholder 2"/>
          <p:cNvSpPr>
            <a:spLocks noGrp="1"/>
          </p:cNvSpPr>
          <p:nvPr>
            <p:ph sz="quarter" idx="13"/>
          </p:nvPr>
        </p:nvSpPr>
        <p:spPr>
          <a:xfrm>
            <a:off x="683625" y="1996226"/>
            <a:ext cx="10394707" cy="4861774"/>
          </a:xfrm>
        </p:spPr>
        <p:txBody>
          <a:bodyPr>
            <a:normAutofit fontScale="92500" lnSpcReduction="10000"/>
          </a:bodyPr>
          <a:lstStyle/>
          <a:p>
            <a:pPr fontAlgn="base">
              <a:lnSpc>
                <a:spcPct val="170000"/>
              </a:lnSpc>
            </a:pPr>
            <a:r>
              <a:rPr lang="en-ZA" sz="2600" dirty="0">
                <a:latin typeface="Arial" panose="020B0604020202020204" pitchFamily="34" charset="0"/>
                <a:cs typeface="Arial" panose="020B0604020202020204" pitchFamily="34" charset="0"/>
              </a:rPr>
              <a:t>Company analysis: </a:t>
            </a:r>
          </a:p>
          <a:p>
            <a:pPr marL="0" indent="0" algn="just" fontAlgn="base">
              <a:buNone/>
            </a:pPr>
            <a:r>
              <a:rPr lang="en-ZA" sz="2600" dirty="0" smtClean="0">
                <a:latin typeface="Arial" panose="020B0604020202020204" pitchFamily="34" charset="0"/>
                <a:cs typeface="Arial" panose="020B0604020202020204" pitchFamily="34" charset="0"/>
              </a:rPr>
              <a:t>	- </a:t>
            </a:r>
            <a:r>
              <a:rPr lang="en-ZA" sz="2200" dirty="0" smtClean="0">
                <a:latin typeface="Arial" panose="020B0604020202020204" pitchFamily="34" charset="0"/>
                <a:cs typeface="Arial" panose="020B0604020202020204" pitchFamily="34" charset="0"/>
              </a:rPr>
              <a:t>our </a:t>
            </a:r>
            <a:r>
              <a:rPr lang="en-ZA" sz="2200" dirty="0">
                <a:latin typeface="Arial" panose="020B0604020202020204" pitchFamily="34" charset="0"/>
                <a:cs typeface="Arial" panose="020B0604020202020204" pitchFamily="34" charset="0"/>
              </a:rPr>
              <a:t>overall business </a:t>
            </a:r>
            <a:r>
              <a:rPr lang="en-ZA" sz="2200" dirty="0" smtClean="0">
                <a:latin typeface="Arial" panose="020B0604020202020204" pitchFamily="34" charset="0"/>
                <a:cs typeface="Arial" panose="020B0604020202020204" pitchFamily="34" charset="0"/>
              </a:rPr>
              <a:t>objectives:</a:t>
            </a:r>
          </a:p>
          <a:p>
            <a:pPr marL="0" indent="0" algn="just" fontAlgn="base">
              <a:buNone/>
            </a:pPr>
            <a:r>
              <a:rPr lang="en-ZA" sz="2200" cap="none" dirty="0" smtClean="0">
                <a:latin typeface="Arial" panose="020B0604020202020204" pitchFamily="34" charset="0"/>
                <a:cs typeface="Arial" panose="020B0604020202020204" pitchFamily="34" charset="0"/>
              </a:rPr>
              <a:t>	To be the best providers of both products and business services across the entire 	sphere. To deliver quality products at acceptable reasonable prices to our 	customers. To have long customer relationships and to attract more customers to 	buy and experience our products and services. We aim to archive high turnover 	annually.  </a:t>
            </a:r>
          </a:p>
          <a:p>
            <a:pPr marL="0" indent="0" algn="just" fontAlgn="base">
              <a:buNone/>
            </a:pPr>
            <a:r>
              <a:rPr lang="en-ZA" sz="2200" dirty="0" smtClean="0">
                <a:latin typeface="Arial" panose="020B0604020202020204" pitchFamily="34" charset="0"/>
                <a:cs typeface="Arial" panose="020B0604020202020204" pitchFamily="34" charset="0"/>
              </a:rPr>
              <a:t> 	- how </a:t>
            </a:r>
            <a:r>
              <a:rPr lang="en-ZA" sz="2200" dirty="0">
                <a:latin typeface="Arial" panose="020B0604020202020204" pitchFamily="34" charset="0"/>
                <a:cs typeface="Arial" panose="020B0604020202020204" pitchFamily="34" charset="0"/>
              </a:rPr>
              <a:t>you are going to achieve </a:t>
            </a:r>
            <a:r>
              <a:rPr lang="en-ZA" sz="2200" dirty="0" smtClean="0">
                <a:latin typeface="Arial" panose="020B0604020202020204" pitchFamily="34" charset="0"/>
                <a:cs typeface="Arial" panose="020B0604020202020204" pitchFamily="34" charset="0"/>
              </a:rPr>
              <a:t>them:</a:t>
            </a:r>
          </a:p>
          <a:p>
            <a:pPr marL="0" indent="0" algn="just" fontAlgn="base">
              <a:buNone/>
            </a:pPr>
            <a:r>
              <a:rPr lang="en-ZA" sz="2200" cap="none" dirty="0" smtClean="0">
                <a:latin typeface="Arial" panose="020B0604020202020204" pitchFamily="34" charset="0"/>
                <a:cs typeface="Arial" panose="020B0604020202020204" pitchFamily="34" charset="0"/>
              </a:rPr>
              <a:t>	Networking with competitors and possibly attending entrepreneur social groups 	and constantly improve our image in the industry as well images of our products 	and services.</a:t>
            </a:r>
          </a:p>
          <a:p>
            <a:pPr marL="0" indent="0" fontAlgn="base">
              <a:buNone/>
            </a:pPr>
            <a:endParaRPr lang="en-ZA" dirty="0">
              <a:latin typeface="Arial" panose="020B0604020202020204" pitchFamily="34" charset="0"/>
              <a:cs typeface="Arial" panose="020B0604020202020204" pitchFamily="34" charset="0"/>
            </a:endParaRPr>
          </a:p>
          <a:p>
            <a:pPr marL="0" indent="0" fontAlgn="base">
              <a:buNone/>
            </a:pPr>
            <a:endParaRPr lang="en-ZA" dirty="0" smtClean="0">
              <a:latin typeface="Arial" panose="020B0604020202020204" pitchFamily="34" charset="0"/>
              <a:cs typeface="Arial" panose="020B0604020202020204" pitchFamily="34" charset="0"/>
            </a:endParaRPr>
          </a:p>
          <a:p>
            <a:pPr marL="0" indent="0" fontAlgn="base">
              <a:buNone/>
            </a:pPr>
            <a:endParaRPr lang="en-ZA" dirty="0" smtClean="0">
              <a:latin typeface="Arial" panose="020B0604020202020204" pitchFamily="34" charset="0"/>
              <a:cs typeface="Arial" panose="020B0604020202020204" pitchFamily="34" charset="0"/>
            </a:endParaRPr>
          </a:p>
          <a:p>
            <a:pPr marL="0" indent="0" fontAlgn="base">
              <a:buNone/>
            </a:pPr>
            <a:endParaRPr lang="en-ZA" dirty="0" smtClean="0">
              <a:latin typeface="Arial" panose="020B0604020202020204" pitchFamily="34" charset="0"/>
              <a:cs typeface="Arial" panose="020B0604020202020204" pitchFamily="34" charset="0"/>
            </a:endParaRPr>
          </a:p>
          <a:p>
            <a:pPr marL="0" indent="0">
              <a:buNone/>
            </a:pPr>
            <a:endParaRPr lang="en-ZA" dirty="0"/>
          </a:p>
        </p:txBody>
      </p:sp>
    </p:spTree>
    <p:extLst>
      <p:ext uri="{BB962C8B-B14F-4D97-AF65-F5344CB8AC3E}">
        <p14:creationId xmlns:p14="http://schemas.microsoft.com/office/powerpoint/2010/main" val="23896401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130</TotalTime>
  <Words>163</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Impact</vt:lpstr>
      <vt:lpstr>Main Event</vt:lpstr>
      <vt:lpstr>XTJ SOLUTIONS</vt:lpstr>
      <vt:lpstr>WHO WE ARE</vt:lpstr>
      <vt:lpstr>What we do</vt:lpstr>
      <vt:lpstr>What MAKES US UNIQUE</vt:lpstr>
      <vt:lpstr>How to reach us</vt:lpstr>
      <vt:lpstr>Our Marketing strategy</vt:lpstr>
      <vt:lpstr>Our Marketing strategy</vt:lpstr>
      <vt:lpstr>Our Marketing strategy</vt:lpstr>
      <vt:lpstr>Our Marketing strategy</vt:lpstr>
      <vt:lpstr>Our Marketing strategy</vt:lpstr>
      <vt:lpstr>Our Marketing strategy</vt:lpstr>
      <vt:lpstr>Our Marketing strategy</vt:lpstr>
      <vt:lpstr>Our Marketing strategy</vt:lpstr>
      <vt:lpstr>Our Marketing strategy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XTJ SOLUTIONS</dc:title>
  <dc:creator>Joyce Molete</dc:creator>
  <cp:lastModifiedBy>Joyce</cp:lastModifiedBy>
  <cp:revision>37</cp:revision>
  <dcterms:created xsi:type="dcterms:W3CDTF">2017-12-04T12:49:55Z</dcterms:created>
  <dcterms:modified xsi:type="dcterms:W3CDTF">2018-05-01T16:18:17Z</dcterms:modified>
</cp:coreProperties>
</file>