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tags/tag9.xml" ContentType="application/vnd.openxmlformats-officedocument.presentationml.tags+xml"/>
  <Override PartName="/ppt/notesSlides/notesSlide28.xml" ContentType="application/vnd.openxmlformats-officedocument.presentationml.notesSlide+xml"/>
  <Override PartName="/ppt/tags/tag10.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1"/>
  </p:notesMasterIdLst>
  <p:sldIdLst>
    <p:sldId id="876" r:id="rId2"/>
    <p:sldId id="860" r:id="rId3"/>
    <p:sldId id="759" r:id="rId4"/>
    <p:sldId id="818" r:id="rId5"/>
    <p:sldId id="1054" r:id="rId6"/>
    <p:sldId id="1090" r:id="rId7"/>
    <p:sldId id="1091" r:id="rId8"/>
    <p:sldId id="820" r:id="rId9"/>
    <p:sldId id="1092" r:id="rId10"/>
    <p:sldId id="1056" r:id="rId11"/>
    <p:sldId id="1057" r:id="rId12"/>
    <p:sldId id="1093" r:id="rId13"/>
    <p:sldId id="826" r:id="rId14"/>
    <p:sldId id="829" r:id="rId15"/>
    <p:sldId id="1096" r:id="rId16"/>
    <p:sldId id="830" r:id="rId17"/>
    <p:sldId id="842" r:id="rId18"/>
    <p:sldId id="1097" r:id="rId19"/>
    <p:sldId id="1098" r:id="rId20"/>
    <p:sldId id="1099" r:id="rId21"/>
    <p:sldId id="1063" r:id="rId22"/>
    <p:sldId id="1064" r:id="rId23"/>
    <p:sldId id="1100" r:id="rId24"/>
    <p:sldId id="1101" r:id="rId25"/>
    <p:sldId id="837" r:id="rId26"/>
    <p:sldId id="957" r:id="rId27"/>
    <p:sldId id="958" r:id="rId28"/>
    <p:sldId id="874" r:id="rId29"/>
    <p:sldId id="291" r:id="rId30"/>
  </p:sldIdLst>
  <p:sldSz cx="9144000" cy="5143500" type="screen16x9"/>
  <p:notesSz cx="6858000" cy="9144000"/>
  <p:custDataLst>
    <p:tags r:id="rId32"/>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0" autoAdjust="0"/>
    <p:restoredTop sz="77266" autoAdjust="0"/>
  </p:normalViewPr>
  <p:slideViewPr>
    <p:cSldViewPr snapToGrid="0" showGuides="1">
      <p:cViewPr varScale="1">
        <p:scale>
          <a:sx n="114" d="100"/>
          <a:sy n="114" d="100"/>
        </p:scale>
        <p:origin x="1568" y="16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2/26/20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p>
          <a:p>
            <a:r>
              <a:rPr lang="en-US" dirty="0"/>
              <a:t>Introduction to Networks v7.0 (ITN)</a:t>
            </a:r>
          </a:p>
          <a:p>
            <a:r>
              <a:rPr lang="en-US" dirty="0"/>
              <a:t>Module 6: Data Link Layer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6.2.1 – Physical and Logical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55212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6.2.2 – WAN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694351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4.4 – Media Access</a:t>
            </a:r>
            <a:r>
              <a:rPr lang="en-US" sz="1200" b="0" baseline="0" dirty="0"/>
              <a:t> Control</a:t>
            </a:r>
            <a:endParaRPr lang="en-US" dirty="0"/>
          </a:p>
          <a:p>
            <a:r>
              <a:rPr lang="en-US" dirty="0"/>
              <a:t>4.4.2 – WAN Topologies</a:t>
            </a:r>
          </a:p>
          <a:p>
            <a:r>
              <a:rPr lang="en-US" dirty="0"/>
              <a:t>4.4.2.1 – </a:t>
            </a:r>
            <a:r>
              <a:rPr lang="en-US" sz="1200" b="0" i="0" kern="1200" dirty="0">
                <a:solidFill>
                  <a:schemeClr val="tx1"/>
                </a:solidFill>
                <a:effectLst/>
                <a:latin typeface="+mn-lt"/>
                <a:ea typeface="+mn-ea"/>
                <a:cs typeface="+mn-cs"/>
              </a:rPr>
              <a:t>Common Physical WAN Topologies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624323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4.4 – Media Access</a:t>
            </a:r>
            <a:r>
              <a:rPr lang="en-US" sz="1200" b="0" baseline="0" dirty="0"/>
              <a:t> Control</a:t>
            </a:r>
            <a:endParaRPr lang="en-US" dirty="0"/>
          </a:p>
          <a:p>
            <a:r>
              <a:rPr lang="en-US" dirty="0"/>
              <a:t>4.4.3 – LAN Topologies</a:t>
            </a:r>
          </a:p>
          <a:p>
            <a:r>
              <a:rPr lang="en-US" dirty="0"/>
              <a:t>4.4.3.1 – </a:t>
            </a:r>
            <a:r>
              <a:rPr lang="en-US" sz="1200" b="0" i="0" kern="1200" dirty="0">
                <a:solidFill>
                  <a:schemeClr val="tx1"/>
                </a:solidFill>
                <a:effectLst/>
                <a:latin typeface="+mn-lt"/>
                <a:ea typeface="+mn-ea"/>
                <a:cs typeface="+mn-cs"/>
              </a:rPr>
              <a:t>Physical LAN Topologies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89938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6.2.5 – Half and Full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4901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4.4 – Media Access</a:t>
            </a:r>
            <a:r>
              <a:rPr lang="en-US" sz="1200" b="0" baseline="0" dirty="0"/>
              <a:t> Control</a:t>
            </a:r>
            <a:endParaRPr lang="en-US" dirty="0"/>
          </a:p>
          <a:p>
            <a:r>
              <a:rPr lang="en-US" dirty="0"/>
              <a:t>4.4.3 – LAN Topologies</a:t>
            </a:r>
          </a:p>
          <a:p>
            <a:r>
              <a:rPr lang="en-US" dirty="0"/>
              <a:t>4.4.3.2– </a:t>
            </a:r>
            <a:r>
              <a:rPr lang="en-US" sz="1200" b="0" i="0" kern="1200" dirty="0">
                <a:solidFill>
                  <a:schemeClr val="tx1"/>
                </a:solidFill>
                <a:effectLst/>
                <a:latin typeface="+mn-lt"/>
                <a:ea typeface="+mn-ea"/>
                <a:cs typeface="+mn-cs"/>
              </a:rPr>
              <a:t>Half and Full Duplex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280499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4.4 – Media Access</a:t>
            </a:r>
            <a:r>
              <a:rPr lang="en-US" sz="1200" b="0" baseline="0" dirty="0"/>
              <a:t> Control</a:t>
            </a:r>
            <a:endParaRPr lang="en-US" dirty="0"/>
          </a:p>
          <a:p>
            <a:r>
              <a:rPr lang="en-US" dirty="0"/>
              <a:t>4.4.3 – LAN Topologies</a:t>
            </a:r>
          </a:p>
          <a:p>
            <a:r>
              <a:rPr lang="en-US" dirty="0"/>
              <a:t>4.4.3.2– </a:t>
            </a:r>
            <a:r>
              <a:rPr lang="en-US" sz="1200" b="0" i="0" kern="1200" dirty="0">
                <a:solidFill>
                  <a:schemeClr val="tx1"/>
                </a:solidFill>
                <a:effectLst/>
                <a:latin typeface="+mn-lt"/>
                <a:ea typeface="+mn-ea"/>
                <a:cs typeface="+mn-cs"/>
              </a:rPr>
              <a:t>Half and Full Duplex</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625931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6.2.6 – Access Control Methods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945068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6.2.7 – Contention-Based Access – CSMA/CD</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423372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6.0 - Data Link Layer </a:t>
            </a:r>
            <a:r>
              <a:rPr lang="en-US"/>
              <a:t>- Introduction</a:t>
            </a:r>
            <a:endParaRPr lang="en-US" dirty="0"/>
          </a:p>
          <a:p>
            <a:pPr>
              <a:buFontTx/>
              <a:buNone/>
            </a:pPr>
            <a:r>
              <a:rPr lang="en-GB" dirty="0"/>
              <a:t>6.0.2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6.2 – Topologies</a:t>
            </a:r>
          </a:p>
          <a:p>
            <a:r>
              <a:rPr lang="en-US" dirty="0"/>
              <a:t>6.2.8 – Contention-Based Access – CSMA/CA</a:t>
            </a:r>
          </a:p>
          <a:p>
            <a:r>
              <a:rPr lang="en-US" dirty="0"/>
              <a:t>6.2.9 – Check Your Understanding -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3487640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6.3 -  Data Link Frame</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977755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6.3 – Data Link Frame</a:t>
            </a:r>
          </a:p>
          <a:p>
            <a:r>
              <a:rPr lang="en-US" dirty="0"/>
              <a:t>6.3.1 – The Frame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315570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6 – Data Link Layer</a:t>
            </a:r>
          </a:p>
          <a:p>
            <a:r>
              <a:rPr lang="en-US" dirty="0"/>
              <a:t>6.3 – Data Link Frame</a:t>
            </a:r>
          </a:p>
          <a:p>
            <a:r>
              <a:rPr lang="en-US" dirty="0"/>
              <a:t>6.3.2 – Frame Fields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7411424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6.3 – Data Link Frame</a:t>
            </a:r>
          </a:p>
          <a:p>
            <a:r>
              <a:rPr lang="en-US" dirty="0"/>
              <a:t>6.3.3 – Layer 2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882721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b="0" dirty="0"/>
              <a:t>4.4 – Media Access</a:t>
            </a:r>
            <a:r>
              <a:rPr lang="en-US" sz="1200" b="0" baseline="0" dirty="0"/>
              <a:t> Control</a:t>
            </a:r>
            <a:endParaRPr lang="en-US" dirty="0"/>
          </a:p>
          <a:p>
            <a:r>
              <a:rPr lang="en-US" dirty="0"/>
              <a:t>4.4.4 – Data Link</a:t>
            </a:r>
            <a:r>
              <a:rPr lang="en-US" baseline="0" dirty="0"/>
              <a:t> Frame</a:t>
            </a:r>
            <a:endParaRPr lang="en-US" dirty="0"/>
          </a:p>
          <a:p>
            <a:r>
              <a:rPr lang="en-US" dirty="0"/>
              <a:t>4.4.4.5</a:t>
            </a:r>
            <a:r>
              <a:rPr lang="en-US" baseline="0" dirty="0"/>
              <a:t> </a:t>
            </a:r>
            <a:r>
              <a:rPr lang="en-US" dirty="0"/>
              <a:t>– </a:t>
            </a:r>
            <a:r>
              <a:rPr lang="en-US" sz="1200" b="0" i="0" kern="1200" dirty="0">
                <a:solidFill>
                  <a:schemeClr val="tx1"/>
                </a:solidFill>
                <a:effectLst/>
                <a:latin typeface="+mn-lt"/>
                <a:ea typeface="+mn-ea"/>
                <a:cs typeface="+mn-cs"/>
              </a:rPr>
              <a:t>LAN and WAN Frames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459209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Data Link Layer</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27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 – Data Link Layer</a:t>
            </a:r>
          </a:p>
          <a:p>
            <a:r>
              <a:rPr lang="en-US" dirty="0"/>
              <a:t>6.4 – Module Practice and Quiz</a:t>
            </a:r>
          </a:p>
          <a:p>
            <a:r>
              <a:rPr lang="en-US" dirty="0"/>
              <a:t>6.4.1 – What did I learn in this module?</a:t>
            </a:r>
          </a:p>
          <a:p>
            <a:r>
              <a:rPr lang="en-US" dirty="0"/>
              <a:t>6.4.2 – Module Quiz – Data Link Layer</a:t>
            </a:r>
          </a:p>
        </p:txBody>
      </p:sp>
    </p:spTree>
    <p:extLst>
      <p:ext uri="{BB962C8B-B14F-4D97-AF65-F5344CB8AC3E}">
        <p14:creationId xmlns:p14="http://schemas.microsoft.com/office/powerpoint/2010/main" val="1476824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28</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6.1 - Purpose of the Data Link Layer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4.3 – Data Link Layer Protocols</a:t>
            </a:r>
          </a:p>
          <a:p>
            <a:r>
              <a:rPr lang="en-US" dirty="0"/>
              <a:t>4.3.1 – Purpose of the Data Link</a:t>
            </a:r>
            <a:r>
              <a:rPr lang="en-US" baseline="0" dirty="0"/>
              <a:t> Layer</a:t>
            </a:r>
            <a:endParaRPr lang="en-US" dirty="0"/>
          </a:p>
          <a:p>
            <a:r>
              <a:rPr lang="en-US" dirty="0"/>
              <a:t>4.3.1.1 – The </a:t>
            </a:r>
            <a:r>
              <a:rPr lang="en-US" sz="1200" b="0" i="0" kern="1200" dirty="0">
                <a:solidFill>
                  <a:schemeClr val="tx1"/>
                </a:solidFill>
                <a:effectLst/>
                <a:latin typeface="+mn-lt"/>
                <a:ea typeface="+mn-ea"/>
                <a:cs typeface="+mn-cs"/>
              </a:rPr>
              <a:t>Data Link Layer</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546131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6 – Data Link Layer</a:t>
            </a:r>
          </a:p>
          <a:p>
            <a:r>
              <a:rPr lang="en-US" dirty="0"/>
              <a:t>6.1 – Purpose of the Data Link Layer</a:t>
            </a:r>
          </a:p>
          <a:p>
            <a:r>
              <a:rPr lang="en-US" dirty="0"/>
              <a:t>6.1.1 – The Data Link Layer</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6 – Data Link Layer</a:t>
            </a:r>
          </a:p>
          <a:p>
            <a:r>
              <a:rPr lang="en-US" dirty="0"/>
              <a:t>6.1 – Purpose of the Data Link Layer</a:t>
            </a:r>
          </a:p>
          <a:p>
            <a:r>
              <a:rPr lang="en-US" dirty="0"/>
              <a:t>6.1.2 – IEEE 802 LAN/MAN Data Link Sublayers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460928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6.1 – Purpose of the Data Link Layer</a:t>
            </a:r>
          </a:p>
          <a:p>
            <a:r>
              <a:rPr lang="en-US" dirty="0"/>
              <a:t>6.1.3 – Providing Access to Media</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858137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4.3 – Data Link Layer Protocols</a:t>
            </a:r>
          </a:p>
          <a:p>
            <a:r>
              <a:rPr lang="en-US" dirty="0"/>
              <a:t>4.3.1 – Purpose of the Data Link</a:t>
            </a:r>
            <a:r>
              <a:rPr lang="en-US" baseline="0" dirty="0"/>
              <a:t> Layer</a:t>
            </a:r>
            <a:endParaRPr lang="en-US" dirty="0"/>
          </a:p>
          <a:p>
            <a:r>
              <a:rPr lang="en-US" dirty="0"/>
              <a:t>4.3.1.3 – </a:t>
            </a:r>
            <a:r>
              <a:rPr lang="en-US" sz="1200" b="0" i="0" kern="1200" dirty="0">
                <a:solidFill>
                  <a:schemeClr val="tx1"/>
                </a:solidFill>
                <a:effectLst/>
                <a:latin typeface="+mn-lt"/>
                <a:ea typeface="+mn-ea"/>
                <a:cs typeface="+mn-cs"/>
              </a:rPr>
              <a:t>Media Access Control</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1476047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Data Link Layer</a:t>
            </a:r>
          </a:p>
          <a:p>
            <a:r>
              <a:rPr lang="en-US" dirty="0"/>
              <a:t>6.1 – Purpose of the Data Link Layer</a:t>
            </a:r>
          </a:p>
          <a:p>
            <a:r>
              <a:rPr lang="en-US" dirty="0"/>
              <a:t>6.1.4 – Data Link Layer Standards</a:t>
            </a:r>
          </a:p>
          <a:p>
            <a:r>
              <a:rPr lang="en-US" dirty="0"/>
              <a:t>6.1.5 – Check Your Understanding – Purpose of Data Link Layer</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83545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Data Link Layer</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Topologies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Topologies</a:t>
            </a:r>
            <a:br>
              <a:rPr lang="en-US" dirty="0"/>
            </a:br>
            <a:r>
              <a:rPr lang="en-US" sz="2400" dirty="0"/>
              <a:t>Physical and Logical Topologies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a:r>
              <a:rPr lang="en-US" sz="1800" dirty="0">
                <a:solidFill>
                  <a:srgbClr val="000000"/>
                </a:solidFill>
              </a:rPr>
              <a:t>The topology of a network is the arrangement and relationship of the network devices and the interconnections between them.</a:t>
            </a:r>
          </a:p>
          <a:p>
            <a:pPr marL="0" indent="0" algn="l"/>
            <a:endParaRPr lang="en-US" sz="1800" dirty="0">
              <a:solidFill>
                <a:srgbClr val="000000"/>
              </a:solidFill>
            </a:endParaRPr>
          </a:p>
          <a:p>
            <a:pPr marL="0" indent="0" algn="l"/>
            <a:r>
              <a:rPr lang="en-US" sz="1800" dirty="0">
                <a:solidFill>
                  <a:srgbClr val="000000"/>
                </a:solidFill>
              </a:rPr>
              <a:t>There are two types of topologies used when describing networks:</a:t>
            </a:r>
          </a:p>
          <a:p>
            <a:pPr marL="415985" lvl="1" indent="-342900">
              <a:buFont typeface="Arial" panose="020B0604020202020204" pitchFamily="34" charset="0"/>
              <a:buChar char="•"/>
            </a:pPr>
            <a:r>
              <a:rPr lang="en-US" sz="1800" b="1" dirty="0">
                <a:solidFill>
                  <a:srgbClr val="000000"/>
                </a:solidFill>
              </a:rPr>
              <a:t>Physical topology </a:t>
            </a:r>
            <a:r>
              <a:rPr lang="en-US" sz="1800" dirty="0">
                <a:solidFill>
                  <a:srgbClr val="000000"/>
                </a:solidFill>
              </a:rPr>
              <a:t>– shows physical connections and how devices are interconnected.</a:t>
            </a:r>
          </a:p>
          <a:p>
            <a:pPr marL="415985" lvl="1" indent="-342900">
              <a:buFont typeface="Arial" panose="020B0604020202020204" pitchFamily="34" charset="0"/>
              <a:buChar char="•"/>
            </a:pPr>
            <a:r>
              <a:rPr lang="en-US" sz="1800" b="1" dirty="0">
                <a:solidFill>
                  <a:srgbClr val="000000"/>
                </a:solidFill>
              </a:rPr>
              <a:t>Logical topology </a:t>
            </a:r>
            <a:r>
              <a:rPr lang="en-US" sz="1800" dirty="0">
                <a:solidFill>
                  <a:srgbClr val="000000"/>
                </a:solidFill>
              </a:rPr>
              <a:t>– identifies the virtual connections between devices using device interfaces and IP addressing schemes.</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569503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Topologies</a:t>
            </a:r>
            <a:br>
              <a:rPr lang="en-US" dirty="0"/>
            </a:br>
            <a:r>
              <a:rPr lang="en-US" sz="2400" dirty="0"/>
              <a:t>WAN Topologies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943508"/>
            <a:ext cx="8280400" cy="2804664"/>
          </a:xfrm>
        </p:spPr>
        <p:txBody>
          <a:bodyPr/>
          <a:lstStyle/>
          <a:p>
            <a:pPr marL="0" indent="0" algn="l"/>
            <a:r>
              <a:rPr lang="en-US" sz="1800" dirty="0">
                <a:solidFill>
                  <a:srgbClr val="000000"/>
                </a:solidFill>
              </a:rPr>
              <a:t>There are three common physical WAN topologies: </a:t>
            </a:r>
          </a:p>
          <a:p>
            <a:pPr marL="415985" lvl="1" indent="-342900">
              <a:buFont typeface="Arial" panose="020B0604020202020204" pitchFamily="34" charset="0"/>
              <a:buChar char="•"/>
            </a:pPr>
            <a:r>
              <a:rPr lang="en-US" sz="1800" b="1" dirty="0">
                <a:solidFill>
                  <a:srgbClr val="000000"/>
                </a:solidFill>
              </a:rPr>
              <a:t>Point-to-point</a:t>
            </a:r>
            <a:r>
              <a:rPr lang="en-US" sz="1800" dirty="0">
                <a:solidFill>
                  <a:srgbClr val="000000"/>
                </a:solidFill>
              </a:rPr>
              <a:t> – the simplest and most common WAN topology. Consists of a permanent link between two endpoints.</a:t>
            </a:r>
          </a:p>
          <a:p>
            <a:pPr marL="415985" lvl="1" indent="-342900">
              <a:buFont typeface="Arial" panose="020B0604020202020204" pitchFamily="34" charset="0"/>
              <a:buChar char="•"/>
            </a:pPr>
            <a:r>
              <a:rPr lang="en-US" sz="1800" b="1" dirty="0">
                <a:solidFill>
                  <a:srgbClr val="000000"/>
                </a:solidFill>
              </a:rPr>
              <a:t>Hub and spoke </a:t>
            </a:r>
            <a:r>
              <a:rPr lang="en-US" sz="1800" dirty="0">
                <a:solidFill>
                  <a:srgbClr val="000000"/>
                </a:solidFill>
              </a:rPr>
              <a:t>– similar to a star topology where a central site interconnects branch sites through point-to-point links.</a:t>
            </a:r>
          </a:p>
          <a:p>
            <a:pPr marL="415985" lvl="1" indent="-342900">
              <a:buFont typeface="Arial" panose="020B0604020202020204" pitchFamily="34" charset="0"/>
              <a:buChar char="•"/>
            </a:pPr>
            <a:r>
              <a:rPr lang="en-US" sz="1800" b="1" dirty="0">
                <a:solidFill>
                  <a:srgbClr val="000000"/>
                </a:solidFill>
              </a:rPr>
              <a:t>Mesh</a:t>
            </a:r>
            <a:r>
              <a:rPr lang="en-US" sz="1800" dirty="0">
                <a:solidFill>
                  <a:srgbClr val="000000"/>
                </a:solidFill>
              </a:rPr>
              <a:t> – provides high availability but requires every end system to be connected to every other end system.</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106652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WAN Topologies</a:t>
            </a:r>
            <a:br>
              <a:rPr lang="en-US" sz="1600" dirty="0"/>
            </a:br>
            <a:r>
              <a:rPr lang="en-US" dirty="0"/>
              <a:t>Common Physical WAN Topologies</a:t>
            </a:r>
          </a:p>
        </p:txBody>
      </p:sp>
      <p:sp>
        <p:nvSpPr>
          <p:cNvPr id="55299" name="Rectangle 3"/>
          <p:cNvSpPr>
            <a:spLocks noGrp="1" noChangeArrowheads="1"/>
          </p:cNvSpPr>
          <p:nvPr>
            <p:ph type="body" idx="1"/>
          </p:nvPr>
        </p:nvSpPr>
        <p:spPr>
          <a:xfrm>
            <a:off x="4744332" y="1118274"/>
            <a:ext cx="3907818" cy="3043214"/>
          </a:xfrm>
        </p:spPr>
        <p:txBody>
          <a:bodyPr/>
          <a:lstStyle/>
          <a:p>
            <a:r>
              <a:rPr lang="en-US" b="1" dirty="0"/>
              <a:t>Point-to-Point -</a:t>
            </a:r>
            <a:r>
              <a:rPr lang="en-US" dirty="0"/>
              <a:t> Permanent link between two endpoints. </a:t>
            </a:r>
          </a:p>
          <a:p>
            <a:r>
              <a:rPr lang="en-US" b="1" dirty="0"/>
              <a:t>Hub and Spoke</a:t>
            </a:r>
            <a:r>
              <a:rPr lang="en-US" dirty="0"/>
              <a:t> - A central site interconnects branch sites using point-to-point links.</a:t>
            </a:r>
          </a:p>
          <a:p>
            <a:r>
              <a:rPr lang="en-US" b="1" dirty="0"/>
              <a:t>Mesh</a:t>
            </a:r>
            <a:r>
              <a:rPr lang="en-US" dirty="0"/>
              <a:t> - Provides high availability, but requires that every end system be interconnected to every other system. Administrative and physical costs can be significant. </a:t>
            </a:r>
            <a:endParaRPr lang="en-US" altLang="en-US" sz="1800" dirty="0"/>
          </a:p>
          <a:p>
            <a:pPr marL="0" indent="0" eaLnBrk="1" hangingPunct="1">
              <a:buNone/>
            </a:pPr>
            <a:endParaRPr lang="en-CA" altLang="en-US" sz="1650" b="1" dirty="0"/>
          </a:p>
        </p:txBody>
      </p:sp>
      <p:pic>
        <p:nvPicPr>
          <p:cNvPr id="2" name="Picture 1"/>
          <p:cNvPicPr>
            <a:picLocks noChangeAspect="1"/>
          </p:cNvPicPr>
          <p:nvPr/>
        </p:nvPicPr>
        <p:blipFill>
          <a:blip r:embed="rId3"/>
          <a:stretch>
            <a:fillRect/>
          </a:stretch>
        </p:blipFill>
        <p:spPr>
          <a:xfrm>
            <a:off x="227781" y="1005950"/>
            <a:ext cx="4344220" cy="3660472"/>
          </a:xfrm>
          <a:prstGeom prst="rect">
            <a:avLst/>
          </a:prstGeom>
        </p:spPr>
      </p:pic>
    </p:spTree>
    <p:extLst>
      <p:ext uri="{BB962C8B-B14F-4D97-AF65-F5344CB8AC3E}">
        <p14:creationId xmlns:p14="http://schemas.microsoft.com/office/powerpoint/2010/main" val="263035636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LAN Topologies</a:t>
            </a:r>
            <a:br>
              <a:rPr lang="en-US" sz="1600" dirty="0"/>
            </a:br>
            <a:r>
              <a:rPr lang="en-US" dirty="0"/>
              <a:t>Physical LAN Topologies</a:t>
            </a:r>
          </a:p>
        </p:txBody>
      </p:sp>
      <p:sp>
        <p:nvSpPr>
          <p:cNvPr id="55299" name="Rectangle 3"/>
          <p:cNvSpPr>
            <a:spLocks noGrp="1" noChangeArrowheads="1"/>
          </p:cNvSpPr>
          <p:nvPr>
            <p:ph type="body" idx="1"/>
          </p:nvPr>
        </p:nvSpPr>
        <p:spPr>
          <a:xfrm>
            <a:off x="4800653" y="201113"/>
            <a:ext cx="4114747" cy="4815387"/>
          </a:xfrm>
        </p:spPr>
        <p:txBody>
          <a:bodyPr/>
          <a:lstStyle/>
          <a:p>
            <a:r>
              <a:rPr lang="en-US" b="1" dirty="0"/>
              <a:t>Star</a:t>
            </a:r>
            <a:r>
              <a:rPr lang="en-US" dirty="0"/>
              <a:t> - End devices are connected to a central intermediate device. Use Ethernet switches. </a:t>
            </a:r>
          </a:p>
          <a:p>
            <a:r>
              <a:rPr lang="en-US" b="1" dirty="0"/>
              <a:t>Extended Star</a:t>
            </a:r>
            <a:r>
              <a:rPr lang="en-US" dirty="0"/>
              <a:t> - Additional Ethernet switches interconnect other star topologies. </a:t>
            </a:r>
          </a:p>
          <a:p>
            <a:r>
              <a:rPr lang="en-US" b="1" dirty="0"/>
              <a:t>Bus</a:t>
            </a:r>
            <a:r>
              <a:rPr lang="en-US" dirty="0"/>
              <a:t> - Used in legacy networks. All end systems are chained to each other and terminated in some form on each end. Switches are not required to interconnect the end devices. Bus topologies using coax cables were used in legacy Ethernet networks because it was inexpensive and easy to set up.</a:t>
            </a:r>
          </a:p>
          <a:p>
            <a:r>
              <a:rPr lang="en-US" b="1" dirty="0"/>
              <a:t>Ring</a:t>
            </a:r>
            <a:r>
              <a:rPr lang="en-US" dirty="0"/>
              <a:t> - End systems are connected to their respective neighbor forming a ring. Unlike the bus topology, the ring does not need to be terminated. Ring topologies were used in legacy Fiber Distributed Data Interface (FDDI) and Token Ring networks.</a:t>
            </a:r>
          </a:p>
          <a:p>
            <a:pPr lvl="1"/>
            <a:endParaRPr lang="en-US" altLang="en-US" sz="1800" dirty="0"/>
          </a:p>
          <a:p>
            <a:pPr marL="0" indent="0" eaLnBrk="1" hangingPunct="1">
              <a:buNone/>
            </a:pPr>
            <a:endParaRPr lang="en-CA" altLang="en-US" sz="1650" b="1" dirty="0"/>
          </a:p>
        </p:txBody>
      </p:sp>
      <p:pic>
        <p:nvPicPr>
          <p:cNvPr id="2" name="Picture 1"/>
          <p:cNvPicPr>
            <a:picLocks noChangeAspect="1"/>
          </p:cNvPicPr>
          <p:nvPr/>
        </p:nvPicPr>
        <p:blipFill>
          <a:blip r:embed="rId3"/>
          <a:stretch>
            <a:fillRect/>
          </a:stretch>
        </p:blipFill>
        <p:spPr>
          <a:xfrm>
            <a:off x="1" y="1023730"/>
            <a:ext cx="4617155" cy="3105977"/>
          </a:xfrm>
          <a:prstGeom prst="rect">
            <a:avLst/>
          </a:prstGeom>
        </p:spPr>
      </p:pic>
    </p:spTree>
    <p:extLst>
      <p:ext uri="{BB962C8B-B14F-4D97-AF65-F5344CB8AC3E}">
        <p14:creationId xmlns:p14="http://schemas.microsoft.com/office/powerpoint/2010/main" val="17225708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0" y="0"/>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Topologies</a:t>
            </a:r>
            <a:br>
              <a:rPr lang="en-US" dirty="0"/>
            </a:br>
            <a:r>
              <a:rPr lang="en-US" sz="2400" dirty="0"/>
              <a:t>Half and Full Duplex Communication</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a:r>
              <a:rPr lang="en-US" sz="1600" b="1" dirty="0">
                <a:solidFill>
                  <a:srgbClr val="000000"/>
                </a:solidFill>
              </a:rPr>
              <a:t>Half-duplex communication</a:t>
            </a:r>
          </a:p>
          <a:p>
            <a:pPr marL="415985" lvl="1" indent="-342900">
              <a:buFont typeface="Arial" panose="020B0604020202020204" pitchFamily="34" charset="0"/>
              <a:buChar char="•"/>
            </a:pPr>
            <a:r>
              <a:rPr lang="en-US" sz="1600" dirty="0">
                <a:solidFill>
                  <a:srgbClr val="000000"/>
                </a:solidFill>
              </a:rPr>
              <a:t>Only allows one device to send or receive at a time on a shared medium.</a:t>
            </a:r>
          </a:p>
          <a:p>
            <a:pPr marL="415985" lvl="1" indent="-342900">
              <a:buFont typeface="Arial" panose="020B0604020202020204" pitchFamily="34" charset="0"/>
              <a:buChar char="•"/>
            </a:pPr>
            <a:r>
              <a:rPr lang="en-US" sz="1600" dirty="0">
                <a:solidFill>
                  <a:srgbClr val="000000"/>
                </a:solidFill>
              </a:rPr>
              <a:t>Used on WLANs and legacy bus topologies with Ethernet hubs.</a:t>
            </a:r>
          </a:p>
          <a:p>
            <a:pPr marL="0" indent="0" algn="l"/>
            <a:endParaRPr lang="en-US" sz="1600" b="1" dirty="0">
              <a:solidFill>
                <a:srgbClr val="000000"/>
              </a:solidFill>
            </a:endParaRPr>
          </a:p>
          <a:p>
            <a:pPr marL="0" indent="0" algn="l"/>
            <a:r>
              <a:rPr lang="en-US" sz="1600" b="1" dirty="0">
                <a:solidFill>
                  <a:srgbClr val="000000"/>
                </a:solidFill>
              </a:rPr>
              <a:t>Full-duplex communication</a:t>
            </a:r>
          </a:p>
          <a:p>
            <a:pPr marL="415985" lvl="1" indent="-342900">
              <a:buFont typeface="Arial" panose="020B0604020202020204" pitchFamily="34" charset="0"/>
              <a:buChar char="•"/>
            </a:pPr>
            <a:r>
              <a:rPr lang="en-US" sz="1600" dirty="0">
                <a:solidFill>
                  <a:srgbClr val="000000"/>
                </a:solidFill>
              </a:rPr>
              <a:t>Allows both devices to simultaneously transmit and receive on a shared medium.</a:t>
            </a:r>
          </a:p>
          <a:p>
            <a:pPr marL="415985" lvl="1" indent="-342900">
              <a:buFont typeface="Arial" panose="020B0604020202020204" pitchFamily="34" charset="0"/>
              <a:buChar char="•"/>
            </a:pPr>
            <a:r>
              <a:rPr lang="en-US" sz="1600" dirty="0">
                <a:solidFill>
                  <a:srgbClr val="000000"/>
                </a:solidFill>
              </a:rPr>
              <a:t>Ethernet switches operate in full-duplex mode.</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35034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LAN Topologies</a:t>
            </a:r>
            <a:br>
              <a:rPr lang="en-US" sz="1600" dirty="0"/>
            </a:br>
            <a:r>
              <a:rPr lang="en-US" dirty="0"/>
              <a:t>Half and Full Duplex</a:t>
            </a:r>
          </a:p>
        </p:txBody>
      </p:sp>
      <p:sp>
        <p:nvSpPr>
          <p:cNvPr id="55299" name="Rectangle 3"/>
          <p:cNvSpPr>
            <a:spLocks noGrp="1" noChangeArrowheads="1"/>
          </p:cNvSpPr>
          <p:nvPr>
            <p:ph type="body" idx="1"/>
          </p:nvPr>
        </p:nvSpPr>
        <p:spPr>
          <a:xfrm>
            <a:off x="4851454" y="1276023"/>
            <a:ext cx="3907818" cy="3043214"/>
          </a:xfrm>
        </p:spPr>
        <p:txBody>
          <a:bodyPr/>
          <a:lstStyle/>
          <a:p>
            <a:r>
              <a:rPr lang="en-US" sz="1800" b="1" dirty="0"/>
              <a:t>Half-Duplex Communication</a:t>
            </a:r>
          </a:p>
          <a:p>
            <a:pPr lvl="1"/>
            <a:r>
              <a:rPr lang="en-US" sz="1600" dirty="0"/>
              <a:t>Both devices can transmit and receive on the media but cannot do so simultaneously.</a:t>
            </a:r>
          </a:p>
          <a:p>
            <a:pPr lvl="1"/>
            <a:r>
              <a:rPr lang="en-US" sz="1600" dirty="0"/>
              <a:t>Used in legacy bus topologies and with Ethernet hubs.</a:t>
            </a:r>
          </a:p>
          <a:p>
            <a:pPr lvl="1"/>
            <a:r>
              <a:rPr lang="en-US" sz="1600" dirty="0"/>
              <a:t>WLANs also operate in half-duplex.</a:t>
            </a:r>
          </a:p>
          <a:p>
            <a:pPr marL="0" indent="0" eaLnBrk="1" hangingPunct="1">
              <a:buNone/>
            </a:pPr>
            <a:endParaRPr lang="en-CA" altLang="en-US" sz="1650" b="1"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554" y="1364541"/>
            <a:ext cx="4279900" cy="1433089"/>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554" y="2882145"/>
            <a:ext cx="4279900" cy="1525610"/>
          </a:xfrm>
          <a:prstGeom prst="rect">
            <a:avLst/>
          </a:prstGeom>
        </p:spPr>
      </p:pic>
    </p:spTree>
    <p:extLst>
      <p:ext uri="{BB962C8B-B14F-4D97-AF65-F5344CB8AC3E}">
        <p14:creationId xmlns:p14="http://schemas.microsoft.com/office/powerpoint/2010/main" val="76984669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LAN Topologies</a:t>
            </a:r>
            <a:br>
              <a:rPr lang="en-US" sz="1600" dirty="0"/>
            </a:br>
            <a:r>
              <a:rPr lang="en-US" dirty="0"/>
              <a:t>Half and Full Duplex (Cont.)</a:t>
            </a:r>
          </a:p>
        </p:txBody>
      </p:sp>
      <p:sp>
        <p:nvSpPr>
          <p:cNvPr id="55299" name="Rectangle 3"/>
          <p:cNvSpPr>
            <a:spLocks noGrp="1" noChangeArrowheads="1"/>
          </p:cNvSpPr>
          <p:nvPr>
            <p:ph type="body" idx="1"/>
          </p:nvPr>
        </p:nvSpPr>
        <p:spPr>
          <a:xfrm>
            <a:off x="4787900" y="1092201"/>
            <a:ext cx="3971372" cy="3175000"/>
          </a:xfrm>
        </p:spPr>
        <p:txBody>
          <a:bodyPr/>
          <a:lstStyle/>
          <a:p>
            <a:r>
              <a:rPr lang="en-US" sz="1800" b="1" dirty="0"/>
              <a:t>Full-Duplex Communication</a:t>
            </a:r>
          </a:p>
          <a:p>
            <a:pPr lvl="1"/>
            <a:r>
              <a:rPr lang="en-US" sz="1600" dirty="0"/>
              <a:t>Both devices can transmit and receive on the media at the same time. </a:t>
            </a:r>
          </a:p>
          <a:p>
            <a:pPr lvl="1"/>
            <a:r>
              <a:rPr lang="en-US" sz="1600" dirty="0"/>
              <a:t>Data link layer assumes that the media is available for transmission for both nodes at any time.</a:t>
            </a:r>
          </a:p>
          <a:p>
            <a:pPr lvl="1"/>
            <a:r>
              <a:rPr lang="en-US" sz="1600" dirty="0"/>
              <a:t>Ethernet switches operate in full-duplex mode by default, but can operate in half-duplex if connecting to a device such as an Ethernet hub.</a:t>
            </a:r>
            <a:endParaRPr lang="en-US" altLang="en-US" sz="1800" dirty="0"/>
          </a:p>
          <a:p>
            <a:pPr marL="0" indent="0" eaLnBrk="1" hangingPunct="1">
              <a:buNone/>
            </a:pPr>
            <a:endParaRPr lang="en-CA" altLang="en-US" sz="1650" b="1" dirty="0"/>
          </a:p>
        </p:txBody>
      </p:sp>
      <p:pic>
        <p:nvPicPr>
          <p:cNvPr id="4" name="Picture 3"/>
          <p:cNvPicPr>
            <a:picLocks noChangeAspect="1"/>
          </p:cNvPicPr>
          <p:nvPr/>
        </p:nvPicPr>
        <p:blipFill>
          <a:blip r:embed="rId3"/>
          <a:stretch>
            <a:fillRect/>
          </a:stretch>
        </p:blipFill>
        <p:spPr>
          <a:xfrm>
            <a:off x="190576" y="1562100"/>
            <a:ext cx="4381425" cy="1670050"/>
          </a:xfrm>
          <a:prstGeom prst="rect">
            <a:avLst/>
          </a:prstGeom>
        </p:spPr>
      </p:pic>
    </p:spTree>
    <p:extLst>
      <p:ext uri="{BB962C8B-B14F-4D97-AF65-F5344CB8AC3E}">
        <p14:creationId xmlns:p14="http://schemas.microsoft.com/office/powerpoint/2010/main" val="25790807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0" y="0"/>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Topologies</a:t>
            </a:r>
            <a:br>
              <a:rPr lang="en-US" dirty="0"/>
            </a:br>
            <a:r>
              <a:rPr lang="en-US" sz="2400" dirty="0"/>
              <a:t>Access Control Methods</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a:r>
              <a:rPr lang="en-US" sz="1600" b="1" dirty="0">
                <a:solidFill>
                  <a:srgbClr val="000000"/>
                </a:solidFill>
              </a:rPr>
              <a:t>Contention-based access</a:t>
            </a:r>
          </a:p>
          <a:p>
            <a:pPr marL="73085" lvl="1" indent="0">
              <a:buNone/>
            </a:pPr>
            <a:r>
              <a:rPr lang="en-US" sz="1600" dirty="0">
                <a:solidFill>
                  <a:srgbClr val="000000"/>
                </a:solidFill>
              </a:rPr>
              <a:t>All nodes operating in half-duplex, competing for use of the medium. Examples are:</a:t>
            </a:r>
          </a:p>
          <a:p>
            <a:pPr marL="489010" lvl="2" indent="-342900">
              <a:buFont typeface="Arial" panose="020B0604020202020204" pitchFamily="34" charset="0"/>
              <a:buChar char="•"/>
            </a:pPr>
            <a:r>
              <a:rPr lang="en-US" sz="1600" dirty="0">
                <a:solidFill>
                  <a:srgbClr val="000000"/>
                </a:solidFill>
              </a:rPr>
              <a:t>Carrier sense multiple access with collision detection (CSMA/CD) as used on legacy bus-topology Ethernet.</a:t>
            </a:r>
          </a:p>
          <a:p>
            <a:pPr marL="489010" lvl="2" indent="-342900">
              <a:buFont typeface="Arial" panose="020B0604020202020204" pitchFamily="34" charset="0"/>
              <a:buChar char="•"/>
            </a:pPr>
            <a:r>
              <a:rPr lang="en-US" sz="1600" dirty="0">
                <a:solidFill>
                  <a:srgbClr val="000000"/>
                </a:solidFill>
              </a:rPr>
              <a:t>Carrier sense multiple access with collision avoidance (CSMA/CA) as used on Wireless LANs.</a:t>
            </a:r>
          </a:p>
          <a:p>
            <a:pPr marL="146110" lvl="2" indent="0">
              <a:buNone/>
            </a:pPr>
            <a:endParaRPr lang="en-US" sz="1600" dirty="0">
              <a:solidFill>
                <a:srgbClr val="000000"/>
              </a:solidFill>
            </a:endParaRPr>
          </a:p>
          <a:p>
            <a:pPr marL="0" indent="0" algn="l"/>
            <a:r>
              <a:rPr lang="en-US" sz="1600" b="1" dirty="0">
                <a:solidFill>
                  <a:srgbClr val="000000"/>
                </a:solidFill>
              </a:rPr>
              <a:t>Controlled access</a:t>
            </a:r>
          </a:p>
          <a:p>
            <a:pPr marL="415985" lvl="1" indent="-342900">
              <a:buFont typeface="Arial" panose="020B0604020202020204" pitchFamily="34" charset="0"/>
              <a:buChar char="•"/>
            </a:pPr>
            <a:r>
              <a:rPr lang="en-US" sz="1600" dirty="0">
                <a:solidFill>
                  <a:srgbClr val="000000"/>
                </a:solidFill>
              </a:rPr>
              <a:t>Deterministic access where each node has its own time on the medium.</a:t>
            </a:r>
          </a:p>
          <a:p>
            <a:pPr marL="415985" lvl="1" indent="-342900">
              <a:buFont typeface="Arial" panose="020B0604020202020204" pitchFamily="34" charset="0"/>
              <a:buChar char="•"/>
            </a:pPr>
            <a:r>
              <a:rPr lang="en-US" sz="1600" dirty="0">
                <a:solidFill>
                  <a:srgbClr val="000000"/>
                </a:solidFill>
              </a:rPr>
              <a:t>Used on legacy networks such as Token Ring and ARCNET.</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59956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0" y="0"/>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Topologies</a:t>
            </a:r>
            <a:br>
              <a:rPr lang="en-US" dirty="0"/>
            </a:br>
            <a:r>
              <a:rPr lang="en-US" sz="2400" dirty="0"/>
              <a:t>Contention-Based Access – CSMA/CD</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49"/>
            <a:ext cx="8280400" cy="3393731"/>
          </a:xfrm>
        </p:spPr>
        <p:txBody>
          <a:bodyPr/>
          <a:lstStyle/>
          <a:p>
            <a:pPr marL="0" indent="0" algn="l"/>
            <a:r>
              <a:rPr lang="en-US" sz="1600" b="1" dirty="0">
                <a:solidFill>
                  <a:srgbClr val="000000"/>
                </a:solidFill>
              </a:rPr>
              <a:t>CSMA/CD</a:t>
            </a:r>
          </a:p>
          <a:p>
            <a:pPr marL="415985" lvl="1" indent="-342900">
              <a:buFont typeface="Arial" panose="020B0604020202020204" pitchFamily="34" charset="0"/>
              <a:buChar char="•"/>
            </a:pPr>
            <a:r>
              <a:rPr lang="en-US" sz="1600" dirty="0">
                <a:solidFill>
                  <a:srgbClr val="000000"/>
                </a:solidFill>
              </a:rPr>
              <a:t>Used by legacy Ethernet LANs.</a:t>
            </a:r>
          </a:p>
          <a:p>
            <a:pPr marL="415985" lvl="1" indent="-342900">
              <a:buFont typeface="Arial" panose="020B0604020202020204" pitchFamily="34" charset="0"/>
              <a:buChar char="•"/>
            </a:pPr>
            <a:r>
              <a:rPr lang="en-US" sz="1600" dirty="0">
                <a:solidFill>
                  <a:srgbClr val="000000"/>
                </a:solidFill>
              </a:rPr>
              <a:t>Operates in half-duplex mode where only one device sends or receives at a time.</a:t>
            </a:r>
          </a:p>
          <a:p>
            <a:pPr marL="415985" lvl="1" indent="-342900">
              <a:buFont typeface="Arial" panose="020B0604020202020204" pitchFamily="34" charset="0"/>
              <a:buChar char="•"/>
            </a:pPr>
            <a:r>
              <a:rPr lang="en-US" sz="1600" dirty="0">
                <a:solidFill>
                  <a:srgbClr val="000000"/>
                </a:solidFill>
              </a:rPr>
              <a:t>Uses a collision detection process to govern when a device can send and what happens if multiple devices send at the same time.</a:t>
            </a:r>
          </a:p>
          <a:p>
            <a:pPr marL="73085" lvl="1" indent="0">
              <a:buNone/>
            </a:pPr>
            <a:endParaRPr lang="en-US" sz="1600" dirty="0">
              <a:solidFill>
                <a:srgbClr val="000000"/>
              </a:solidFill>
            </a:endParaRPr>
          </a:p>
          <a:p>
            <a:pPr marL="73085" lvl="1" indent="0">
              <a:buNone/>
            </a:pPr>
            <a:r>
              <a:rPr lang="en-US" sz="1600" b="1" dirty="0">
                <a:solidFill>
                  <a:srgbClr val="000000"/>
                </a:solidFill>
              </a:rPr>
              <a:t>CSMA/CD collision detection process</a:t>
            </a:r>
            <a:r>
              <a:rPr lang="en-US" sz="1600" dirty="0">
                <a:solidFill>
                  <a:srgbClr val="000000"/>
                </a:solidFill>
              </a:rPr>
              <a:t>:</a:t>
            </a:r>
          </a:p>
          <a:p>
            <a:pPr marL="489010" lvl="2" indent="-342900">
              <a:buFont typeface="Arial" panose="020B0604020202020204" pitchFamily="34" charset="0"/>
              <a:buChar char="•"/>
            </a:pPr>
            <a:r>
              <a:rPr lang="en-US" sz="1600" dirty="0">
                <a:solidFill>
                  <a:srgbClr val="000000"/>
                </a:solidFill>
              </a:rPr>
              <a:t>Devices transmitting simultaneously will result in a signal collision on the shared media.</a:t>
            </a:r>
          </a:p>
          <a:p>
            <a:pPr marL="489010" lvl="2" indent="-342900">
              <a:buFont typeface="Arial" panose="020B0604020202020204" pitchFamily="34" charset="0"/>
              <a:buChar char="•"/>
            </a:pPr>
            <a:r>
              <a:rPr lang="en-US" sz="1600" dirty="0">
                <a:solidFill>
                  <a:srgbClr val="000000"/>
                </a:solidFill>
              </a:rPr>
              <a:t>Devices detect the collision.</a:t>
            </a:r>
          </a:p>
          <a:p>
            <a:pPr marL="489010" lvl="2" indent="-342900">
              <a:buFont typeface="Arial" panose="020B0604020202020204" pitchFamily="34" charset="0"/>
              <a:buChar char="•"/>
            </a:pPr>
            <a:r>
              <a:rPr lang="en-US" sz="1600" dirty="0">
                <a:solidFill>
                  <a:srgbClr val="000000"/>
                </a:solidFill>
              </a:rPr>
              <a:t>Devices wait a random period of time and retransmit data.</a:t>
            </a:r>
          </a:p>
          <a:p>
            <a:pPr marL="146110" lvl="2" indent="0">
              <a:buNone/>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59020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364511" y="698645"/>
            <a:ext cx="8012573"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Data Link Layer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Explain how media access control in the data link layer supports communication across networks</a:t>
            </a:r>
            <a:r>
              <a:rPr kumimoji="0" lang="en-US" altLang="en-US" sz="1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728653368"/>
              </p:ext>
            </p:extLst>
          </p:nvPr>
        </p:nvGraphicFramePr>
        <p:xfrm>
          <a:off x="457677" y="2152014"/>
          <a:ext cx="7826240" cy="2192357"/>
        </p:xfrm>
        <a:graphic>
          <a:graphicData uri="http://schemas.openxmlformats.org/drawingml/2006/table">
            <a:tbl>
              <a:tblPr firstRow="1" firstCol="1" bandRow="1">
                <a:tableStyleId>{5C22544A-7EE6-4342-B048-85BDC9FD1C3A}</a:tableStyleId>
              </a:tblPr>
              <a:tblGrid>
                <a:gridCol w="3913120">
                  <a:extLst>
                    <a:ext uri="{9D8B030D-6E8A-4147-A177-3AD203B41FA5}">
                      <a16:colId xmlns:a16="http://schemas.microsoft.com/office/drawing/2014/main" val="1523797708"/>
                    </a:ext>
                  </a:extLst>
                </a:gridCol>
                <a:gridCol w="3913120">
                  <a:extLst>
                    <a:ext uri="{9D8B030D-6E8A-4147-A177-3AD203B41FA5}">
                      <a16:colId xmlns:a16="http://schemas.microsoft.com/office/drawing/2014/main" val="2750207184"/>
                    </a:ext>
                  </a:extLst>
                </a:gridCol>
              </a:tblGrid>
              <a:tr h="293684">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783639">
                <a:tc>
                  <a:txBody>
                    <a:bodyPr/>
                    <a:lstStyle/>
                    <a:p>
                      <a:pPr marL="0" marR="0">
                        <a:lnSpc>
                          <a:spcPct val="107000"/>
                        </a:lnSpc>
                        <a:spcBef>
                          <a:spcPts val="0"/>
                        </a:spcBef>
                        <a:spcAft>
                          <a:spcPts val="0"/>
                        </a:spcAft>
                      </a:pPr>
                      <a:r>
                        <a:rPr lang="en-US" sz="1200" dirty="0">
                          <a:effectLst/>
                        </a:rPr>
                        <a:t>Purpose of the Data Link Layer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Describe the purpose and function of the data link layer in preparing communication for transmission on specific media.</a:t>
                      </a:r>
                      <a:endParaRPr lang="en-US" sz="105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512112">
                <a:tc>
                  <a:txBody>
                    <a:bodyPr/>
                    <a:lstStyle/>
                    <a:p>
                      <a:pPr marL="0" marR="0">
                        <a:lnSpc>
                          <a:spcPct val="107000"/>
                        </a:lnSpc>
                        <a:spcBef>
                          <a:spcPts val="0"/>
                        </a:spcBef>
                        <a:spcAft>
                          <a:spcPts val="0"/>
                        </a:spcAft>
                      </a:pPr>
                      <a:r>
                        <a:rPr lang="en-US" sz="1200" dirty="0">
                          <a:effectLst/>
                        </a:rPr>
                        <a:t>Topologies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kern="1200" dirty="0">
                          <a:solidFill>
                            <a:schemeClr val="dk1"/>
                          </a:solidFill>
                          <a:effectLst/>
                          <a:latin typeface="+mn-lt"/>
                          <a:ea typeface="+mn-ea"/>
                          <a:cs typeface="+mn-cs"/>
                        </a:rPr>
                        <a:t>Compare the characteristics of media access control methods on WAN and LAN topologies.</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602922">
                <a:tc>
                  <a:txBody>
                    <a:bodyPr/>
                    <a:lstStyle/>
                    <a:p>
                      <a:pPr marL="0" marR="0">
                        <a:lnSpc>
                          <a:spcPct val="107000"/>
                        </a:lnSpc>
                        <a:spcBef>
                          <a:spcPts val="0"/>
                        </a:spcBef>
                        <a:spcAft>
                          <a:spcPts val="0"/>
                        </a:spcAft>
                      </a:pPr>
                      <a:r>
                        <a:rPr lang="en-US" sz="1200" dirty="0">
                          <a:effectLst/>
                        </a:rPr>
                        <a:t>Data Link Frame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latin typeface="+mn-lt"/>
                          <a:ea typeface="Calibri" panose="020F0502020204030204" pitchFamily="34" charset="0"/>
                          <a:cs typeface="Calibri" panose="020F0502020204030204" pitchFamily="34" charset="0"/>
                        </a:rPr>
                        <a:t>Describe the characteristics and functions of the data link frame.</a:t>
                      </a:r>
                      <a:endParaRPr lang="en-US" sz="1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B8166C4A-518E-4846-A274-363AAE5FF01D}"/>
              </a:ext>
            </a:extLst>
          </p:cNvPr>
          <p:cNvSpPr txBox="1">
            <a:spLocks/>
          </p:cNvSpPr>
          <p:nvPr/>
        </p:nvSpPr>
        <p:spPr bwMode="auto">
          <a:xfrm>
            <a:off x="0" y="0"/>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a:solidFill>
                  <a:srgbClr val="004C69"/>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en-US" sz="1600" dirty="0"/>
              <a:t>Topologies</a:t>
            </a:r>
            <a:br>
              <a:rPr lang="en-US" dirty="0"/>
            </a:br>
            <a:r>
              <a:rPr lang="en-US" sz="2400" dirty="0"/>
              <a:t>Contention-Based Access – CSMA/CA</a:t>
            </a:r>
          </a:p>
        </p:txBody>
      </p:sp>
      <p:sp>
        <p:nvSpPr>
          <p:cNvPr id="6" name="Content Placeholder 3">
            <a:extLst>
              <a:ext uri="{FF2B5EF4-FFF2-40B4-BE49-F238E27FC236}">
                <a16:creationId xmlns:a16="http://schemas.microsoft.com/office/drawing/2014/main" id="{4003F5F5-7654-47FE-8245-0FE364DE3A10}"/>
              </a:ext>
            </a:extLst>
          </p:cNvPr>
          <p:cNvSpPr>
            <a:spLocks noGrp="1"/>
          </p:cNvSpPr>
          <p:nvPr>
            <p:ph idx="1"/>
          </p:nvPr>
        </p:nvSpPr>
        <p:spPr>
          <a:xfrm>
            <a:off x="431800" y="1035050"/>
            <a:ext cx="8280400" cy="3073400"/>
          </a:xfrm>
        </p:spPr>
        <p:txBody>
          <a:bodyPr/>
          <a:lstStyle/>
          <a:p>
            <a:pPr marL="0" indent="0" algn="l"/>
            <a:r>
              <a:rPr lang="en-US" sz="1600" b="1" dirty="0">
                <a:solidFill>
                  <a:srgbClr val="000000"/>
                </a:solidFill>
              </a:rPr>
              <a:t>CSMA/CA</a:t>
            </a:r>
          </a:p>
          <a:p>
            <a:pPr marL="415985" lvl="1" indent="-342900">
              <a:buFont typeface="Arial" panose="020B0604020202020204" pitchFamily="34" charset="0"/>
              <a:buChar char="•"/>
            </a:pPr>
            <a:r>
              <a:rPr lang="en-US" sz="1600" dirty="0">
                <a:solidFill>
                  <a:srgbClr val="000000"/>
                </a:solidFill>
              </a:rPr>
              <a:t>Used by IEEE 802.11 WLANs.</a:t>
            </a:r>
          </a:p>
          <a:p>
            <a:pPr marL="415985" lvl="1" indent="-342900">
              <a:buFont typeface="Arial" panose="020B0604020202020204" pitchFamily="34" charset="0"/>
              <a:buChar char="•"/>
            </a:pPr>
            <a:r>
              <a:rPr lang="en-US" sz="1600" dirty="0">
                <a:solidFill>
                  <a:srgbClr val="000000"/>
                </a:solidFill>
              </a:rPr>
              <a:t>Operates in half-duplex mode where only one device sends or receives at a time.</a:t>
            </a:r>
          </a:p>
          <a:p>
            <a:pPr marL="415985" lvl="1" indent="-342900">
              <a:buFont typeface="Arial" panose="020B0604020202020204" pitchFamily="34" charset="0"/>
              <a:buChar char="•"/>
            </a:pPr>
            <a:r>
              <a:rPr lang="en-US" sz="1600" dirty="0">
                <a:solidFill>
                  <a:srgbClr val="000000"/>
                </a:solidFill>
              </a:rPr>
              <a:t>Uses a collision avoidance process to govern when a device can send and what happens if multiple devices send at the same time.</a:t>
            </a:r>
          </a:p>
          <a:p>
            <a:pPr marL="73085" lvl="1" indent="0">
              <a:buNone/>
            </a:pPr>
            <a:endParaRPr lang="en-US" sz="1600" dirty="0">
              <a:solidFill>
                <a:srgbClr val="000000"/>
              </a:solidFill>
            </a:endParaRPr>
          </a:p>
          <a:p>
            <a:pPr marL="0" lvl="1" indent="0" defTabSz="457105" fontAlgn="auto">
              <a:lnSpc>
                <a:spcPct val="100000"/>
              </a:lnSpc>
              <a:spcBef>
                <a:spcPct val="20000"/>
              </a:spcBef>
              <a:spcAft>
                <a:spcPts val="0"/>
              </a:spcAft>
              <a:buClrTx/>
              <a:buNone/>
            </a:pPr>
            <a:r>
              <a:rPr lang="en-US" sz="1600" b="1" dirty="0">
                <a:solidFill>
                  <a:srgbClr val="000000"/>
                </a:solidFill>
              </a:rPr>
              <a:t>CSMA/CA collision avoidance process</a:t>
            </a:r>
            <a:r>
              <a:rPr lang="en-US" sz="1600" dirty="0">
                <a:solidFill>
                  <a:srgbClr val="000000"/>
                </a:solidFill>
              </a:rPr>
              <a:t>:</a:t>
            </a:r>
          </a:p>
          <a:p>
            <a:pPr marL="415985" lvl="1" indent="-342900">
              <a:buFont typeface="Arial" panose="020B0604020202020204" pitchFamily="34" charset="0"/>
              <a:buChar char="•"/>
            </a:pPr>
            <a:r>
              <a:rPr lang="en-US" sz="1600" dirty="0">
                <a:solidFill>
                  <a:srgbClr val="000000"/>
                </a:solidFill>
              </a:rPr>
              <a:t>When transmitting, devices also include the time duration needed for the transmission.</a:t>
            </a:r>
          </a:p>
          <a:p>
            <a:pPr marL="415985" lvl="1" indent="-342900">
              <a:buFont typeface="Arial" panose="020B0604020202020204" pitchFamily="34" charset="0"/>
              <a:buChar char="•"/>
            </a:pPr>
            <a:r>
              <a:rPr lang="en-US" sz="1600" dirty="0">
                <a:solidFill>
                  <a:srgbClr val="000000"/>
                </a:solidFill>
              </a:rPr>
              <a:t>Other devices on the shared medium receive the time duration information and know how long the medium will be unavailable.</a:t>
            </a:r>
          </a:p>
          <a:p>
            <a:pPr marL="489010" lvl="2" indent="-342900">
              <a:buFont typeface="Arial" panose="020B0604020202020204" pitchFamily="34" charset="0"/>
              <a:buChar char="•"/>
            </a:pPr>
            <a:endParaRPr lang="en-US" dirty="0">
              <a:solidFill>
                <a:srgbClr val="000000"/>
              </a:solidFill>
            </a:endParaRPr>
          </a:p>
          <a:p>
            <a:pPr marL="0" indent="0" algn="l"/>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59435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Data Link Frame</a:t>
            </a:r>
          </a:p>
        </p:txBody>
      </p:sp>
    </p:spTree>
    <p:custDataLst>
      <p:tags r:id="rId1"/>
    </p:custDataLst>
    <p:extLst>
      <p:ext uri="{BB962C8B-B14F-4D97-AF65-F5344CB8AC3E}">
        <p14:creationId xmlns:p14="http://schemas.microsoft.com/office/powerpoint/2010/main" val="473391011"/>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Link Frame</a:t>
            </a:r>
            <a:br>
              <a:rPr lang="en-US" dirty="0"/>
            </a:br>
            <a:r>
              <a:rPr lang="en-US" sz="2400" dirty="0"/>
              <a:t>The Frame</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3505566"/>
          </a:xfrm>
        </p:spPr>
        <p:txBody>
          <a:bodyPr/>
          <a:lstStyle/>
          <a:p>
            <a:pPr marL="0" indent="0" algn="l"/>
            <a:r>
              <a:rPr lang="en-US" sz="1600" dirty="0">
                <a:solidFill>
                  <a:srgbClr val="000000"/>
                </a:solidFill>
              </a:rPr>
              <a:t>Data is encapsulated by the data link layer with a header and a trailer to form a frame.</a:t>
            </a:r>
          </a:p>
          <a:p>
            <a:pPr marL="0" indent="0" algn="l"/>
            <a:r>
              <a:rPr lang="en-US" sz="1600" dirty="0">
                <a:solidFill>
                  <a:srgbClr val="000000"/>
                </a:solidFill>
              </a:rPr>
              <a:t>A data link frame has three parts:</a:t>
            </a:r>
          </a:p>
          <a:p>
            <a:pPr marL="415985" lvl="1" indent="-342900">
              <a:buFont typeface="Arial" panose="020B0604020202020204" pitchFamily="34" charset="0"/>
              <a:buChar char="•"/>
            </a:pPr>
            <a:r>
              <a:rPr lang="en-US" sz="1600" dirty="0">
                <a:solidFill>
                  <a:srgbClr val="000000"/>
                </a:solidFill>
              </a:rPr>
              <a:t>Header</a:t>
            </a:r>
          </a:p>
          <a:p>
            <a:pPr marL="415985" lvl="1" indent="-342900">
              <a:buFont typeface="Arial" panose="020B0604020202020204" pitchFamily="34" charset="0"/>
              <a:buChar char="•"/>
            </a:pPr>
            <a:r>
              <a:rPr lang="en-US" sz="1600" dirty="0">
                <a:solidFill>
                  <a:srgbClr val="000000"/>
                </a:solidFill>
              </a:rPr>
              <a:t>Data</a:t>
            </a:r>
          </a:p>
          <a:p>
            <a:pPr marL="415985" lvl="1" indent="-342900">
              <a:buFont typeface="Arial" panose="020B0604020202020204" pitchFamily="34" charset="0"/>
              <a:buChar char="•"/>
            </a:pPr>
            <a:r>
              <a:rPr lang="en-US" sz="1600" dirty="0">
                <a:solidFill>
                  <a:srgbClr val="000000"/>
                </a:solidFill>
              </a:rPr>
              <a:t>Trailer</a:t>
            </a:r>
          </a:p>
          <a:p>
            <a:pPr marL="0" lvl="1" indent="0" defTabSz="457105" fontAlgn="auto">
              <a:lnSpc>
                <a:spcPct val="100000"/>
              </a:lnSpc>
              <a:spcBef>
                <a:spcPct val="20000"/>
              </a:spcBef>
              <a:spcAft>
                <a:spcPts val="0"/>
              </a:spcAft>
              <a:buClrTx/>
              <a:buNone/>
            </a:pPr>
            <a:r>
              <a:rPr lang="en-US" sz="1600" dirty="0">
                <a:solidFill>
                  <a:srgbClr val="000000"/>
                </a:solidFill>
              </a:rPr>
              <a:t>The fields of the header and trailer vary according to data link layer protocol.</a:t>
            </a:r>
          </a:p>
          <a:p>
            <a:pPr marL="0" lvl="1" indent="0" defTabSz="457105" fontAlgn="auto">
              <a:lnSpc>
                <a:spcPct val="100000"/>
              </a:lnSpc>
              <a:spcBef>
                <a:spcPct val="20000"/>
              </a:spcBef>
              <a:spcAft>
                <a:spcPts val="0"/>
              </a:spcAft>
              <a:buClrTx/>
              <a:buNone/>
            </a:pPr>
            <a:endParaRPr lang="en-US" sz="1600" dirty="0">
              <a:solidFill>
                <a:srgbClr val="000000"/>
              </a:solidFill>
            </a:endParaRPr>
          </a:p>
          <a:p>
            <a:pPr marL="0" lvl="1" indent="0" defTabSz="457105" fontAlgn="auto">
              <a:lnSpc>
                <a:spcPct val="100000"/>
              </a:lnSpc>
              <a:spcBef>
                <a:spcPct val="20000"/>
              </a:spcBef>
              <a:spcAft>
                <a:spcPts val="0"/>
              </a:spcAft>
              <a:buClrTx/>
              <a:buNone/>
            </a:pPr>
            <a:r>
              <a:rPr lang="en-US" sz="1600" dirty="0">
                <a:solidFill>
                  <a:srgbClr val="000000"/>
                </a:solidFill>
              </a:rPr>
              <a:t>The amount of control information carried with in the frame varies according to access control information and logical topology.</a:t>
            </a:r>
          </a:p>
        </p:txBody>
      </p:sp>
    </p:spTree>
    <p:extLst>
      <p:ext uri="{BB962C8B-B14F-4D97-AF65-F5344CB8AC3E}">
        <p14:creationId xmlns:p14="http://schemas.microsoft.com/office/powerpoint/2010/main" val="394579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Link Frame</a:t>
            </a:r>
            <a:br>
              <a:rPr lang="en-US" dirty="0"/>
            </a:br>
            <a:r>
              <a:rPr lang="en-US" sz="2400" dirty="0"/>
              <a:t>Frame Fields</a:t>
            </a:r>
          </a:p>
        </p:txBody>
      </p:sp>
      <p:graphicFrame>
        <p:nvGraphicFramePr>
          <p:cNvPr id="6" name="Content Placeholder 6">
            <a:extLst>
              <a:ext uri="{FF2B5EF4-FFF2-40B4-BE49-F238E27FC236}">
                <a16:creationId xmlns:a16="http://schemas.microsoft.com/office/drawing/2014/main" id="{D7B87715-3E1C-4D1E-9428-D7A3628B1901}"/>
              </a:ext>
            </a:extLst>
          </p:cNvPr>
          <p:cNvGraphicFramePr>
            <a:graphicFrameLocks/>
          </p:cNvGraphicFramePr>
          <p:nvPr>
            <p:extLst>
              <p:ext uri="{D42A27DB-BD31-4B8C-83A1-F6EECF244321}">
                <p14:modId xmlns:p14="http://schemas.microsoft.com/office/powerpoint/2010/main" val="700472035"/>
              </p:ext>
            </p:extLst>
          </p:nvPr>
        </p:nvGraphicFramePr>
        <p:xfrm>
          <a:off x="474662" y="2749860"/>
          <a:ext cx="8237366" cy="1828491"/>
        </p:xfrm>
        <a:graphic>
          <a:graphicData uri="http://schemas.openxmlformats.org/drawingml/2006/table">
            <a:tbl>
              <a:tblPr firstRow="1" bandRow="1">
                <a:tableStyleId>{5C22544A-7EE6-4342-B048-85BDC9FD1C3A}</a:tableStyleId>
              </a:tblPr>
              <a:tblGrid>
                <a:gridCol w="2501847">
                  <a:extLst>
                    <a:ext uri="{9D8B030D-6E8A-4147-A177-3AD203B41FA5}">
                      <a16:colId xmlns:a16="http://schemas.microsoft.com/office/drawing/2014/main" val="3729139006"/>
                    </a:ext>
                  </a:extLst>
                </a:gridCol>
                <a:gridCol w="5735519">
                  <a:extLst>
                    <a:ext uri="{9D8B030D-6E8A-4147-A177-3AD203B41FA5}">
                      <a16:colId xmlns:a16="http://schemas.microsoft.com/office/drawing/2014/main" val="1988913492"/>
                    </a:ext>
                  </a:extLst>
                </a:gridCol>
              </a:tblGrid>
              <a:tr h="0">
                <a:tc>
                  <a:txBody>
                    <a:bodyPr/>
                    <a:lstStyle/>
                    <a:p>
                      <a:r>
                        <a:rPr lang="en-US" sz="1100" dirty="0"/>
                        <a:t>Field</a:t>
                      </a:r>
                    </a:p>
                  </a:txBody>
                  <a:tcPr/>
                </a:tc>
                <a:tc>
                  <a:txBody>
                    <a:bodyPr/>
                    <a:lstStyle/>
                    <a:p>
                      <a:r>
                        <a:rPr lang="en-US" sz="1100" dirty="0"/>
                        <a:t>Description</a:t>
                      </a:r>
                    </a:p>
                  </a:txBody>
                  <a:tcPr/>
                </a:tc>
                <a:extLst>
                  <a:ext uri="{0D108BD9-81ED-4DB2-BD59-A6C34878D82A}">
                    <a16:rowId xmlns:a16="http://schemas.microsoft.com/office/drawing/2014/main" val="2583676789"/>
                  </a:ext>
                </a:extLst>
              </a:tr>
              <a:tr h="0">
                <a:tc>
                  <a:txBody>
                    <a:bodyPr/>
                    <a:lstStyle/>
                    <a:p>
                      <a:r>
                        <a:rPr lang="en-US" sz="1100" dirty="0">
                          <a:solidFill>
                            <a:srgbClr val="000000"/>
                          </a:solidFill>
                        </a:rPr>
                        <a:t>Frame Start and Stop</a:t>
                      </a:r>
                    </a:p>
                  </a:txBody>
                  <a:tcPr/>
                </a:tc>
                <a:tc>
                  <a:txBody>
                    <a:bodyPr/>
                    <a:lstStyle/>
                    <a:p>
                      <a:r>
                        <a:rPr lang="en-US" sz="1100" dirty="0">
                          <a:solidFill>
                            <a:srgbClr val="000000"/>
                          </a:solidFill>
                        </a:rPr>
                        <a:t>Identifies beginning and end of frame</a:t>
                      </a:r>
                    </a:p>
                  </a:txBody>
                  <a:tcPr/>
                </a:tc>
                <a:extLst>
                  <a:ext uri="{0D108BD9-81ED-4DB2-BD59-A6C34878D82A}">
                    <a16:rowId xmlns:a16="http://schemas.microsoft.com/office/drawing/2014/main" val="3849654457"/>
                  </a:ext>
                </a:extLst>
              </a:tr>
              <a:tr h="170900">
                <a:tc>
                  <a:txBody>
                    <a:bodyPr/>
                    <a:lstStyle/>
                    <a:p>
                      <a:r>
                        <a:rPr lang="en-US" sz="1100" dirty="0">
                          <a:solidFill>
                            <a:srgbClr val="000000"/>
                          </a:solidFill>
                        </a:rPr>
                        <a:t>Addressing</a:t>
                      </a:r>
                    </a:p>
                  </a:txBody>
                  <a:tcPr/>
                </a:tc>
                <a:tc>
                  <a:txBody>
                    <a:bodyPr/>
                    <a:lstStyle/>
                    <a:p>
                      <a:r>
                        <a:rPr lang="en-US" sz="1100" dirty="0">
                          <a:solidFill>
                            <a:srgbClr val="000000"/>
                          </a:solidFill>
                        </a:rPr>
                        <a:t>Indicates source and destination nodes</a:t>
                      </a:r>
                    </a:p>
                  </a:txBody>
                  <a:tcPr/>
                </a:tc>
                <a:extLst>
                  <a:ext uri="{0D108BD9-81ED-4DB2-BD59-A6C34878D82A}">
                    <a16:rowId xmlns:a16="http://schemas.microsoft.com/office/drawing/2014/main" val="235735172"/>
                  </a:ext>
                </a:extLst>
              </a:tr>
              <a:tr h="201380">
                <a:tc>
                  <a:txBody>
                    <a:bodyPr/>
                    <a:lstStyle/>
                    <a:p>
                      <a:r>
                        <a:rPr lang="en-US" sz="1100" dirty="0">
                          <a:solidFill>
                            <a:srgbClr val="000000"/>
                          </a:solidFill>
                        </a:rPr>
                        <a:t>Type</a:t>
                      </a:r>
                    </a:p>
                  </a:txBody>
                  <a:tcPr/>
                </a:tc>
                <a:tc>
                  <a:txBody>
                    <a:bodyPr/>
                    <a:lstStyle/>
                    <a:p>
                      <a:r>
                        <a:rPr lang="en-US" sz="1100" dirty="0">
                          <a:solidFill>
                            <a:srgbClr val="000000"/>
                          </a:solidFill>
                        </a:rPr>
                        <a:t>Identifies encapsulated Layer 3 protocol</a:t>
                      </a:r>
                    </a:p>
                  </a:txBody>
                  <a:tcPr/>
                </a:tc>
                <a:extLst>
                  <a:ext uri="{0D108BD9-81ED-4DB2-BD59-A6C34878D82A}">
                    <a16:rowId xmlns:a16="http://schemas.microsoft.com/office/drawing/2014/main" val="354468046"/>
                  </a:ext>
                </a:extLst>
              </a:tr>
              <a:tr h="174195">
                <a:tc>
                  <a:txBody>
                    <a:bodyPr/>
                    <a:lstStyle/>
                    <a:p>
                      <a:r>
                        <a:rPr lang="en-US" sz="1100" dirty="0">
                          <a:solidFill>
                            <a:srgbClr val="000000"/>
                          </a:solidFill>
                        </a:rPr>
                        <a:t>Control</a:t>
                      </a:r>
                    </a:p>
                  </a:txBody>
                  <a:tcPr/>
                </a:tc>
                <a:tc>
                  <a:txBody>
                    <a:bodyPr/>
                    <a:lstStyle/>
                    <a:p>
                      <a:r>
                        <a:rPr lang="en-US" sz="1100" dirty="0">
                          <a:solidFill>
                            <a:srgbClr val="000000"/>
                          </a:solidFill>
                        </a:rPr>
                        <a:t>Identifies flow control services </a:t>
                      </a:r>
                    </a:p>
                  </a:txBody>
                  <a:tcPr/>
                </a:tc>
                <a:extLst>
                  <a:ext uri="{0D108BD9-81ED-4DB2-BD59-A6C34878D82A}">
                    <a16:rowId xmlns:a16="http://schemas.microsoft.com/office/drawing/2014/main" val="1458107787"/>
                  </a:ext>
                </a:extLst>
              </a:tr>
              <a:tr h="274011">
                <a:tc>
                  <a:txBody>
                    <a:bodyPr/>
                    <a:lstStyle/>
                    <a:p>
                      <a:r>
                        <a:rPr lang="en-US" sz="1100" dirty="0">
                          <a:solidFill>
                            <a:srgbClr val="000000"/>
                          </a:solidFill>
                        </a:rPr>
                        <a:t>Data</a:t>
                      </a:r>
                    </a:p>
                  </a:txBody>
                  <a:tcPr/>
                </a:tc>
                <a:tc>
                  <a:txBody>
                    <a:bodyPr/>
                    <a:lstStyle/>
                    <a:p>
                      <a:r>
                        <a:rPr lang="en-US" sz="1100" dirty="0">
                          <a:solidFill>
                            <a:srgbClr val="000000"/>
                          </a:solidFill>
                        </a:rPr>
                        <a:t>Contains the frame payload</a:t>
                      </a:r>
                    </a:p>
                  </a:txBody>
                  <a:tcPr/>
                </a:tc>
                <a:extLst>
                  <a:ext uri="{0D108BD9-81ED-4DB2-BD59-A6C34878D82A}">
                    <a16:rowId xmlns:a16="http://schemas.microsoft.com/office/drawing/2014/main" val="2495454272"/>
                  </a:ext>
                </a:extLst>
              </a:tr>
              <a:tr h="185728">
                <a:tc>
                  <a:txBody>
                    <a:bodyPr/>
                    <a:lstStyle/>
                    <a:p>
                      <a:r>
                        <a:rPr lang="en-US" sz="1100" dirty="0">
                          <a:solidFill>
                            <a:srgbClr val="000000"/>
                          </a:solidFill>
                        </a:rPr>
                        <a:t>Error Detection</a:t>
                      </a:r>
                    </a:p>
                  </a:txBody>
                  <a:tcPr/>
                </a:tc>
                <a:tc>
                  <a:txBody>
                    <a:bodyPr/>
                    <a:lstStyle/>
                    <a:p>
                      <a:r>
                        <a:rPr lang="en-US" sz="1100" dirty="0">
                          <a:solidFill>
                            <a:srgbClr val="000000"/>
                          </a:solidFill>
                        </a:rPr>
                        <a:t>Used for determine transmission errors</a:t>
                      </a:r>
                    </a:p>
                  </a:txBody>
                  <a:tcPr/>
                </a:tc>
                <a:extLst>
                  <a:ext uri="{0D108BD9-81ED-4DB2-BD59-A6C34878D82A}">
                    <a16:rowId xmlns:a16="http://schemas.microsoft.com/office/drawing/2014/main" val="256317317"/>
                  </a:ext>
                </a:extLst>
              </a:tr>
            </a:tbl>
          </a:graphicData>
        </a:graphic>
      </p:graphicFrame>
      <p:pic>
        <p:nvPicPr>
          <p:cNvPr id="5" name="Picture 4">
            <a:extLst>
              <a:ext uri="{FF2B5EF4-FFF2-40B4-BE49-F238E27FC236}">
                <a16:creationId xmlns:a16="http://schemas.microsoft.com/office/drawing/2014/main" id="{698841DA-AE58-B547-A619-19487295985D}"/>
              </a:ext>
            </a:extLst>
          </p:cNvPr>
          <p:cNvPicPr>
            <a:picLocks noChangeAspect="1"/>
          </p:cNvPicPr>
          <p:nvPr/>
        </p:nvPicPr>
        <p:blipFill>
          <a:blip r:embed="rId3"/>
          <a:stretch>
            <a:fillRect/>
          </a:stretch>
        </p:blipFill>
        <p:spPr>
          <a:xfrm>
            <a:off x="1621925" y="565149"/>
            <a:ext cx="5524833" cy="2012184"/>
          </a:xfrm>
          <a:prstGeom prst="rect">
            <a:avLst/>
          </a:prstGeom>
        </p:spPr>
      </p:pic>
    </p:spTree>
    <p:extLst>
      <p:ext uri="{BB962C8B-B14F-4D97-AF65-F5344CB8AC3E}">
        <p14:creationId xmlns:p14="http://schemas.microsoft.com/office/powerpoint/2010/main" val="17941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Data Link Frame</a:t>
            </a:r>
            <a:br>
              <a:rPr lang="en-US" dirty="0"/>
            </a:br>
            <a:r>
              <a:rPr lang="en-US" sz="2400" dirty="0"/>
              <a:t>Layer 2 Addresses</a:t>
            </a:r>
          </a:p>
        </p:txBody>
      </p:sp>
      <p:sp>
        <p:nvSpPr>
          <p:cNvPr id="5" name="Content Placeholder 4">
            <a:extLst>
              <a:ext uri="{FF2B5EF4-FFF2-40B4-BE49-F238E27FC236}">
                <a16:creationId xmlns:a16="http://schemas.microsoft.com/office/drawing/2014/main" id="{CC4F0493-B526-DE4A-B220-F79C82C4F124}"/>
              </a:ext>
            </a:extLst>
          </p:cNvPr>
          <p:cNvSpPr>
            <a:spLocks noGrp="1"/>
          </p:cNvSpPr>
          <p:nvPr>
            <p:ph idx="1"/>
          </p:nvPr>
        </p:nvSpPr>
        <p:spPr>
          <a:xfrm>
            <a:off x="431971" y="902311"/>
            <a:ext cx="8280057" cy="1247000"/>
          </a:xfrm>
        </p:spPr>
        <p:txBody>
          <a:bodyPr/>
          <a:lstStyle/>
          <a:p>
            <a:pPr marL="342900" indent="-342900" algn="l">
              <a:buFont typeface="Arial" panose="020B0604020202020204" pitchFamily="34" charset="0"/>
              <a:buChar char="•"/>
            </a:pPr>
            <a:r>
              <a:rPr lang="en-US" sz="1600" dirty="0">
                <a:solidFill>
                  <a:srgbClr val="000000"/>
                </a:solidFill>
              </a:rPr>
              <a:t>Also referred to as a physical address.</a:t>
            </a:r>
          </a:p>
          <a:p>
            <a:pPr marL="342900" indent="-342900" algn="l">
              <a:buFont typeface="Arial" panose="020B0604020202020204" pitchFamily="34" charset="0"/>
              <a:buChar char="•"/>
            </a:pPr>
            <a:r>
              <a:rPr lang="en-US" sz="1600" dirty="0">
                <a:solidFill>
                  <a:srgbClr val="000000"/>
                </a:solidFill>
              </a:rPr>
              <a:t>Contained in the frame header.</a:t>
            </a:r>
          </a:p>
          <a:p>
            <a:pPr marL="342900" indent="-342900" algn="l">
              <a:buFont typeface="Arial" panose="020B0604020202020204" pitchFamily="34" charset="0"/>
              <a:buChar char="•"/>
            </a:pPr>
            <a:r>
              <a:rPr lang="en-US" sz="1600" dirty="0">
                <a:solidFill>
                  <a:srgbClr val="000000"/>
                </a:solidFill>
              </a:rPr>
              <a:t>Used only for local delivery of a frame on the link.</a:t>
            </a:r>
          </a:p>
          <a:p>
            <a:pPr marL="342900" indent="-342900" algn="l">
              <a:buFont typeface="Arial" panose="020B0604020202020204" pitchFamily="34" charset="0"/>
              <a:buChar char="•"/>
            </a:pPr>
            <a:r>
              <a:rPr lang="en-US" sz="1600" dirty="0">
                <a:solidFill>
                  <a:srgbClr val="000000"/>
                </a:solidFill>
              </a:rPr>
              <a:t>Updated by each device that forwards the frame.</a:t>
            </a:r>
          </a:p>
          <a:p>
            <a:pPr marL="342900" indent="-342900" algn="l">
              <a:buFont typeface="Arial" panose="020B0604020202020204" pitchFamily="34" charset="0"/>
              <a:buChar char="•"/>
            </a:pPr>
            <a:endParaRPr lang="en-US" sz="1600" dirty="0">
              <a:solidFill>
                <a:srgbClr val="000000"/>
              </a:solidFill>
            </a:endParaRPr>
          </a:p>
        </p:txBody>
      </p:sp>
      <p:pic>
        <p:nvPicPr>
          <p:cNvPr id="4" name="Picture 3">
            <a:extLst>
              <a:ext uri="{FF2B5EF4-FFF2-40B4-BE49-F238E27FC236}">
                <a16:creationId xmlns:a16="http://schemas.microsoft.com/office/drawing/2014/main" id="{04C11CB4-FB7A-A44D-8693-5CADB4E74147}"/>
              </a:ext>
            </a:extLst>
          </p:cNvPr>
          <p:cNvPicPr>
            <a:picLocks noChangeAspect="1"/>
          </p:cNvPicPr>
          <p:nvPr/>
        </p:nvPicPr>
        <p:blipFill>
          <a:blip r:embed="rId3"/>
          <a:stretch>
            <a:fillRect/>
          </a:stretch>
        </p:blipFill>
        <p:spPr>
          <a:xfrm>
            <a:off x="2182644" y="2149311"/>
            <a:ext cx="4778709" cy="2296455"/>
          </a:xfrm>
          <a:prstGeom prst="rect">
            <a:avLst/>
          </a:prstGeom>
        </p:spPr>
      </p:pic>
    </p:spTree>
    <p:extLst>
      <p:ext uri="{BB962C8B-B14F-4D97-AF65-F5344CB8AC3E}">
        <p14:creationId xmlns:p14="http://schemas.microsoft.com/office/powerpoint/2010/main" val="2758091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Data Link Frame</a:t>
            </a:r>
            <a:br>
              <a:rPr lang="en-US" sz="1600" dirty="0"/>
            </a:br>
            <a:r>
              <a:rPr lang="en-US" dirty="0"/>
              <a:t>LAN and WAN Frames</a:t>
            </a:r>
          </a:p>
        </p:txBody>
      </p:sp>
      <p:sp>
        <p:nvSpPr>
          <p:cNvPr id="55299" name="Rectangle 3"/>
          <p:cNvSpPr>
            <a:spLocks noGrp="1" noChangeArrowheads="1"/>
          </p:cNvSpPr>
          <p:nvPr>
            <p:ph type="body" idx="1"/>
          </p:nvPr>
        </p:nvSpPr>
        <p:spPr>
          <a:xfrm>
            <a:off x="5440612" y="1193800"/>
            <a:ext cx="3423988" cy="3043214"/>
          </a:xfrm>
        </p:spPr>
        <p:txBody>
          <a:bodyPr/>
          <a:lstStyle/>
          <a:p>
            <a:r>
              <a:rPr lang="en-US" sz="1600" dirty="0"/>
              <a:t>Layer 2 protocol used for a topology is determined by the technology.</a:t>
            </a:r>
          </a:p>
          <a:p>
            <a:r>
              <a:rPr lang="en-US" sz="1600" dirty="0"/>
              <a:t>Data link layer protocols include:</a:t>
            </a:r>
          </a:p>
          <a:p>
            <a:pPr lvl="1"/>
            <a:r>
              <a:rPr lang="en-US" sz="1600" dirty="0"/>
              <a:t>Ethernet</a:t>
            </a:r>
          </a:p>
          <a:p>
            <a:pPr lvl="1"/>
            <a:r>
              <a:rPr lang="en-US" sz="1600" dirty="0"/>
              <a:t>802.11 Wireless</a:t>
            </a:r>
          </a:p>
          <a:p>
            <a:pPr lvl="1"/>
            <a:r>
              <a:rPr lang="en-US" sz="1600" dirty="0"/>
              <a:t>Point-to-Point Protocol (PPP)</a:t>
            </a:r>
          </a:p>
          <a:p>
            <a:pPr lvl="1"/>
            <a:r>
              <a:rPr lang="en-US" sz="1600" dirty="0"/>
              <a:t>HDLC</a:t>
            </a:r>
          </a:p>
          <a:p>
            <a:pPr lvl="1"/>
            <a:r>
              <a:rPr lang="en-US" sz="1600" dirty="0"/>
              <a:t>Frame Relay</a:t>
            </a:r>
          </a:p>
          <a:p>
            <a:endParaRPr lang="en-US" altLang="en-US" sz="1800" dirty="0"/>
          </a:p>
          <a:p>
            <a:pPr marL="0" indent="0" eaLnBrk="1" hangingPunct="1">
              <a:buNone/>
            </a:pPr>
            <a:endParaRPr lang="en-CA" altLang="en-US" sz="1650" b="1" dirty="0"/>
          </a:p>
        </p:txBody>
      </p:sp>
      <p:pic>
        <p:nvPicPr>
          <p:cNvPr id="2" name="Picture 1"/>
          <p:cNvPicPr>
            <a:picLocks noChangeAspect="1"/>
          </p:cNvPicPr>
          <p:nvPr/>
        </p:nvPicPr>
        <p:blipFill>
          <a:blip r:embed="rId3"/>
          <a:stretch>
            <a:fillRect/>
          </a:stretch>
        </p:blipFill>
        <p:spPr>
          <a:xfrm>
            <a:off x="1" y="1193800"/>
            <a:ext cx="5489522" cy="3556000"/>
          </a:xfrm>
          <a:prstGeom prst="rect">
            <a:avLst/>
          </a:prstGeom>
        </p:spPr>
      </p:pic>
      <p:pic>
        <p:nvPicPr>
          <p:cNvPr id="3" name="Picture 2"/>
          <p:cNvPicPr>
            <a:picLocks noChangeAspect="1"/>
          </p:cNvPicPr>
          <p:nvPr/>
        </p:nvPicPr>
        <p:blipFill>
          <a:blip r:embed="rId4"/>
          <a:stretch>
            <a:fillRect/>
          </a:stretch>
        </p:blipFill>
        <p:spPr>
          <a:xfrm>
            <a:off x="1" y="1803400"/>
            <a:ext cx="1182130" cy="355600"/>
          </a:xfrm>
          <a:prstGeom prst="rect">
            <a:avLst/>
          </a:prstGeom>
        </p:spPr>
      </p:pic>
      <p:pic>
        <p:nvPicPr>
          <p:cNvPr id="6" name="Picture 5"/>
          <p:cNvPicPr>
            <a:picLocks noChangeAspect="1"/>
          </p:cNvPicPr>
          <p:nvPr/>
        </p:nvPicPr>
        <p:blipFill>
          <a:blip r:embed="rId5"/>
          <a:stretch>
            <a:fillRect/>
          </a:stretch>
        </p:blipFill>
        <p:spPr>
          <a:xfrm>
            <a:off x="940355" y="2304148"/>
            <a:ext cx="1282699" cy="234143"/>
          </a:xfrm>
          <a:prstGeom prst="rect">
            <a:avLst/>
          </a:prstGeom>
        </p:spPr>
      </p:pic>
      <p:pic>
        <p:nvPicPr>
          <p:cNvPr id="7" name="Picture 6"/>
          <p:cNvPicPr>
            <a:picLocks noChangeAspect="1"/>
          </p:cNvPicPr>
          <p:nvPr/>
        </p:nvPicPr>
        <p:blipFill>
          <a:blip r:embed="rId6"/>
          <a:stretch>
            <a:fillRect/>
          </a:stretch>
        </p:blipFill>
        <p:spPr>
          <a:xfrm>
            <a:off x="2407758" y="2099238"/>
            <a:ext cx="1160942" cy="214628"/>
          </a:xfrm>
          <a:prstGeom prst="rect">
            <a:avLst/>
          </a:prstGeom>
        </p:spPr>
      </p:pic>
      <p:pic>
        <p:nvPicPr>
          <p:cNvPr id="8" name="Picture 7"/>
          <p:cNvPicPr>
            <a:picLocks noChangeAspect="1"/>
          </p:cNvPicPr>
          <p:nvPr/>
        </p:nvPicPr>
        <p:blipFill>
          <a:blip r:embed="rId7"/>
          <a:stretch>
            <a:fillRect/>
          </a:stretch>
        </p:blipFill>
        <p:spPr>
          <a:xfrm>
            <a:off x="1904999" y="3106382"/>
            <a:ext cx="1454177" cy="246272"/>
          </a:xfrm>
          <a:prstGeom prst="rect">
            <a:avLst/>
          </a:prstGeom>
        </p:spPr>
      </p:pic>
    </p:spTree>
    <p:extLst>
      <p:ext uri="{BB962C8B-B14F-4D97-AF65-F5344CB8AC3E}">
        <p14:creationId xmlns:p14="http://schemas.microsoft.com/office/powerpoint/2010/main" val="4118006246"/>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15887" indent="-285750">
              <a:spcBef>
                <a:spcPts val="0"/>
              </a:spcBef>
              <a:spcAft>
                <a:spcPts val="0"/>
              </a:spcAft>
              <a:buFont typeface="Arial" panose="020B0604020202020204" pitchFamily="34" charset="0"/>
              <a:buChar char="•"/>
            </a:pPr>
            <a:r>
              <a:rPr lang="en-US" dirty="0"/>
              <a:t>The data link layer of the OSI model (Layer 2) prepares network data for the physical network. </a:t>
            </a:r>
          </a:p>
          <a:p>
            <a:pPr marL="115887" indent="-285750">
              <a:spcBef>
                <a:spcPts val="0"/>
              </a:spcBef>
              <a:spcAft>
                <a:spcPts val="0"/>
              </a:spcAft>
              <a:buFont typeface="Arial" panose="020B0604020202020204" pitchFamily="34" charset="0"/>
              <a:buChar char="•"/>
            </a:pPr>
            <a:r>
              <a:rPr lang="en-US" dirty="0"/>
              <a:t>The data link layer is responsible for network interface card (NIC) to network interface card communications.</a:t>
            </a:r>
          </a:p>
          <a:p>
            <a:pPr marL="115887" indent="-285750">
              <a:spcBef>
                <a:spcPts val="0"/>
              </a:spcBef>
              <a:spcAft>
                <a:spcPts val="0"/>
              </a:spcAft>
              <a:buFont typeface="Arial" panose="020B0604020202020204" pitchFamily="34" charset="0"/>
              <a:buChar char="•"/>
            </a:pPr>
            <a:r>
              <a:rPr lang="en-US" dirty="0"/>
              <a:t>The IEEE 802 LAN/MAN data link layer consists of the following two sublayers: LLC and MAC. </a:t>
            </a:r>
          </a:p>
          <a:p>
            <a:pPr marL="115887" indent="-285750">
              <a:spcBef>
                <a:spcPts val="0"/>
              </a:spcBef>
              <a:spcAft>
                <a:spcPts val="0"/>
              </a:spcAft>
              <a:buFont typeface="Arial" panose="020B0604020202020204" pitchFamily="34" charset="0"/>
              <a:buChar char="•"/>
            </a:pPr>
            <a:r>
              <a:rPr lang="en-US" dirty="0"/>
              <a:t>The two types of topologies used in LAN and WAN networks are physical and logical. </a:t>
            </a:r>
          </a:p>
          <a:p>
            <a:pPr marL="115887" indent="-285750">
              <a:spcBef>
                <a:spcPts val="0"/>
              </a:spcBef>
              <a:spcAft>
                <a:spcPts val="0"/>
              </a:spcAft>
              <a:buFont typeface="Arial" panose="020B0604020202020204" pitchFamily="34" charset="0"/>
              <a:buChar char="•"/>
            </a:pPr>
            <a:r>
              <a:rPr lang="en-US" dirty="0"/>
              <a:t>Three common types of physical WAN topologies are: point-to-point, hub and spoke, and mesh. </a:t>
            </a:r>
          </a:p>
          <a:p>
            <a:pPr marL="115887" indent="-285750">
              <a:spcBef>
                <a:spcPts val="0"/>
              </a:spcBef>
              <a:spcAft>
                <a:spcPts val="0"/>
              </a:spcAft>
              <a:buFont typeface="Arial" panose="020B0604020202020204" pitchFamily="34" charset="0"/>
              <a:buChar char="•"/>
            </a:pPr>
            <a:r>
              <a:rPr lang="en-US" dirty="0"/>
              <a:t>Half-duplex communications exchange data in one direction at a time. Full-duplex sends and receives data simultaneously.</a:t>
            </a:r>
          </a:p>
          <a:p>
            <a:pPr marL="115887" indent="-285750">
              <a:spcBef>
                <a:spcPts val="0"/>
              </a:spcBef>
              <a:spcAft>
                <a:spcPts val="0"/>
              </a:spcAft>
              <a:buFont typeface="Arial" panose="020B0604020202020204" pitchFamily="34" charset="0"/>
              <a:buChar char="•"/>
            </a:pPr>
            <a:r>
              <a:rPr lang="en-US" dirty="0"/>
              <a:t>In contention-based multi-access networks, all nodes are operating in half-duplex.</a:t>
            </a:r>
          </a:p>
          <a:p>
            <a:pPr marL="115887" indent="-285750">
              <a:spcBef>
                <a:spcPts val="0"/>
              </a:spcBef>
              <a:spcAft>
                <a:spcPts val="0"/>
              </a:spcAft>
              <a:buFont typeface="Arial" panose="020B0604020202020204" pitchFamily="34" charset="0"/>
              <a:buChar char="•"/>
            </a:pPr>
            <a:r>
              <a:rPr lang="en-US" dirty="0"/>
              <a:t>Examples of contention-based access methods include: CSMA/CD for bus-topology Ethernet LANs and CSMA/CA for WLANs.</a:t>
            </a:r>
          </a:p>
          <a:p>
            <a:pPr marL="115887" indent="-285750">
              <a:spcBef>
                <a:spcPts val="0"/>
              </a:spcBef>
              <a:spcAft>
                <a:spcPts val="0"/>
              </a:spcAft>
              <a:buFont typeface="Arial" panose="020B0604020202020204" pitchFamily="34" charset="0"/>
              <a:buChar char="•"/>
            </a:pPr>
            <a:r>
              <a:rPr lang="en-US" dirty="0"/>
              <a:t>The data link frame has three basic parts: header, data, and trailer.</a:t>
            </a:r>
          </a:p>
          <a:p>
            <a:pPr marL="115887" indent="-285750">
              <a:spcBef>
                <a:spcPts val="0"/>
              </a:spcBef>
              <a:spcAft>
                <a:spcPts val="0"/>
              </a:spcAft>
              <a:buFont typeface="Arial" panose="020B0604020202020204" pitchFamily="34" charset="0"/>
              <a:buChar char="•"/>
            </a:pPr>
            <a:r>
              <a:rPr lang="en-US" dirty="0"/>
              <a:t>Frame fields include: frame start and stop indicator flags, addressing, type, control, data, and error detection.</a:t>
            </a:r>
          </a:p>
          <a:p>
            <a:pPr marL="115887" indent="-285750">
              <a:spcBef>
                <a:spcPts val="0"/>
              </a:spcBef>
              <a:spcAft>
                <a:spcPts val="0"/>
              </a:spcAft>
              <a:buFont typeface="Arial" panose="020B0604020202020204" pitchFamily="34" charset="0"/>
              <a:buChar char="•"/>
            </a:pPr>
            <a:r>
              <a:rPr lang="en-US" dirty="0"/>
              <a:t>Data link addresses are also known as physical addresses.</a:t>
            </a:r>
          </a:p>
          <a:p>
            <a:pPr marL="115887" indent="-285750">
              <a:spcBef>
                <a:spcPts val="0"/>
              </a:spcBef>
              <a:spcAft>
                <a:spcPts val="0"/>
              </a:spcAft>
              <a:buFont typeface="Arial" panose="020B0604020202020204" pitchFamily="34" charset="0"/>
              <a:buChar char="•"/>
            </a:pPr>
            <a:r>
              <a:rPr lang="en-US" dirty="0"/>
              <a:t>Data link addresses are only used for link local delivery of frames.</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6: Data Link Layer</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119178757"/>
              </p:ext>
            </p:extLst>
          </p:nvPr>
        </p:nvGraphicFramePr>
        <p:xfrm>
          <a:off x="99152" y="798513"/>
          <a:ext cx="8898797" cy="3992880"/>
        </p:xfrm>
        <a:graphic>
          <a:graphicData uri="http://schemas.openxmlformats.org/drawingml/2006/table">
            <a:tbl>
              <a:tblPr firstRow="1" bandRow="1">
                <a:tableStyleId>{F5AB1C69-6EDB-4FF4-983F-18BD219EF322}</a:tableStyleId>
              </a:tblPr>
              <a:tblGrid>
                <a:gridCol w="4472054">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sz="1600" b="0" dirty="0">
                          <a:solidFill>
                            <a:srgbClr val="000000"/>
                          </a:solidFill>
                        </a:rPr>
                        <a:t>Logical Link Control (LLC)</a:t>
                      </a:r>
                    </a:p>
                    <a:p>
                      <a:pPr marL="285750" indent="-285750">
                        <a:buFont typeface="Arial" panose="020B0604020202020204" pitchFamily="34" charset="0"/>
                        <a:buChar char="•"/>
                      </a:pPr>
                      <a:r>
                        <a:rPr lang="en-US" sz="1600" b="0" dirty="0">
                          <a:solidFill>
                            <a:srgbClr val="000000"/>
                          </a:solidFill>
                        </a:rPr>
                        <a:t>Medial Access Control (MAC)</a:t>
                      </a:r>
                    </a:p>
                    <a:p>
                      <a:pPr marL="285750" indent="-285750">
                        <a:buFont typeface="Arial" panose="020B0604020202020204" pitchFamily="34" charset="0"/>
                        <a:buChar char="•"/>
                      </a:pPr>
                      <a:r>
                        <a:rPr lang="en-US" sz="1600" b="0" dirty="0">
                          <a:solidFill>
                            <a:srgbClr val="000000"/>
                          </a:solidFill>
                        </a:rPr>
                        <a:t>Institute of Electrical and Electronic Engineers (IEEE)</a:t>
                      </a:r>
                    </a:p>
                    <a:p>
                      <a:pPr marL="285750" indent="-285750">
                        <a:buFont typeface="Arial" panose="020B0604020202020204" pitchFamily="34" charset="0"/>
                        <a:buChar char="•"/>
                      </a:pPr>
                      <a:r>
                        <a:rPr lang="en-US" sz="1600" b="0" dirty="0">
                          <a:solidFill>
                            <a:srgbClr val="000000"/>
                          </a:solidFill>
                        </a:rPr>
                        <a:t>International Telecommunications Union (ITU)</a:t>
                      </a:r>
                    </a:p>
                    <a:p>
                      <a:pPr marL="285750" indent="-285750">
                        <a:buFont typeface="Arial" panose="020B0604020202020204" pitchFamily="34" charset="0"/>
                        <a:buChar char="•"/>
                      </a:pPr>
                      <a:r>
                        <a:rPr lang="en-US" sz="1600" b="0" dirty="0">
                          <a:solidFill>
                            <a:srgbClr val="000000"/>
                          </a:solidFill>
                        </a:rPr>
                        <a:t>International Organization for Standardization (ISO)</a:t>
                      </a:r>
                    </a:p>
                    <a:p>
                      <a:pPr marL="285750" indent="-285750">
                        <a:buFont typeface="Arial" panose="020B0604020202020204" pitchFamily="34" charset="0"/>
                        <a:buChar char="•"/>
                      </a:pPr>
                      <a:r>
                        <a:rPr lang="en-US" sz="1600" b="0" dirty="0">
                          <a:solidFill>
                            <a:srgbClr val="000000"/>
                          </a:solidFill>
                        </a:rPr>
                        <a:t>American National Standards Institute (ANSI)</a:t>
                      </a:r>
                    </a:p>
                    <a:p>
                      <a:pPr marL="285750" indent="-285750">
                        <a:buFont typeface="Arial" panose="020B0604020202020204" pitchFamily="34" charset="0"/>
                        <a:buChar char="•"/>
                      </a:pPr>
                      <a:r>
                        <a:rPr lang="en-US" sz="1600" b="0" dirty="0">
                          <a:solidFill>
                            <a:srgbClr val="000000"/>
                          </a:solidFill>
                        </a:rPr>
                        <a:t>Physical Topology</a:t>
                      </a:r>
                    </a:p>
                    <a:p>
                      <a:pPr marL="285750" indent="-285750">
                        <a:buFont typeface="Arial" panose="020B0604020202020204" pitchFamily="34" charset="0"/>
                        <a:buChar char="•"/>
                      </a:pPr>
                      <a:r>
                        <a:rPr lang="en-US" sz="1600" b="0" dirty="0">
                          <a:solidFill>
                            <a:srgbClr val="000000"/>
                          </a:solidFill>
                        </a:rPr>
                        <a:t>Logical Topology</a:t>
                      </a:r>
                    </a:p>
                    <a:p>
                      <a:pPr marL="285750" indent="-285750">
                        <a:buFont typeface="Arial" panose="020B0604020202020204" pitchFamily="34" charset="0"/>
                        <a:buChar char="•"/>
                      </a:pPr>
                      <a:r>
                        <a:rPr lang="en-US" sz="1600" b="0" dirty="0">
                          <a:solidFill>
                            <a:srgbClr val="000000"/>
                          </a:solidFill>
                        </a:rPr>
                        <a:t>Half-duplex</a:t>
                      </a:r>
                    </a:p>
                    <a:p>
                      <a:pPr marL="285750" indent="-285750">
                        <a:buFont typeface="Arial" panose="020B0604020202020204" pitchFamily="34" charset="0"/>
                        <a:buChar char="•"/>
                      </a:pPr>
                      <a:r>
                        <a:rPr lang="en-US" sz="1600" b="0" dirty="0">
                          <a:solidFill>
                            <a:srgbClr val="000000"/>
                          </a:solidFill>
                        </a:rPr>
                        <a:t>Full-duplex</a:t>
                      </a:r>
                    </a:p>
                    <a:p>
                      <a:pPr marL="285750" indent="-285750">
                        <a:buFont typeface="Arial" panose="020B0604020202020204" pitchFamily="34" charset="0"/>
                        <a:buChar char="•"/>
                      </a:pPr>
                      <a:r>
                        <a:rPr lang="en-US" sz="1600" b="0" dirty="0">
                          <a:solidFill>
                            <a:srgbClr val="000000"/>
                          </a:solidFill>
                        </a:rPr>
                        <a:t>CSMA/CD</a:t>
                      </a:r>
                    </a:p>
                    <a:p>
                      <a:pPr marL="285750" indent="-285750">
                        <a:buFont typeface="Arial" panose="020B0604020202020204" pitchFamily="34" charset="0"/>
                        <a:buChar char="•"/>
                      </a:pPr>
                      <a:r>
                        <a:rPr lang="en-US" sz="1600" b="0" dirty="0">
                          <a:solidFill>
                            <a:srgbClr val="000000"/>
                          </a:solidFill>
                        </a:rPr>
                        <a:t>CSMA/CA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l" defTabSz="68577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rgbClr val="000000"/>
                          </a:solidFill>
                        </a:rPr>
                        <a:t>Cyclic Redundancy Check (CRC)</a:t>
                      </a:r>
                    </a:p>
                    <a:p>
                      <a:pPr marL="285750" indent="-285750">
                        <a:buFont typeface="Arial" panose="020B0604020202020204" pitchFamily="34" charset="0"/>
                        <a:buChar char="•"/>
                      </a:pPr>
                      <a:r>
                        <a:rPr lang="en-US" sz="1600" b="0" dirty="0">
                          <a:solidFill>
                            <a:srgbClr val="000000"/>
                          </a:solidFill>
                        </a:rPr>
                        <a:t>Contention-based access</a:t>
                      </a:r>
                    </a:p>
                    <a:p>
                      <a:pPr marL="285750" indent="-285750">
                        <a:buFont typeface="Arial" panose="020B0604020202020204" pitchFamily="34" charset="0"/>
                        <a:buChar char="•"/>
                      </a:pPr>
                      <a:r>
                        <a:rPr lang="en-US" sz="1600" b="0" dirty="0">
                          <a:solidFill>
                            <a:srgbClr val="000000"/>
                          </a:solidFill>
                        </a:rPr>
                        <a:t>Controlled access</a:t>
                      </a:r>
                    </a:p>
                    <a:p>
                      <a:endParaRPr lang="en-US" sz="1600" b="0" dirty="0">
                        <a:solidFill>
                          <a:srgbClr val="000000"/>
                        </a:solidFill>
                      </a:endParaRPr>
                    </a:p>
                    <a:p>
                      <a:endParaRPr lang="en-US" sz="1600"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244338"/>
            <a:ext cx="7598042" cy="1473462"/>
          </a:xfrm>
        </p:spPr>
        <p:txBody>
          <a:bodyPr/>
          <a:lstStyle/>
          <a:p>
            <a:r>
              <a:rPr lang="en-US" dirty="0">
                <a:solidFill>
                  <a:schemeClr val="accent5">
                    <a:lumMod val="40000"/>
                    <a:lumOff val="60000"/>
                  </a:schemeClr>
                </a:solidFill>
              </a:rPr>
              <a:t>6.1 Purpose of the Data Link Layer</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Purpose of the Data Link Layer</a:t>
            </a:r>
            <a:br>
              <a:rPr lang="en-US" sz="1600" dirty="0"/>
            </a:br>
            <a:r>
              <a:rPr lang="en-US" dirty="0"/>
              <a:t>The Data Link Layer</a:t>
            </a:r>
          </a:p>
        </p:txBody>
      </p:sp>
      <p:pic>
        <p:nvPicPr>
          <p:cNvPr id="2" name="Picture 1"/>
          <p:cNvPicPr>
            <a:picLocks noChangeAspect="1"/>
          </p:cNvPicPr>
          <p:nvPr/>
        </p:nvPicPr>
        <p:blipFill>
          <a:blip r:embed="rId3"/>
          <a:stretch>
            <a:fillRect/>
          </a:stretch>
        </p:blipFill>
        <p:spPr>
          <a:xfrm>
            <a:off x="2126974" y="798944"/>
            <a:ext cx="5299459" cy="4242793"/>
          </a:xfrm>
          <a:prstGeom prst="rect">
            <a:avLst/>
          </a:prstGeom>
        </p:spPr>
      </p:pic>
    </p:spTree>
    <p:extLst>
      <p:ext uri="{BB962C8B-B14F-4D97-AF65-F5344CB8AC3E}">
        <p14:creationId xmlns:p14="http://schemas.microsoft.com/office/powerpoint/2010/main" val="27321782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the Data Link Layer</a:t>
            </a:r>
            <a:br>
              <a:rPr lang="en-US" dirty="0"/>
            </a:br>
            <a:r>
              <a:rPr lang="en-US" sz="2400" dirty="0"/>
              <a:t>The Data Link Layer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337774" cy="3806034"/>
          </a:xfrm>
        </p:spPr>
        <p:txBody>
          <a:bodyPr/>
          <a:lstStyle/>
          <a:p>
            <a:pPr marL="342900" indent="-342900" algn="l">
              <a:buFont typeface="Arial" panose="020B0604020202020204" pitchFamily="34" charset="0"/>
              <a:buChar char="•"/>
            </a:pPr>
            <a:r>
              <a:rPr lang="en-US" sz="1600" dirty="0">
                <a:solidFill>
                  <a:srgbClr val="000000"/>
                </a:solidFill>
              </a:rPr>
              <a:t>The Data Link layer is responsible for communications between end-device network interface cards.</a:t>
            </a:r>
          </a:p>
          <a:p>
            <a:pPr marL="342900" indent="-342900" algn="l">
              <a:buFont typeface="Arial" panose="020B0604020202020204" pitchFamily="34" charset="0"/>
              <a:buChar char="•"/>
            </a:pPr>
            <a:r>
              <a:rPr lang="en-US" sz="1600" dirty="0">
                <a:solidFill>
                  <a:srgbClr val="000000"/>
                </a:solidFill>
              </a:rPr>
              <a:t>It allows upper layer protocols to access the physical layer media and encapsulates Layer 3 packets (IPv4 and IPv6) into Layer 2 Frames.</a:t>
            </a:r>
          </a:p>
          <a:p>
            <a:pPr marL="342900" indent="-342900" algn="l">
              <a:buFont typeface="Arial" panose="020B0604020202020204" pitchFamily="34" charset="0"/>
              <a:buChar char="•"/>
            </a:pPr>
            <a:r>
              <a:rPr lang="en-US" sz="1600" dirty="0">
                <a:solidFill>
                  <a:srgbClr val="000000"/>
                </a:solidFill>
              </a:rPr>
              <a:t>It also performs error detection and rejects corrupts frames.</a:t>
            </a:r>
          </a:p>
          <a:p>
            <a:pPr marL="342900" indent="-342900" algn="l">
              <a:buFont typeface="Arial" panose="020B0604020202020204" pitchFamily="34" charset="0"/>
              <a:buChar char="•"/>
            </a:pPr>
            <a:r>
              <a:rPr lang="en-US" sz="1600" dirty="0">
                <a:solidFill>
                  <a:srgbClr val="000000"/>
                </a:solidFill>
              </a:rPr>
              <a:t>Media access</a:t>
            </a: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D6A2775E-EEA2-B340-AC65-D029824E8F00}"/>
              </a:ext>
            </a:extLst>
          </p:cNvPr>
          <p:cNvPicPr>
            <a:picLocks noChangeAspect="1"/>
          </p:cNvPicPr>
          <p:nvPr/>
        </p:nvPicPr>
        <p:blipFill>
          <a:blip r:embed="rId3"/>
          <a:stretch>
            <a:fillRect/>
          </a:stretch>
        </p:blipFill>
        <p:spPr>
          <a:xfrm>
            <a:off x="4769746" y="1046747"/>
            <a:ext cx="3823810" cy="2016626"/>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the Data Link Layer</a:t>
            </a:r>
            <a:br>
              <a:rPr lang="en-US" dirty="0"/>
            </a:br>
            <a:r>
              <a:rPr lang="en-US" sz="2400" dirty="0"/>
              <a:t>IEEE 802 LAN/MAN Data Link Sublayers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97964" y="855419"/>
            <a:ext cx="4305820" cy="3683530"/>
          </a:xfrm>
        </p:spPr>
        <p:txBody>
          <a:bodyPr/>
          <a:lstStyle/>
          <a:p>
            <a:pPr marL="0" indent="0" algn="l"/>
            <a:r>
              <a:rPr lang="en-US" sz="1600" dirty="0">
                <a:solidFill>
                  <a:srgbClr val="000000"/>
                </a:solidFill>
              </a:rPr>
              <a:t>IEEE 802 LAN/MAN standards are specific to the type of network (Ethernet, WLAN, WPAN, etc).</a:t>
            </a:r>
          </a:p>
          <a:p>
            <a:pPr marL="0" indent="0" algn="l"/>
            <a:endParaRPr lang="en-US" sz="1600" dirty="0">
              <a:solidFill>
                <a:srgbClr val="000000"/>
              </a:solidFill>
            </a:endParaRPr>
          </a:p>
          <a:p>
            <a:pPr marL="0" indent="0" algn="l"/>
            <a:r>
              <a:rPr lang="en-US" sz="1600" dirty="0">
                <a:solidFill>
                  <a:srgbClr val="000000"/>
                </a:solidFill>
              </a:rPr>
              <a:t>The Data Link Layer consists of two sublayers. </a:t>
            </a:r>
            <a:r>
              <a:rPr lang="en-US" sz="1600" b="1" dirty="0">
                <a:solidFill>
                  <a:srgbClr val="000000"/>
                </a:solidFill>
              </a:rPr>
              <a:t>Logical Link Control (LLC)</a:t>
            </a:r>
            <a:r>
              <a:rPr lang="en-US" sz="1600" dirty="0">
                <a:solidFill>
                  <a:srgbClr val="000000"/>
                </a:solidFill>
              </a:rPr>
              <a:t> and </a:t>
            </a:r>
            <a:r>
              <a:rPr lang="en-US" sz="1600" b="1" dirty="0">
                <a:solidFill>
                  <a:srgbClr val="000000"/>
                </a:solidFill>
              </a:rPr>
              <a:t>Media Access Control (MAC).</a:t>
            </a:r>
          </a:p>
          <a:p>
            <a:pPr marL="489010" lvl="2" indent="-342900">
              <a:buFont typeface="Arial" panose="020B0604020202020204" pitchFamily="34" charset="0"/>
              <a:buChar char="•"/>
            </a:pPr>
            <a:r>
              <a:rPr lang="en-US" sz="1600" dirty="0">
                <a:solidFill>
                  <a:srgbClr val="000000"/>
                </a:solidFill>
              </a:rPr>
              <a:t>The LLC sublayer communicates between the networking software at the upper layers and the device hardware at the lower layers.</a:t>
            </a:r>
          </a:p>
          <a:p>
            <a:pPr marL="489010" lvl="2" indent="-342900">
              <a:buFont typeface="Arial" panose="020B0604020202020204" pitchFamily="34" charset="0"/>
              <a:buChar char="•"/>
            </a:pPr>
            <a:r>
              <a:rPr lang="en-US" sz="1600" dirty="0">
                <a:solidFill>
                  <a:srgbClr val="000000"/>
                </a:solidFill>
              </a:rPr>
              <a:t>The MAC sublayer is responsible for data encapsulation and media access control.</a:t>
            </a: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34482E20-85AC-4A71-B6F1-35D714F52EA3}"/>
              </a:ext>
            </a:extLst>
          </p:cNvPr>
          <p:cNvPicPr>
            <a:picLocks noChangeAspect="1"/>
          </p:cNvPicPr>
          <p:nvPr/>
        </p:nvPicPr>
        <p:blipFill>
          <a:blip r:embed="rId3"/>
          <a:stretch>
            <a:fillRect/>
          </a:stretch>
        </p:blipFill>
        <p:spPr>
          <a:xfrm>
            <a:off x="4503783" y="855419"/>
            <a:ext cx="4640217" cy="3683530"/>
          </a:xfrm>
          <a:prstGeom prst="rect">
            <a:avLst/>
          </a:prstGeom>
        </p:spPr>
      </p:pic>
    </p:spTree>
    <p:extLst>
      <p:ext uri="{BB962C8B-B14F-4D97-AF65-F5344CB8AC3E}">
        <p14:creationId xmlns:p14="http://schemas.microsoft.com/office/powerpoint/2010/main" val="2622335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Purpose of the Data Link Layer</a:t>
            </a:r>
            <a:br>
              <a:rPr lang="en-US" dirty="0"/>
            </a:br>
            <a:r>
              <a:rPr lang="en-US" sz="2400" dirty="0"/>
              <a:t>Providing Access to Media</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7913516" cy="3073946"/>
          </a:xfrm>
        </p:spPr>
        <p:txBody>
          <a:bodyPr/>
          <a:lstStyle/>
          <a:p>
            <a:pPr marL="0" indent="0" algn="l"/>
            <a:r>
              <a:rPr lang="en-US" dirty="0">
                <a:solidFill>
                  <a:srgbClr val="000000"/>
                </a:solidFill>
              </a:rPr>
              <a:t>Packets exchanged between nodes may experience numerous data link layers and media transitions.</a:t>
            </a:r>
          </a:p>
          <a:p>
            <a:pPr marL="0" indent="0" algn="l"/>
            <a:endParaRPr lang="en-US" dirty="0">
              <a:solidFill>
                <a:srgbClr val="000000"/>
              </a:solidFill>
            </a:endParaRPr>
          </a:p>
          <a:p>
            <a:pPr marL="0" indent="0" algn="l"/>
            <a:r>
              <a:rPr lang="en-US" dirty="0">
                <a:solidFill>
                  <a:srgbClr val="000000"/>
                </a:solidFill>
              </a:rPr>
              <a:t>At each hop along the path, a router performs four basic Layer 2 functions:</a:t>
            </a:r>
          </a:p>
          <a:p>
            <a:pPr marL="415985" lvl="1" indent="-342900">
              <a:buFont typeface="Arial" panose="020B0604020202020204" pitchFamily="34" charset="0"/>
              <a:buChar char="•"/>
            </a:pPr>
            <a:r>
              <a:rPr lang="en-US" sz="1600" dirty="0">
                <a:solidFill>
                  <a:srgbClr val="000000"/>
                </a:solidFill>
              </a:rPr>
              <a:t>Accepts a frame from the network medium.</a:t>
            </a:r>
          </a:p>
          <a:p>
            <a:pPr marL="415985" lvl="1" indent="-342900">
              <a:buFont typeface="Arial" panose="020B0604020202020204" pitchFamily="34" charset="0"/>
              <a:buChar char="•"/>
            </a:pPr>
            <a:r>
              <a:rPr lang="en-US" sz="1600" dirty="0">
                <a:solidFill>
                  <a:srgbClr val="000000"/>
                </a:solidFill>
              </a:rPr>
              <a:t>De-encapsulates the frame to expose the encapsulated packet.</a:t>
            </a:r>
          </a:p>
          <a:p>
            <a:pPr marL="415985" lvl="1" indent="-342900"/>
            <a:r>
              <a:rPr lang="en-US" sz="1600" dirty="0">
                <a:solidFill>
                  <a:srgbClr val="000000"/>
                </a:solidFill>
              </a:rPr>
              <a:t>Re-encapsulates the packet into a new frame.</a:t>
            </a:r>
          </a:p>
          <a:p>
            <a:pPr marL="415985" lvl="1" indent="-342900"/>
            <a:r>
              <a:rPr lang="en-US" sz="1600" dirty="0">
                <a:solidFill>
                  <a:srgbClr val="000000"/>
                </a:solidFill>
              </a:rPr>
              <a:t>Forwards the new frame on the medium of the next network segment.</a:t>
            </a:r>
          </a:p>
          <a:p>
            <a:pPr marL="415985" lvl="1" indent="-342900">
              <a:buFont typeface="Arial" panose="020B0604020202020204" pitchFamily="34" charset="0"/>
              <a:buChar char="•"/>
            </a:pPr>
            <a:endParaRPr lang="en-US"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0275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sz="1600" dirty="0"/>
              <a:t>Purpose of the Data Link Layer</a:t>
            </a:r>
            <a:br>
              <a:rPr lang="en-US" sz="1600" dirty="0"/>
            </a:br>
            <a:r>
              <a:rPr lang="en-US" dirty="0"/>
              <a:t>Media Access Control</a:t>
            </a:r>
          </a:p>
        </p:txBody>
      </p:sp>
      <p:sp>
        <p:nvSpPr>
          <p:cNvPr id="55299" name="Rectangle 3"/>
          <p:cNvSpPr>
            <a:spLocks noGrp="1" noChangeArrowheads="1"/>
          </p:cNvSpPr>
          <p:nvPr>
            <p:ph type="body" idx="1"/>
          </p:nvPr>
        </p:nvSpPr>
        <p:spPr>
          <a:xfrm>
            <a:off x="5754756" y="1202636"/>
            <a:ext cx="3110949" cy="2832652"/>
          </a:xfrm>
        </p:spPr>
        <p:txBody>
          <a:bodyPr/>
          <a:lstStyle/>
          <a:p>
            <a:r>
              <a:rPr lang="en-US" dirty="0"/>
              <a:t>As packets travel from the source host to the destination host, they travel over different physical networks. </a:t>
            </a:r>
          </a:p>
          <a:p>
            <a:r>
              <a:rPr lang="en-US" dirty="0"/>
              <a:t>Physical networks can consist of different types of physical media such as copper wires, optical fibers, and wireless consisting of electromagnetic signals, radio and microwave frequencies, and satellite links.</a:t>
            </a:r>
            <a:endParaRPr lang="en-US" altLang="en-US" dirty="0"/>
          </a:p>
          <a:p>
            <a:pPr marL="0" indent="0" eaLnBrk="1" hangingPunct="1">
              <a:buNone/>
            </a:pPr>
            <a:endParaRPr lang="en-CA" altLang="en-US" sz="1650" b="1" dirty="0"/>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213" y="1276763"/>
            <a:ext cx="5255122" cy="289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38664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3E1FC63F-1738-4F20-B656-0C076A42FFC9}"/>
              </a:ext>
            </a:extLst>
          </p:cNvPr>
          <p:cNvSpPr>
            <a:spLocks noGrp="1"/>
          </p:cNvSpPr>
          <p:nvPr>
            <p:ph type="title"/>
          </p:nvPr>
        </p:nvSpPr>
        <p:spPr>
          <a:xfrm>
            <a:off x="0" y="0"/>
            <a:ext cx="8345488" cy="731838"/>
          </a:xfrm>
        </p:spPr>
        <p:txBody>
          <a:bodyPr/>
          <a:lstStyle/>
          <a:p>
            <a:r>
              <a:rPr lang="en-US" sz="1600" dirty="0"/>
              <a:t>Purpose of the Data Link Layer</a:t>
            </a:r>
            <a:br>
              <a:rPr lang="en-US" dirty="0"/>
            </a:br>
            <a:r>
              <a:rPr lang="en-US" sz="2400" dirty="0"/>
              <a:t>Data Link Layer Standards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6328" cy="3073946"/>
          </a:xfrm>
        </p:spPr>
        <p:txBody>
          <a:bodyPr/>
          <a:lstStyle/>
          <a:p>
            <a:pPr marL="0" indent="0" algn="l"/>
            <a:r>
              <a:rPr lang="en-US" dirty="0">
                <a:solidFill>
                  <a:srgbClr val="000000"/>
                </a:solidFill>
              </a:rPr>
              <a:t>Data link layer protocols are defined by engineering organizations:</a:t>
            </a:r>
          </a:p>
          <a:p>
            <a:pPr marL="415985" lvl="1" indent="-342900">
              <a:buFont typeface="Arial" panose="020B0604020202020204" pitchFamily="34" charset="0"/>
              <a:buChar char="•"/>
            </a:pPr>
            <a:r>
              <a:rPr lang="en-US" sz="1600" dirty="0">
                <a:solidFill>
                  <a:srgbClr val="000000"/>
                </a:solidFill>
              </a:rPr>
              <a:t>Institute for Electrical and Electronic Engineers (IEEE).</a:t>
            </a:r>
          </a:p>
          <a:p>
            <a:pPr marL="415985" lvl="1" indent="-342900">
              <a:buFont typeface="Arial" panose="020B0604020202020204" pitchFamily="34" charset="0"/>
              <a:buChar char="•"/>
            </a:pPr>
            <a:r>
              <a:rPr lang="en-US" sz="1600" dirty="0">
                <a:solidFill>
                  <a:srgbClr val="000000"/>
                </a:solidFill>
              </a:rPr>
              <a:t>International Telecommunications Union (ITU).</a:t>
            </a:r>
          </a:p>
          <a:p>
            <a:pPr marL="415985" lvl="1" indent="-342900">
              <a:buFont typeface="Arial" panose="020B0604020202020204" pitchFamily="34" charset="0"/>
              <a:buChar char="•"/>
            </a:pPr>
            <a:r>
              <a:rPr lang="en-US" sz="1600" dirty="0">
                <a:solidFill>
                  <a:srgbClr val="000000"/>
                </a:solidFill>
              </a:rPr>
              <a:t>International Organizations for Standardization (ISO).</a:t>
            </a:r>
          </a:p>
          <a:p>
            <a:pPr marL="415985" lvl="1" indent="-342900">
              <a:buFont typeface="Arial" panose="020B0604020202020204" pitchFamily="34" charset="0"/>
              <a:buChar char="•"/>
            </a:pPr>
            <a:r>
              <a:rPr lang="en-US" sz="1600" dirty="0">
                <a:solidFill>
                  <a:srgbClr val="000000"/>
                </a:solidFill>
              </a:rPr>
              <a:t>American National Standards Institute (ANSI).</a:t>
            </a:r>
          </a:p>
          <a:p>
            <a:pPr marL="342900" indent="-342900" algn="l">
              <a:buFont typeface="Arial" panose="020B0604020202020204" pitchFamily="34" charset="0"/>
              <a:buChar char="•"/>
            </a:pPr>
            <a:endParaRPr lang="en-US" sz="1600" dirty="0">
              <a:solidFill>
                <a:srgbClr val="000000"/>
              </a:solidFill>
            </a:endParaRPr>
          </a:p>
          <a:p>
            <a:pPr marL="489010" lvl="2" indent="-342900">
              <a:buFont typeface="Arial" panose="020B0604020202020204" pitchFamily="34" charset="0"/>
              <a:buChar char="•"/>
            </a:pPr>
            <a:endParaRPr lang="en-US" sz="2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81E48A9C-7AC9-4385-99A6-E88DD132E6DB}"/>
              </a:ext>
            </a:extLst>
          </p:cNvPr>
          <p:cNvPicPr>
            <a:picLocks noChangeAspect="1"/>
          </p:cNvPicPr>
          <p:nvPr/>
        </p:nvPicPr>
        <p:blipFill>
          <a:blip r:embed="rId3"/>
          <a:stretch>
            <a:fillRect/>
          </a:stretch>
        </p:blipFill>
        <p:spPr>
          <a:xfrm>
            <a:off x="4572000" y="855419"/>
            <a:ext cx="4055062" cy="2768600"/>
          </a:xfrm>
          <a:prstGeom prst="rect">
            <a:avLst/>
          </a:prstGeom>
        </p:spPr>
      </p:pic>
    </p:spTree>
    <p:extLst>
      <p:ext uri="{BB962C8B-B14F-4D97-AF65-F5344CB8AC3E}">
        <p14:creationId xmlns:p14="http://schemas.microsoft.com/office/powerpoint/2010/main" val="122100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8681</TotalTime>
  <Words>2211</Words>
  <Application>Microsoft Macintosh PowerPoint</Application>
  <PresentationFormat>On-screen Show (16:9)</PresentationFormat>
  <Paragraphs>320</Paragraphs>
  <Slides>29</Slides>
  <Notes>29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CiscoSans ExtraLight</vt:lpstr>
      <vt:lpstr>Wingdings</vt:lpstr>
      <vt:lpstr>Default Theme</vt:lpstr>
      <vt:lpstr>Module 6: Data Link Layer</vt:lpstr>
      <vt:lpstr>Module Objectives</vt:lpstr>
      <vt:lpstr>6.1 Purpose of the Data Link Layer</vt:lpstr>
      <vt:lpstr>Purpose of the Data Link Layer The Data Link Layer</vt:lpstr>
      <vt:lpstr>Purpose of the Data Link Layer The Data Link Layer</vt:lpstr>
      <vt:lpstr>Purpose of the Data Link Layer IEEE 802 LAN/MAN Data Link Sublayers</vt:lpstr>
      <vt:lpstr>Purpose of the Data Link Layer Providing Access to Media</vt:lpstr>
      <vt:lpstr>Purpose of the Data Link Layer Media Access Control</vt:lpstr>
      <vt:lpstr>Purpose of the Data Link Layer Data Link Layer Standards</vt:lpstr>
      <vt:lpstr>6.2 Topologies</vt:lpstr>
      <vt:lpstr>Topologies Physical and Logical Topologies</vt:lpstr>
      <vt:lpstr>Topologies WAN Topologies</vt:lpstr>
      <vt:lpstr>WAN Topologies Common Physical WAN Topologies</vt:lpstr>
      <vt:lpstr>LAN Topologies Physical LAN Topologies</vt:lpstr>
      <vt:lpstr>PowerPoint Presentation</vt:lpstr>
      <vt:lpstr>LAN Topologies Half and Full Duplex</vt:lpstr>
      <vt:lpstr>LAN Topologies Half and Full Duplex (Cont.)</vt:lpstr>
      <vt:lpstr>PowerPoint Presentation</vt:lpstr>
      <vt:lpstr>PowerPoint Presentation</vt:lpstr>
      <vt:lpstr>PowerPoint Presentation</vt:lpstr>
      <vt:lpstr>6.3 Data Link Frame</vt:lpstr>
      <vt:lpstr>Data Link Frame The Frame</vt:lpstr>
      <vt:lpstr>Data Link Frame Frame Fields</vt:lpstr>
      <vt:lpstr>Data Link Frame Layer 2 Addresses</vt:lpstr>
      <vt:lpstr>Data Link Frame LAN and WAN Frames</vt:lpstr>
      <vt:lpstr>6.4 Module Practice and Quiz</vt:lpstr>
      <vt:lpstr>Module Practice and Quiz What did I learn in this module?</vt:lpstr>
      <vt:lpstr>Module 6: Data Link Layer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Monamodi Masake</cp:lastModifiedBy>
  <cp:revision>252</cp:revision>
  <dcterms:created xsi:type="dcterms:W3CDTF">2019-10-18T06:21:22Z</dcterms:created>
  <dcterms:modified xsi:type="dcterms:W3CDTF">2020-02-26T03:35:58Z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