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8" r:id="rId2"/>
    <p:sldId id="260" r:id="rId3"/>
    <p:sldId id="259" r:id="rId4"/>
    <p:sldId id="271" r:id="rId5"/>
    <p:sldId id="261" r:id="rId6"/>
    <p:sldId id="274" r:id="rId7"/>
    <p:sldId id="273" r:id="rId8"/>
    <p:sldId id="272" r:id="rId9"/>
    <p:sldId id="275" r:id="rId10"/>
    <p:sldId id="278" r:id="rId11"/>
    <p:sldId id="277" r:id="rId12"/>
  </p:sldIdLst>
  <p:sldSz cx="9144000" cy="5143500" type="screen16x9"/>
  <p:notesSz cx="6858000" cy="9144000"/>
  <p:embeddedFontLst>
    <p:embeddedFont>
      <p:font typeface="Gill Sans" panose="020B0604020202020204" charset="0"/>
      <p:regular r:id="rId14"/>
      <p:bold r:id="rId15"/>
    </p:embeddedFont>
    <p:embeddedFont>
      <p:font typeface="Roboto"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55" autoAdjust="0"/>
    <p:restoredTop sz="94660"/>
  </p:normalViewPr>
  <p:slideViewPr>
    <p:cSldViewPr snapToGrid="0">
      <p:cViewPr varScale="1">
        <p:scale>
          <a:sx n="91" d="100"/>
          <a:sy n="91" d="100"/>
        </p:scale>
        <p:origin x="810" y="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f7ec1d4e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f7ec1d4e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a:extLst>
            <a:ext uri="{FF2B5EF4-FFF2-40B4-BE49-F238E27FC236}">
              <a16:creationId xmlns:a16="http://schemas.microsoft.com/office/drawing/2014/main" id="{518100DB-6A4A-E238-7F6A-63CC8BBDEADC}"/>
            </a:ext>
          </a:extLst>
        </p:cNvPr>
        <p:cNvGrpSpPr/>
        <p:nvPr/>
      </p:nvGrpSpPr>
      <p:grpSpPr>
        <a:xfrm>
          <a:off x="0" y="0"/>
          <a:ext cx="0" cy="0"/>
          <a:chOff x="0" y="0"/>
          <a:chExt cx="0" cy="0"/>
        </a:xfrm>
      </p:grpSpPr>
      <p:sp>
        <p:nvSpPr>
          <p:cNvPr id="109" name="Google Shape;109;g3f7ec1d4ea_0_35:notes">
            <a:extLst>
              <a:ext uri="{FF2B5EF4-FFF2-40B4-BE49-F238E27FC236}">
                <a16:creationId xmlns:a16="http://schemas.microsoft.com/office/drawing/2014/main" id="{75F9ED5A-E856-4204-D40E-957CC1C8629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3f7ec1d4ea_0_35:notes">
            <a:extLst>
              <a:ext uri="{FF2B5EF4-FFF2-40B4-BE49-F238E27FC236}">
                <a16:creationId xmlns:a16="http://schemas.microsoft.com/office/drawing/2014/main" id="{BC7AB379-0A49-E188-E60E-541A522B30D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35689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a:extLst>
            <a:ext uri="{FF2B5EF4-FFF2-40B4-BE49-F238E27FC236}">
              <a16:creationId xmlns:a16="http://schemas.microsoft.com/office/drawing/2014/main" id="{8D63B7EC-4019-8714-A48A-EDA236733B99}"/>
            </a:ext>
          </a:extLst>
        </p:cNvPr>
        <p:cNvGrpSpPr/>
        <p:nvPr/>
      </p:nvGrpSpPr>
      <p:grpSpPr>
        <a:xfrm>
          <a:off x="0" y="0"/>
          <a:ext cx="0" cy="0"/>
          <a:chOff x="0" y="0"/>
          <a:chExt cx="0" cy="0"/>
        </a:xfrm>
      </p:grpSpPr>
      <p:sp>
        <p:nvSpPr>
          <p:cNvPr id="109" name="Google Shape;109;g3f7ec1d4ea_0_35:notes">
            <a:extLst>
              <a:ext uri="{FF2B5EF4-FFF2-40B4-BE49-F238E27FC236}">
                <a16:creationId xmlns:a16="http://schemas.microsoft.com/office/drawing/2014/main" id="{1840CABC-D84B-1BBF-8CC5-FE983F38004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3f7ec1d4ea_0_35:notes">
            <a:extLst>
              <a:ext uri="{FF2B5EF4-FFF2-40B4-BE49-F238E27FC236}">
                <a16:creationId xmlns:a16="http://schemas.microsoft.com/office/drawing/2014/main" id="{1CEFC0B7-D00D-E849-2144-CCA03D07790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63540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f7ec1d4ea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f7ec1d4ea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3f7ec1d4ea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3f7ec1d4ea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a:extLst>
            <a:ext uri="{FF2B5EF4-FFF2-40B4-BE49-F238E27FC236}">
              <a16:creationId xmlns:a16="http://schemas.microsoft.com/office/drawing/2014/main" id="{682C8CC9-9F17-35A9-F09D-81641614AA25}"/>
            </a:ext>
          </a:extLst>
        </p:cNvPr>
        <p:cNvGrpSpPr/>
        <p:nvPr/>
      </p:nvGrpSpPr>
      <p:grpSpPr>
        <a:xfrm>
          <a:off x="0" y="0"/>
          <a:ext cx="0" cy="0"/>
          <a:chOff x="0" y="0"/>
          <a:chExt cx="0" cy="0"/>
        </a:xfrm>
      </p:grpSpPr>
      <p:sp>
        <p:nvSpPr>
          <p:cNvPr id="82" name="Google Shape;82;g3f7ec1d4ea_0_10:notes">
            <a:extLst>
              <a:ext uri="{FF2B5EF4-FFF2-40B4-BE49-F238E27FC236}">
                <a16:creationId xmlns:a16="http://schemas.microsoft.com/office/drawing/2014/main" id="{19824919-A318-922D-5EF4-10FF3137BEC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3f7ec1d4ea_0_10:notes">
            <a:extLst>
              <a:ext uri="{FF2B5EF4-FFF2-40B4-BE49-F238E27FC236}">
                <a16:creationId xmlns:a16="http://schemas.microsoft.com/office/drawing/2014/main" id="{F50DC486-7B4C-79F4-E148-BCFE50DAF0C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38531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3f7ec1d4ea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3f7ec1d4ea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a:extLst>
            <a:ext uri="{FF2B5EF4-FFF2-40B4-BE49-F238E27FC236}">
              <a16:creationId xmlns:a16="http://schemas.microsoft.com/office/drawing/2014/main" id="{0B333C24-F320-4F5A-7490-ED0A0D23EA25}"/>
            </a:ext>
          </a:extLst>
        </p:cNvPr>
        <p:cNvGrpSpPr/>
        <p:nvPr/>
      </p:nvGrpSpPr>
      <p:grpSpPr>
        <a:xfrm>
          <a:off x="0" y="0"/>
          <a:ext cx="0" cy="0"/>
          <a:chOff x="0" y="0"/>
          <a:chExt cx="0" cy="0"/>
        </a:xfrm>
      </p:grpSpPr>
      <p:sp>
        <p:nvSpPr>
          <p:cNvPr id="109" name="Google Shape;109;g3f7ec1d4ea_0_35:notes">
            <a:extLst>
              <a:ext uri="{FF2B5EF4-FFF2-40B4-BE49-F238E27FC236}">
                <a16:creationId xmlns:a16="http://schemas.microsoft.com/office/drawing/2014/main" id="{DA5DA7A1-AD56-429A-BB38-76F8B5347F1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3f7ec1d4ea_0_35:notes">
            <a:extLst>
              <a:ext uri="{FF2B5EF4-FFF2-40B4-BE49-F238E27FC236}">
                <a16:creationId xmlns:a16="http://schemas.microsoft.com/office/drawing/2014/main" id="{0A3DDD38-1479-9CFF-9B7D-426A522E33A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03242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a:extLst>
            <a:ext uri="{FF2B5EF4-FFF2-40B4-BE49-F238E27FC236}">
              <a16:creationId xmlns:a16="http://schemas.microsoft.com/office/drawing/2014/main" id="{8D5CED5B-1B37-4B8F-BBB4-AB31EAFCED39}"/>
            </a:ext>
          </a:extLst>
        </p:cNvPr>
        <p:cNvGrpSpPr/>
        <p:nvPr/>
      </p:nvGrpSpPr>
      <p:grpSpPr>
        <a:xfrm>
          <a:off x="0" y="0"/>
          <a:ext cx="0" cy="0"/>
          <a:chOff x="0" y="0"/>
          <a:chExt cx="0" cy="0"/>
        </a:xfrm>
      </p:grpSpPr>
      <p:sp>
        <p:nvSpPr>
          <p:cNvPr id="109" name="Google Shape;109;g3f7ec1d4ea_0_35:notes">
            <a:extLst>
              <a:ext uri="{FF2B5EF4-FFF2-40B4-BE49-F238E27FC236}">
                <a16:creationId xmlns:a16="http://schemas.microsoft.com/office/drawing/2014/main" id="{0EA1CD90-18DE-5CAC-15D2-2A58A7A5AA2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3f7ec1d4ea_0_35:notes">
            <a:extLst>
              <a:ext uri="{FF2B5EF4-FFF2-40B4-BE49-F238E27FC236}">
                <a16:creationId xmlns:a16="http://schemas.microsoft.com/office/drawing/2014/main" id="{BCC883A7-2FCB-8D80-5695-DFF139CF1E5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15596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a:extLst>
            <a:ext uri="{FF2B5EF4-FFF2-40B4-BE49-F238E27FC236}">
              <a16:creationId xmlns:a16="http://schemas.microsoft.com/office/drawing/2014/main" id="{0FB35EB6-05AB-CF9C-F79C-5CE57809230C}"/>
            </a:ext>
          </a:extLst>
        </p:cNvPr>
        <p:cNvGrpSpPr/>
        <p:nvPr/>
      </p:nvGrpSpPr>
      <p:grpSpPr>
        <a:xfrm>
          <a:off x="0" y="0"/>
          <a:ext cx="0" cy="0"/>
          <a:chOff x="0" y="0"/>
          <a:chExt cx="0" cy="0"/>
        </a:xfrm>
      </p:grpSpPr>
      <p:sp>
        <p:nvSpPr>
          <p:cNvPr id="109" name="Google Shape;109;g3f7ec1d4ea_0_35:notes">
            <a:extLst>
              <a:ext uri="{FF2B5EF4-FFF2-40B4-BE49-F238E27FC236}">
                <a16:creationId xmlns:a16="http://schemas.microsoft.com/office/drawing/2014/main" id="{AEE3FBB8-51B0-4F77-8731-4DF7352ADB8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3f7ec1d4ea_0_35:notes">
            <a:extLst>
              <a:ext uri="{FF2B5EF4-FFF2-40B4-BE49-F238E27FC236}">
                <a16:creationId xmlns:a16="http://schemas.microsoft.com/office/drawing/2014/main" id="{280CE81B-5544-0AF2-E251-2A1133A526A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36006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a:extLst>
            <a:ext uri="{FF2B5EF4-FFF2-40B4-BE49-F238E27FC236}">
              <a16:creationId xmlns:a16="http://schemas.microsoft.com/office/drawing/2014/main" id="{C43A94B1-AD63-DE73-C5AD-0DB5D7EB4F70}"/>
            </a:ext>
          </a:extLst>
        </p:cNvPr>
        <p:cNvGrpSpPr/>
        <p:nvPr/>
      </p:nvGrpSpPr>
      <p:grpSpPr>
        <a:xfrm>
          <a:off x="0" y="0"/>
          <a:ext cx="0" cy="0"/>
          <a:chOff x="0" y="0"/>
          <a:chExt cx="0" cy="0"/>
        </a:xfrm>
      </p:grpSpPr>
      <p:sp>
        <p:nvSpPr>
          <p:cNvPr id="109" name="Google Shape;109;g3f7ec1d4ea_0_35:notes">
            <a:extLst>
              <a:ext uri="{FF2B5EF4-FFF2-40B4-BE49-F238E27FC236}">
                <a16:creationId xmlns:a16="http://schemas.microsoft.com/office/drawing/2014/main" id="{74D8233D-057B-437C-9557-09150D09464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3f7ec1d4ea_0_35:notes">
            <a:extLst>
              <a:ext uri="{FF2B5EF4-FFF2-40B4-BE49-F238E27FC236}">
                <a16:creationId xmlns:a16="http://schemas.microsoft.com/office/drawing/2014/main" id="{F63D79DC-7C5D-5DC2-87B1-7FBF767010F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84469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5.jp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pic>
        <p:nvPicPr>
          <p:cNvPr id="74" name="Google Shape;74;p15"/>
          <p:cNvPicPr preferRelativeResize="0"/>
          <p:nvPr/>
        </p:nvPicPr>
        <p:blipFill>
          <a:blip r:embed="rId3">
            <a:alphaModFix/>
          </a:blip>
          <a:stretch>
            <a:fillRect/>
          </a:stretch>
        </p:blipFill>
        <p:spPr>
          <a:xfrm>
            <a:off x="3362" y="0"/>
            <a:ext cx="9137278" cy="5143501"/>
          </a:xfrm>
          <a:prstGeom prst="rect">
            <a:avLst/>
          </a:prstGeom>
          <a:noFill/>
          <a:ln>
            <a:noFill/>
          </a:ln>
        </p:spPr>
      </p:pic>
      <p:sp>
        <p:nvSpPr>
          <p:cNvPr id="75" name="Google Shape;75;p15"/>
          <p:cNvSpPr txBox="1"/>
          <p:nvPr/>
        </p:nvSpPr>
        <p:spPr>
          <a:xfrm>
            <a:off x="230075" y="3397950"/>
            <a:ext cx="4523100" cy="118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0" i="0" u="none" strike="noStrike" dirty="0">
                <a:solidFill>
                  <a:srgbClr val="649E8F"/>
                </a:solidFill>
                <a:effectLst/>
                <a:latin typeface="Gill Sans" panose="020B0604020202020204" charset="0"/>
              </a:rPr>
              <a:t>Cache Bank Landing Page</a:t>
            </a:r>
          </a:p>
          <a:p>
            <a:pPr marL="0" lvl="0" indent="0" algn="l" rtl="0">
              <a:spcBef>
                <a:spcPts val="0"/>
              </a:spcBef>
              <a:spcAft>
                <a:spcPts val="0"/>
              </a:spcAft>
              <a:buNone/>
            </a:pPr>
            <a:r>
              <a:rPr lang="en-US" sz="1800" b="0" i="0" u="none" strike="noStrike" dirty="0">
                <a:solidFill>
                  <a:srgbClr val="D7623A"/>
                </a:solidFill>
                <a:effectLst/>
                <a:latin typeface="Gill Sans" panose="020B0604020202020204" charset="0"/>
              </a:rPr>
              <a:t>A fictitious Software Developer </a:t>
            </a:r>
          </a:p>
          <a:p>
            <a:pPr marL="0" lvl="0" indent="0" algn="l" rtl="0">
              <a:spcBef>
                <a:spcPts val="0"/>
              </a:spcBef>
              <a:spcAft>
                <a:spcPts val="0"/>
              </a:spcAft>
              <a:buNone/>
            </a:pPr>
            <a:r>
              <a:rPr lang="en-US" sz="1800" b="0" i="0" u="none" strike="noStrike" dirty="0">
                <a:solidFill>
                  <a:srgbClr val="D7623A"/>
                </a:solidFill>
                <a:effectLst/>
                <a:latin typeface="Gill Sans" panose="020B0604020202020204" charset="0"/>
              </a:rPr>
              <a:t>Portfolio Piece</a:t>
            </a:r>
            <a:endParaRPr sz="1800" dirty="0">
              <a:solidFill>
                <a:srgbClr val="D7623A"/>
              </a:solidFill>
              <a:latin typeface="Gill Sans"/>
              <a:ea typeface="Gill Sans"/>
              <a:cs typeface="Gill Sans"/>
              <a:sym typeface="Gill Sans"/>
            </a:endParaRPr>
          </a:p>
          <a:p>
            <a:pPr marL="0" lvl="0" indent="0" algn="l" rtl="0">
              <a:spcBef>
                <a:spcPts val="0"/>
              </a:spcBef>
              <a:spcAft>
                <a:spcPts val="0"/>
              </a:spcAft>
              <a:buNone/>
            </a:pPr>
            <a:r>
              <a:rPr lang="en" dirty="0">
                <a:solidFill>
                  <a:srgbClr val="B3B3AB"/>
                </a:solidFill>
                <a:latin typeface="Gill Sans"/>
                <a:ea typeface="Gill Sans"/>
                <a:cs typeface="Gill Sans"/>
                <a:sym typeface="Gill Sans"/>
              </a:rPr>
              <a:t>1/3/2024 | THABO JAFTA</a:t>
            </a:r>
            <a:endParaRPr dirty="0">
              <a:solidFill>
                <a:srgbClr val="B3B3AB"/>
              </a:solidFill>
              <a:latin typeface="Gill Sans"/>
              <a:ea typeface="Gill Sans"/>
              <a:cs typeface="Gill Sans"/>
              <a:sym typeface="Gill Sans"/>
            </a:endParaRPr>
          </a:p>
        </p:txBody>
      </p:sp>
      <p:sp>
        <p:nvSpPr>
          <p:cNvPr id="76" name="Google Shape;76;p15"/>
          <p:cNvSpPr/>
          <p:nvPr/>
        </p:nvSpPr>
        <p:spPr>
          <a:xfrm>
            <a:off x="0" y="4880100"/>
            <a:ext cx="9144000" cy="263400"/>
          </a:xfrm>
          <a:prstGeom prst="rect">
            <a:avLst/>
          </a:prstGeom>
          <a:solidFill>
            <a:srgbClr val="649E8F"/>
          </a:solidFill>
          <a:ln w="9525" cap="flat" cmpd="sng">
            <a:solidFill>
              <a:srgbClr val="649E8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77" name="Google Shape;77;p15"/>
          <p:cNvSpPr/>
          <p:nvPr/>
        </p:nvSpPr>
        <p:spPr>
          <a:xfrm>
            <a:off x="7212600" y="4880100"/>
            <a:ext cx="1931400" cy="263400"/>
          </a:xfrm>
          <a:prstGeom prst="rect">
            <a:avLst/>
          </a:prstGeom>
          <a:solidFill>
            <a:srgbClr val="B3B3AB"/>
          </a:solidFill>
          <a:ln w="9525" cap="flat" cmpd="sng">
            <a:solidFill>
              <a:srgbClr val="B3B3A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pic>
        <p:nvPicPr>
          <p:cNvPr id="78" name="Google Shape;78;p15"/>
          <p:cNvPicPr preferRelativeResize="0"/>
          <p:nvPr/>
        </p:nvPicPr>
        <p:blipFill>
          <a:blip r:embed="rId4">
            <a:alphaModFix/>
          </a:blip>
          <a:stretch>
            <a:fillRect/>
          </a:stretch>
        </p:blipFill>
        <p:spPr>
          <a:xfrm>
            <a:off x="7403174" y="4953925"/>
            <a:ext cx="1575999" cy="115750"/>
          </a:xfrm>
          <a:prstGeom prst="rect">
            <a:avLst/>
          </a:prstGeom>
          <a:noFill/>
          <a:ln>
            <a:noFill/>
          </a:ln>
        </p:spPr>
      </p:pic>
      <p:pic>
        <p:nvPicPr>
          <p:cNvPr id="79" name="Google Shape;79;p15"/>
          <p:cNvPicPr preferRelativeResize="0"/>
          <p:nvPr/>
        </p:nvPicPr>
        <p:blipFill>
          <a:blip r:embed="rId5">
            <a:alphaModFix/>
          </a:blip>
          <a:stretch>
            <a:fillRect/>
          </a:stretch>
        </p:blipFill>
        <p:spPr>
          <a:xfrm>
            <a:off x="87850" y="4931817"/>
            <a:ext cx="1073603" cy="159974"/>
          </a:xfrm>
          <a:prstGeom prst="rect">
            <a:avLst/>
          </a:prstGeom>
          <a:noFill/>
          <a:ln>
            <a:noFill/>
          </a:ln>
        </p:spPr>
      </p:pic>
      <p:pic>
        <p:nvPicPr>
          <p:cNvPr id="80" name="Google Shape;80;p15"/>
          <p:cNvPicPr preferRelativeResize="0"/>
          <p:nvPr/>
        </p:nvPicPr>
        <p:blipFill>
          <a:blip r:embed="rId6">
            <a:alphaModFix/>
          </a:blip>
          <a:stretch>
            <a:fillRect/>
          </a:stretch>
        </p:blipFill>
        <p:spPr>
          <a:xfrm>
            <a:off x="331825" y="2760175"/>
            <a:ext cx="2566879" cy="382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a:extLst>
            <a:ext uri="{FF2B5EF4-FFF2-40B4-BE49-F238E27FC236}">
              <a16:creationId xmlns:a16="http://schemas.microsoft.com/office/drawing/2014/main" id="{CBD94619-6F60-C3F1-97F5-9AFC837C0405}"/>
            </a:ext>
          </a:extLst>
        </p:cNvPr>
        <p:cNvGrpSpPr/>
        <p:nvPr/>
      </p:nvGrpSpPr>
      <p:grpSpPr>
        <a:xfrm>
          <a:off x="0" y="0"/>
          <a:ext cx="0" cy="0"/>
          <a:chOff x="0" y="0"/>
          <a:chExt cx="0" cy="0"/>
        </a:xfrm>
      </p:grpSpPr>
      <p:sp>
        <p:nvSpPr>
          <p:cNvPr id="113" name="Google Shape;113;p18">
            <a:extLst>
              <a:ext uri="{FF2B5EF4-FFF2-40B4-BE49-F238E27FC236}">
                <a16:creationId xmlns:a16="http://schemas.microsoft.com/office/drawing/2014/main" id="{72E7C0CF-F258-CA5C-A0DB-710352545BD5}"/>
              </a:ext>
            </a:extLst>
          </p:cNvPr>
          <p:cNvSpPr/>
          <p:nvPr/>
        </p:nvSpPr>
        <p:spPr>
          <a:xfrm>
            <a:off x="0" y="4880100"/>
            <a:ext cx="9144000" cy="263400"/>
          </a:xfrm>
          <a:prstGeom prst="rect">
            <a:avLst/>
          </a:prstGeom>
          <a:solidFill>
            <a:srgbClr val="649E8F"/>
          </a:solidFill>
          <a:ln w="9525" cap="flat" cmpd="sng">
            <a:solidFill>
              <a:srgbClr val="649E8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14" name="Google Shape;114;p18">
            <a:extLst>
              <a:ext uri="{FF2B5EF4-FFF2-40B4-BE49-F238E27FC236}">
                <a16:creationId xmlns:a16="http://schemas.microsoft.com/office/drawing/2014/main" id="{255583BB-5687-30DC-72C3-862888AB75C3}"/>
              </a:ext>
            </a:extLst>
          </p:cNvPr>
          <p:cNvSpPr/>
          <p:nvPr/>
        </p:nvSpPr>
        <p:spPr>
          <a:xfrm>
            <a:off x="7212600" y="4880100"/>
            <a:ext cx="1931400" cy="263400"/>
          </a:xfrm>
          <a:prstGeom prst="rect">
            <a:avLst/>
          </a:prstGeom>
          <a:solidFill>
            <a:srgbClr val="B3B3AB"/>
          </a:solidFill>
          <a:ln w="9525" cap="flat" cmpd="sng">
            <a:solidFill>
              <a:srgbClr val="B3B3A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pic>
        <p:nvPicPr>
          <p:cNvPr id="115" name="Google Shape;115;p18">
            <a:extLst>
              <a:ext uri="{FF2B5EF4-FFF2-40B4-BE49-F238E27FC236}">
                <a16:creationId xmlns:a16="http://schemas.microsoft.com/office/drawing/2014/main" id="{E1946378-F551-1E79-985E-8247F5F06025}"/>
              </a:ext>
            </a:extLst>
          </p:cNvPr>
          <p:cNvPicPr preferRelativeResize="0"/>
          <p:nvPr/>
        </p:nvPicPr>
        <p:blipFill>
          <a:blip r:embed="rId3">
            <a:alphaModFix/>
          </a:blip>
          <a:stretch>
            <a:fillRect/>
          </a:stretch>
        </p:blipFill>
        <p:spPr>
          <a:xfrm>
            <a:off x="7403174" y="4953925"/>
            <a:ext cx="1575999" cy="115750"/>
          </a:xfrm>
          <a:prstGeom prst="rect">
            <a:avLst/>
          </a:prstGeom>
          <a:noFill/>
          <a:ln>
            <a:noFill/>
          </a:ln>
        </p:spPr>
      </p:pic>
      <p:pic>
        <p:nvPicPr>
          <p:cNvPr id="116" name="Google Shape;116;p18">
            <a:extLst>
              <a:ext uri="{FF2B5EF4-FFF2-40B4-BE49-F238E27FC236}">
                <a16:creationId xmlns:a16="http://schemas.microsoft.com/office/drawing/2014/main" id="{21921B9D-7842-2497-64E4-D7A0E2826E7D}"/>
              </a:ext>
            </a:extLst>
          </p:cNvPr>
          <p:cNvPicPr preferRelativeResize="0"/>
          <p:nvPr/>
        </p:nvPicPr>
        <p:blipFill>
          <a:blip r:embed="rId4">
            <a:alphaModFix/>
          </a:blip>
          <a:stretch>
            <a:fillRect/>
          </a:stretch>
        </p:blipFill>
        <p:spPr>
          <a:xfrm>
            <a:off x="87850" y="4931817"/>
            <a:ext cx="1073603" cy="159974"/>
          </a:xfrm>
          <a:prstGeom prst="rect">
            <a:avLst/>
          </a:prstGeom>
          <a:noFill/>
          <a:ln>
            <a:noFill/>
          </a:ln>
        </p:spPr>
      </p:pic>
      <p:sp>
        <p:nvSpPr>
          <p:cNvPr id="120" name="Google Shape;120;p18">
            <a:extLst>
              <a:ext uri="{FF2B5EF4-FFF2-40B4-BE49-F238E27FC236}">
                <a16:creationId xmlns:a16="http://schemas.microsoft.com/office/drawing/2014/main" id="{0471F2C8-26F0-CA3D-67EC-39C389D2A964}"/>
              </a:ext>
            </a:extLst>
          </p:cNvPr>
          <p:cNvSpPr/>
          <p:nvPr/>
        </p:nvSpPr>
        <p:spPr>
          <a:xfrm rot="5400000">
            <a:off x="6086413" y="3442500"/>
            <a:ext cx="121800" cy="105300"/>
          </a:xfrm>
          <a:prstGeom prst="triangle">
            <a:avLst>
              <a:gd name="adj" fmla="val 50000"/>
            </a:avLst>
          </a:prstGeom>
          <a:solidFill>
            <a:srgbClr val="649E8F"/>
          </a:solidFill>
          <a:ln w="9525" cap="flat" cmpd="sng">
            <a:solidFill>
              <a:srgbClr val="649E8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a:extLst>
              <a:ext uri="{FF2B5EF4-FFF2-40B4-BE49-F238E27FC236}">
                <a16:creationId xmlns:a16="http://schemas.microsoft.com/office/drawing/2014/main" id="{AF79FE3E-8D0A-DAB6-3234-0A0E16A665B8}"/>
              </a:ext>
            </a:extLst>
          </p:cNvPr>
          <p:cNvSpPr txBox="1"/>
          <p:nvPr/>
        </p:nvSpPr>
        <p:spPr>
          <a:xfrm>
            <a:off x="2283373" y="0"/>
            <a:ext cx="4577254" cy="307777"/>
          </a:xfrm>
          <a:prstGeom prst="rect">
            <a:avLst/>
          </a:prstGeom>
          <a:noFill/>
        </p:spPr>
        <p:txBody>
          <a:bodyPr wrap="square">
            <a:spAutoFit/>
          </a:bodyPr>
          <a:lstStyle/>
          <a:p>
            <a:pPr marL="0" lvl="0" indent="0" algn="ctr" rtl="0">
              <a:spcBef>
                <a:spcPts val="0"/>
              </a:spcBef>
              <a:spcAft>
                <a:spcPts val="0"/>
              </a:spcAft>
              <a:buNone/>
            </a:pPr>
            <a:r>
              <a:rPr lang="en-US" sz="1400" dirty="0">
                <a:solidFill>
                  <a:srgbClr val="656665"/>
                </a:solidFill>
                <a:latin typeface="Gill Sans"/>
                <a:ea typeface="Gill Sans"/>
                <a:cs typeface="Gill Sans"/>
                <a:sym typeface="Gill Sans"/>
              </a:rPr>
              <a:t>Component 5- </a:t>
            </a:r>
            <a:r>
              <a:rPr lang="en-US" dirty="0">
                <a:solidFill>
                  <a:srgbClr val="656665"/>
                </a:solidFill>
                <a:latin typeface="Gill Sans"/>
                <a:ea typeface="Gill Sans"/>
                <a:cs typeface="Gill Sans"/>
                <a:sym typeface="Gill Sans"/>
              </a:rPr>
              <a:t>Footer</a:t>
            </a:r>
            <a:endParaRPr lang="en-US" sz="1400" dirty="0">
              <a:solidFill>
                <a:srgbClr val="656665"/>
              </a:solidFill>
              <a:latin typeface="Gill Sans"/>
              <a:ea typeface="Gill Sans"/>
              <a:cs typeface="Gill Sans"/>
              <a:sym typeface="Gill Sans"/>
            </a:endParaRPr>
          </a:p>
        </p:txBody>
      </p:sp>
      <p:pic>
        <p:nvPicPr>
          <p:cNvPr id="4" name="Picture 3">
            <a:extLst>
              <a:ext uri="{FF2B5EF4-FFF2-40B4-BE49-F238E27FC236}">
                <a16:creationId xmlns:a16="http://schemas.microsoft.com/office/drawing/2014/main" id="{9421613C-E9FE-B627-3816-1B46C606FB00}"/>
              </a:ext>
            </a:extLst>
          </p:cNvPr>
          <p:cNvPicPr>
            <a:picLocks noChangeAspect="1"/>
          </p:cNvPicPr>
          <p:nvPr/>
        </p:nvPicPr>
        <p:blipFill>
          <a:blip r:embed="rId5"/>
          <a:stretch>
            <a:fillRect/>
          </a:stretch>
        </p:blipFill>
        <p:spPr>
          <a:xfrm>
            <a:off x="0" y="3359593"/>
            <a:ext cx="8979173" cy="1546365"/>
          </a:xfrm>
          <a:prstGeom prst="rect">
            <a:avLst/>
          </a:prstGeom>
        </p:spPr>
      </p:pic>
      <p:sp>
        <p:nvSpPr>
          <p:cNvPr id="5" name="TextBox 4">
            <a:extLst>
              <a:ext uri="{FF2B5EF4-FFF2-40B4-BE49-F238E27FC236}">
                <a16:creationId xmlns:a16="http://schemas.microsoft.com/office/drawing/2014/main" id="{3BBF0AD2-9F54-D7EB-5E84-99F727443CCB}"/>
              </a:ext>
            </a:extLst>
          </p:cNvPr>
          <p:cNvSpPr txBox="1"/>
          <p:nvPr/>
        </p:nvSpPr>
        <p:spPr>
          <a:xfrm>
            <a:off x="1" y="484347"/>
            <a:ext cx="4992414" cy="2400657"/>
          </a:xfrm>
          <a:prstGeom prst="rect">
            <a:avLst/>
          </a:prstGeom>
          <a:noFill/>
        </p:spPr>
        <p:txBody>
          <a:bodyPr wrap="square" rtlCol="0">
            <a:spAutoFit/>
          </a:bodyPr>
          <a:lstStyle/>
          <a:p>
            <a:r>
              <a:rPr lang="en-US" sz="1000" dirty="0">
                <a:latin typeface="Roboto" panose="02000000000000000000" pitchFamily="2" charset="0"/>
                <a:ea typeface="Roboto" panose="02000000000000000000" pitchFamily="2" charset="0"/>
                <a:cs typeface="Roboto" panose="02000000000000000000" pitchFamily="2" charset="0"/>
              </a:rPr>
              <a:t>Container and Styling:</a:t>
            </a:r>
          </a:p>
          <a:p>
            <a:r>
              <a:rPr lang="en-US" sz="1000" dirty="0">
                <a:latin typeface="Roboto" panose="02000000000000000000" pitchFamily="2" charset="0"/>
                <a:ea typeface="Roboto" panose="02000000000000000000" pitchFamily="2" charset="0"/>
                <a:cs typeface="Roboto" panose="02000000000000000000" pitchFamily="2" charset="0"/>
              </a:rPr>
              <a:t>The entire footer section is wrapped in a &lt;div&gt; with the class "flex justify-center py-8 mx-auto bg-green-500".</a:t>
            </a:r>
          </a:p>
          <a:p>
            <a:r>
              <a:rPr lang="en-US" sz="1000" dirty="0">
                <a:latin typeface="Roboto" panose="02000000000000000000" pitchFamily="2" charset="0"/>
                <a:ea typeface="Roboto" panose="02000000000000000000" pitchFamily="2" charset="0"/>
                <a:cs typeface="Roboto" panose="02000000000000000000" pitchFamily="2" charset="0"/>
              </a:rPr>
              <a:t>It has a green background (bg-green-500), centered horizontally (justify-center), and vertically spaced (py-8).</a:t>
            </a:r>
          </a:p>
          <a:p>
            <a:r>
              <a:rPr lang="en-US" sz="1000" dirty="0">
                <a:latin typeface="Roboto" panose="02000000000000000000" pitchFamily="2" charset="0"/>
                <a:ea typeface="Roboto" panose="02000000000000000000" pitchFamily="2" charset="0"/>
                <a:cs typeface="Roboto" panose="02000000000000000000" pitchFamily="2" charset="0"/>
              </a:rPr>
              <a:t>The content within this container is centered both horizontally and vertically (items-center).</a:t>
            </a:r>
          </a:p>
          <a:p>
            <a:endParaRPr lang="en-US" sz="1000" dirty="0">
              <a:latin typeface="Roboto" panose="02000000000000000000" pitchFamily="2" charset="0"/>
              <a:ea typeface="Roboto" panose="02000000000000000000" pitchFamily="2" charset="0"/>
              <a:cs typeface="Roboto" panose="02000000000000000000" pitchFamily="2" charset="0"/>
            </a:endParaRPr>
          </a:p>
          <a:p>
            <a:r>
              <a:rPr lang="en-US" sz="1000" dirty="0">
                <a:latin typeface="Roboto" panose="02000000000000000000" pitchFamily="2" charset="0"/>
                <a:ea typeface="Roboto" panose="02000000000000000000" pitchFamily="2" charset="0"/>
                <a:cs typeface="Roboto" panose="02000000000000000000" pitchFamily="2" charset="0"/>
              </a:rPr>
              <a:t>Social Icons:</a:t>
            </a:r>
          </a:p>
          <a:p>
            <a:r>
              <a:rPr lang="en-US" sz="1000" dirty="0">
                <a:latin typeface="Roboto" panose="02000000000000000000" pitchFamily="2" charset="0"/>
                <a:ea typeface="Roboto" panose="02000000000000000000" pitchFamily="2" charset="0"/>
                <a:cs typeface="Roboto" panose="02000000000000000000" pitchFamily="2" charset="0"/>
              </a:rPr>
              <a:t>There are five social icons (Facebook, Twitter, Instagram, LinkedIn, and GitHub).</a:t>
            </a:r>
          </a:p>
          <a:p>
            <a:r>
              <a:rPr lang="en-US" sz="1000" dirty="0">
                <a:latin typeface="Roboto" panose="02000000000000000000" pitchFamily="2" charset="0"/>
                <a:ea typeface="Roboto" panose="02000000000000000000" pitchFamily="2" charset="0"/>
                <a:cs typeface="Roboto" panose="02000000000000000000" pitchFamily="2" charset="0"/>
              </a:rPr>
              <a:t>Each icon is represented by an &lt;a&gt; element with an </a:t>
            </a:r>
            <a:r>
              <a:rPr lang="en-US" sz="1000" dirty="0" err="1">
                <a:latin typeface="Roboto" panose="02000000000000000000" pitchFamily="2" charset="0"/>
                <a:ea typeface="Roboto" panose="02000000000000000000" pitchFamily="2" charset="0"/>
                <a:cs typeface="Roboto" panose="02000000000000000000" pitchFamily="2" charset="0"/>
              </a:rPr>
              <a:t>href</a:t>
            </a:r>
            <a:r>
              <a:rPr lang="en-US" sz="1000" dirty="0">
                <a:latin typeface="Roboto" panose="02000000000000000000" pitchFamily="2" charset="0"/>
                <a:ea typeface="Roboto" panose="02000000000000000000" pitchFamily="2" charset="0"/>
                <a:cs typeface="Roboto" panose="02000000000000000000" pitchFamily="2" charset="0"/>
              </a:rPr>
              <a:t> attribute set to the respective social media profile link.</a:t>
            </a:r>
          </a:p>
          <a:p>
            <a:r>
              <a:rPr lang="en-US" sz="1000" dirty="0">
                <a:latin typeface="Roboto" panose="02000000000000000000" pitchFamily="2" charset="0"/>
                <a:ea typeface="Roboto" panose="02000000000000000000" pitchFamily="2" charset="0"/>
                <a:cs typeface="Roboto" panose="02000000000000000000" pitchFamily="2" charset="0"/>
              </a:rPr>
              <a:t>The icons are SVG images with specific dimensions (width="24" and height="24").</a:t>
            </a:r>
          </a:p>
          <a:p>
            <a:r>
              <a:rPr lang="en-US" sz="1000" dirty="0">
                <a:latin typeface="Roboto" panose="02000000000000000000" pitchFamily="2" charset="0"/>
                <a:ea typeface="Roboto" panose="02000000000000000000" pitchFamily="2" charset="0"/>
                <a:cs typeface="Roboto" panose="02000000000000000000" pitchFamily="2" charset="0"/>
              </a:rPr>
              <a:t>They have hover effects (hover:text-gray-500 hover:scale-110) that change the color and scale when hovered over.</a:t>
            </a:r>
          </a:p>
        </p:txBody>
      </p:sp>
      <p:pic>
        <p:nvPicPr>
          <p:cNvPr id="7" name="Picture 6">
            <a:extLst>
              <a:ext uri="{FF2B5EF4-FFF2-40B4-BE49-F238E27FC236}">
                <a16:creationId xmlns:a16="http://schemas.microsoft.com/office/drawing/2014/main" id="{FE9861E9-4CC2-9CE1-BCA0-8BA3C0532DD1}"/>
              </a:ext>
            </a:extLst>
          </p:cNvPr>
          <p:cNvPicPr>
            <a:picLocks noChangeAspect="1"/>
          </p:cNvPicPr>
          <p:nvPr/>
        </p:nvPicPr>
        <p:blipFill>
          <a:blip r:embed="rId6"/>
          <a:stretch>
            <a:fillRect/>
          </a:stretch>
        </p:blipFill>
        <p:spPr>
          <a:xfrm>
            <a:off x="4992414" y="289527"/>
            <a:ext cx="3986759" cy="3022099"/>
          </a:xfrm>
          <a:prstGeom prst="rect">
            <a:avLst/>
          </a:prstGeom>
        </p:spPr>
      </p:pic>
    </p:spTree>
    <p:extLst>
      <p:ext uri="{BB962C8B-B14F-4D97-AF65-F5344CB8AC3E}">
        <p14:creationId xmlns:p14="http://schemas.microsoft.com/office/powerpoint/2010/main" val="3748019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1">
          <a:extLst>
            <a:ext uri="{FF2B5EF4-FFF2-40B4-BE49-F238E27FC236}">
              <a16:creationId xmlns:a16="http://schemas.microsoft.com/office/drawing/2014/main" id="{AFE0276A-988D-EA40-30EC-2A82CEB5975E}"/>
            </a:ext>
          </a:extLst>
        </p:cNvPr>
        <p:cNvGrpSpPr/>
        <p:nvPr/>
      </p:nvGrpSpPr>
      <p:grpSpPr>
        <a:xfrm>
          <a:off x="0" y="0"/>
          <a:ext cx="0" cy="0"/>
          <a:chOff x="0" y="0"/>
          <a:chExt cx="0" cy="0"/>
        </a:xfrm>
      </p:grpSpPr>
      <p:sp>
        <p:nvSpPr>
          <p:cNvPr id="113" name="Google Shape;113;p18">
            <a:extLst>
              <a:ext uri="{FF2B5EF4-FFF2-40B4-BE49-F238E27FC236}">
                <a16:creationId xmlns:a16="http://schemas.microsoft.com/office/drawing/2014/main" id="{0A7BD4CF-7DFC-E3FA-A502-4F56D5D7D4C4}"/>
              </a:ext>
            </a:extLst>
          </p:cNvPr>
          <p:cNvSpPr/>
          <p:nvPr/>
        </p:nvSpPr>
        <p:spPr>
          <a:xfrm>
            <a:off x="0" y="4880100"/>
            <a:ext cx="9144000" cy="263400"/>
          </a:xfrm>
          <a:prstGeom prst="rect">
            <a:avLst/>
          </a:prstGeom>
          <a:solidFill>
            <a:srgbClr val="649E8F"/>
          </a:solidFill>
          <a:ln w="9525" cap="flat" cmpd="sng">
            <a:solidFill>
              <a:srgbClr val="649E8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14" name="Google Shape;114;p18">
            <a:extLst>
              <a:ext uri="{FF2B5EF4-FFF2-40B4-BE49-F238E27FC236}">
                <a16:creationId xmlns:a16="http://schemas.microsoft.com/office/drawing/2014/main" id="{4E8AAE2A-3DFB-30F9-7A37-AC1580DD6540}"/>
              </a:ext>
            </a:extLst>
          </p:cNvPr>
          <p:cNvSpPr/>
          <p:nvPr/>
        </p:nvSpPr>
        <p:spPr>
          <a:xfrm>
            <a:off x="7212600" y="4880100"/>
            <a:ext cx="1931400" cy="263400"/>
          </a:xfrm>
          <a:prstGeom prst="rect">
            <a:avLst/>
          </a:prstGeom>
          <a:solidFill>
            <a:srgbClr val="B3B3AB"/>
          </a:solidFill>
          <a:ln w="9525" cap="flat" cmpd="sng">
            <a:solidFill>
              <a:srgbClr val="B3B3A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pic>
        <p:nvPicPr>
          <p:cNvPr id="115" name="Google Shape;115;p18">
            <a:extLst>
              <a:ext uri="{FF2B5EF4-FFF2-40B4-BE49-F238E27FC236}">
                <a16:creationId xmlns:a16="http://schemas.microsoft.com/office/drawing/2014/main" id="{161E69E5-51B3-3E2E-9614-BF6225FBB8AB}"/>
              </a:ext>
            </a:extLst>
          </p:cNvPr>
          <p:cNvPicPr preferRelativeResize="0"/>
          <p:nvPr/>
        </p:nvPicPr>
        <p:blipFill>
          <a:blip r:embed="rId3">
            <a:alphaModFix/>
          </a:blip>
          <a:stretch>
            <a:fillRect/>
          </a:stretch>
        </p:blipFill>
        <p:spPr>
          <a:xfrm>
            <a:off x="7403174" y="4953925"/>
            <a:ext cx="1575999" cy="115750"/>
          </a:xfrm>
          <a:prstGeom prst="rect">
            <a:avLst/>
          </a:prstGeom>
          <a:noFill/>
          <a:ln>
            <a:noFill/>
          </a:ln>
        </p:spPr>
      </p:pic>
      <p:pic>
        <p:nvPicPr>
          <p:cNvPr id="116" name="Google Shape;116;p18">
            <a:extLst>
              <a:ext uri="{FF2B5EF4-FFF2-40B4-BE49-F238E27FC236}">
                <a16:creationId xmlns:a16="http://schemas.microsoft.com/office/drawing/2014/main" id="{14E9DCC8-7E2A-D120-21F5-F86E126D58E7}"/>
              </a:ext>
            </a:extLst>
          </p:cNvPr>
          <p:cNvPicPr preferRelativeResize="0"/>
          <p:nvPr/>
        </p:nvPicPr>
        <p:blipFill>
          <a:blip r:embed="rId4">
            <a:alphaModFix/>
          </a:blip>
          <a:stretch>
            <a:fillRect/>
          </a:stretch>
        </p:blipFill>
        <p:spPr>
          <a:xfrm>
            <a:off x="87850" y="4931817"/>
            <a:ext cx="1073603" cy="159974"/>
          </a:xfrm>
          <a:prstGeom prst="rect">
            <a:avLst/>
          </a:prstGeom>
          <a:noFill/>
          <a:ln>
            <a:noFill/>
          </a:ln>
        </p:spPr>
      </p:pic>
      <p:sp>
        <p:nvSpPr>
          <p:cNvPr id="120" name="Google Shape;120;p18">
            <a:extLst>
              <a:ext uri="{FF2B5EF4-FFF2-40B4-BE49-F238E27FC236}">
                <a16:creationId xmlns:a16="http://schemas.microsoft.com/office/drawing/2014/main" id="{E1A7CA09-6474-957F-5979-0DA56F02988A}"/>
              </a:ext>
            </a:extLst>
          </p:cNvPr>
          <p:cNvSpPr/>
          <p:nvPr/>
        </p:nvSpPr>
        <p:spPr>
          <a:xfrm rot="5400000">
            <a:off x="6086413" y="3442500"/>
            <a:ext cx="121800" cy="105300"/>
          </a:xfrm>
          <a:prstGeom prst="triangle">
            <a:avLst>
              <a:gd name="adj" fmla="val 50000"/>
            </a:avLst>
          </a:prstGeom>
          <a:solidFill>
            <a:srgbClr val="649E8F"/>
          </a:solidFill>
          <a:ln w="9525" cap="flat" cmpd="sng">
            <a:solidFill>
              <a:srgbClr val="649E8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8">
            <a:extLst>
              <a:ext uri="{FF2B5EF4-FFF2-40B4-BE49-F238E27FC236}">
                <a16:creationId xmlns:a16="http://schemas.microsoft.com/office/drawing/2014/main" id="{40BC7E26-22D2-C71C-84E2-5419FE82688D}"/>
              </a:ext>
            </a:extLst>
          </p:cNvPr>
          <p:cNvSpPr txBox="1"/>
          <p:nvPr/>
        </p:nvSpPr>
        <p:spPr>
          <a:xfrm>
            <a:off x="4256690" y="359494"/>
            <a:ext cx="4887310" cy="4446781"/>
          </a:xfrm>
          <a:prstGeom prst="rect">
            <a:avLst/>
          </a:prstGeom>
          <a:noFill/>
          <a:ln>
            <a:noFill/>
          </a:ln>
        </p:spPr>
        <p:txBody>
          <a:bodyPr spcFirstLastPara="1" wrap="square" lIns="91425" tIns="91425" rIns="91425" bIns="91425" anchor="t" anchorCtr="0">
            <a:noAutofit/>
          </a:bodyPr>
          <a:lstStyle/>
          <a:p>
            <a:pPr algn="l"/>
            <a:endParaRPr lang="en-US" sz="1000" i="1" dirty="0">
              <a:solidFill>
                <a:schemeClr val="accent3"/>
              </a:solidFill>
              <a:latin typeface="Gill Sans" panose="020B0604020202020204" charset="0"/>
            </a:endParaRPr>
          </a:p>
          <a:p>
            <a:pPr algn="l"/>
            <a:r>
              <a:rPr lang="en-US" sz="1000" b="1" dirty="0">
                <a:solidFill>
                  <a:schemeClr val="accent3"/>
                </a:solidFill>
                <a:latin typeface="Gill Sans" panose="020B0604020202020204" charset="0"/>
              </a:rPr>
              <a:t>Building this website was a valuable learning journey. It provided a deep understanding of several key concepts:</a:t>
            </a:r>
          </a:p>
          <a:p>
            <a:pPr algn="l"/>
            <a:endParaRPr lang="en-US" sz="1000" dirty="0">
              <a:solidFill>
                <a:schemeClr val="accent3"/>
              </a:solidFill>
              <a:latin typeface="Gill Sans" panose="020B0604020202020204" charset="0"/>
            </a:endParaRPr>
          </a:p>
          <a:p>
            <a:pPr algn="l"/>
            <a:r>
              <a:rPr lang="en-US" sz="1000" dirty="0">
                <a:solidFill>
                  <a:schemeClr val="accent3"/>
                </a:solidFill>
                <a:latin typeface="Gill Sans" panose="020B0604020202020204" charset="0"/>
              </a:rPr>
              <a:t>- </a:t>
            </a:r>
            <a:r>
              <a:rPr lang="en-US" sz="1000" b="1" dirty="0">
                <a:solidFill>
                  <a:schemeClr val="accent3"/>
                </a:solidFill>
                <a:latin typeface="Gill Sans" panose="020B0604020202020204" charset="0"/>
              </a:rPr>
              <a:t>Tailwind CSS</a:t>
            </a:r>
            <a:r>
              <a:rPr lang="en-US" sz="1000" dirty="0">
                <a:solidFill>
                  <a:schemeClr val="accent3"/>
                </a:solidFill>
                <a:latin typeface="Gill Sans" panose="020B0604020202020204" charset="0"/>
              </a:rPr>
              <a:t>: The project offered hands-on experience with Tailwind CSS, a utility-first CSS framework, and helped in mastering the use of utility classes for styling.</a:t>
            </a:r>
          </a:p>
          <a:p>
            <a:pPr algn="l"/>
            <a:r>
              <a:rPr lang="en-US" sz="1000" dirty="0">
                <a:solidFill>
                  <a:schemeClr val="accent3"/>
                </a:solidFill>
                <a:latin typeface="Gill Sans" panose="020B0604020202020204" charset="0"/>
              </a:rPr>
              <a:t>- </a:t>
            </a:r>
            <a:r>
              <a:rPr lang="en-US" sz="1000" b="1" dirty="0">
                <a:solidFill>
                  <a:schemeClr val="accent3"/>
                </a:solidFill>
                <a:latin typeface="Gill Sans" panose="020B0604020202020204" charset="0"/>
              </a:rPr>
              <a:t>Flexbox</a:t>
            </a:r>
            <a:r>
              <a:rPr lang="en-US" sz="1000" dirty="0">
                <a:solidFill>
                  <a:schemeClr val="accent3"/>
                </a:solidFill>
                <a:latin typeface="Gill Sans" panose="020B0604020202020204" charset="0"/>
              </a:rPr>
              <a:t>: The project enhanced my understanding of Flexbox, a CSS layout module, which was used to design flexible responsive layout structures, including the navigation bar and other components.</a:t>
            </a:r>
          </a:p>
          <a:p>
            <a:pPr algn="l"/>
            <a:r>
              <a:rPr lang="en-US" sz="1000" dirty="0">
                <a:solidFill>
                  <a:schemeClr val="accent3"/>
                </a:solidFill>
                <a:latin typeface="Gill Sans" panose="020B0604020202020204" charset="0"/>
              </a:rPr>
              <a:t>-</a:t>
            </a:r>
            <a:r>
              <a:rPr lang="en-US" sz="1000" b="1" dirty="0">
                <a:solidFill>
                  <a:schemeClr val="accent3"/>
                </a:solidFill>
                <a:latin typeface="Gill Sans" panose="020B0604020202020204" charset="0"/>
              </a:rPr>
              <a:t>CSS Grid</a:t>
            </a:r>
            <a:r>
              <a:rPr lang="en-US" sz="1000" dirty="0">
                <a:solidFill>
                  <a:schemeClr val="accent3"/>
                </a:solidFill>
                <a:latin typeface="Gill Sans" panose="020B0604020202020204" charset="0"/>
              </a:rPr>
              <a:t>: The project facilitated learning of CSS Grid, a powerful tool for creating complex responsive designs, which was used extensively for layout creation across various sections of the website.</a:t>
            </a:r>
          </a:p>
          <a:p>
            <a:pPr algn="l"/>
            <a:endParaRPr lang="en-US" sz="1000" b="1" dirty="0">
              <a:solidFill>
                <a:schemeClr val="accent3"/>
              </a:solidFill>
              <a:latin typeface="Gill Sans" panose="020B0604020202020204" charset="0"/>
            </a:endParaRPr>
          </a:p>
          <a:p>
            <a:pPr algn="l"/>
            <a:r>
              <a:rPr lang="en-US" sz="1000" b="1" dirty="0">
                <a:solidFill>
                  <a:schemeClr val="accent3"/>
                </a:solidFill>
                <a:latin typeface="Gill Sans" panose="020B0604020202020204" charset="0"/>
              </a:rPr>
              <a:t>During the development of this website, I encountered several challenges that provided valuable learning experiences:</a:t>
            </a:r>
          </a:p>
          <a:p>
            <a:pPr algn="l"/>
            <a:endParaRPr lang="en-US" sz="1000" dirty="0">
              <a:solidFill>
                <a:schemeClr val="accent3"/>
              </a:solidFill>
              <a:latin typeface="Gill Sans" panose="020B0604020202020204" charset="0"/>
            </a:endParaRPr>
          </a:p>
          <a:p>
            <a:pPr algn="l"/>
            <a:r>
              <a:rPr lang="en-US" sz="1100" b="0" i="0" dirty="0">
                <a:solidFill>
                  <a:schemeClr val="accent3"/>
                </a:solidFill>
                <a:effectLst/>
                <a:latin typeface="Gill Sans" panose="020B0604020202020204" charset="0"/>
              </a:rPr>
              <a:t>In conclusion, every challenge encountered morphed into an opportunity for professional growth and skill enhancement. This project stands not just as a testament to acquired technical skills but as a narrative of resilience, adaptability, and continuous learning that transcends classroom walls.</a:t>
            </a:r>
            <a:endParaRPr sz="1000" dirty="0">
              <a:solidFill>
                <a:schemeClr val="accent3"/>
              </a:solidFill>
              <a:latin typeface="Gill Sans" panose="020B0604020202020204" charset="0"/>
              <a:ea typeface="Gill Sans"/>
              <a:cs typeface="Gill Sans"/>
              <a:sym typeface="Gill Sans"/>
            </a:endParaRPr>
          </a:p>
        </p:txBody>
      </p:sp>
      <p:sp>
        <p:nvSpPr>
          <p:cNvPr id="3" name="TextBox 2">
            <a:extLst>
              <a:ext uri="{FF2B5EF4-FFF2-40B4-BE49-F238E27FC236}">
                <a16:creationId xmlns:a16="http://schemas.microsoft.com/office/drawing/2014/main" id="{882ED823-66BB-1BDA-77E6-0247946C15F6}"/>
              </a:ext>
            </a:extLst>
          </p:cNvPr>
          <p:cNvSpPr txBox="1"/>
          <p:nvPr/>
        </p:nvSpPr>
        <p:spPr>
          <a:xfrm>
            <a:off x="2283373" y="0"/>
            <a:ext cx="4577254" cy="307777"/>
          </a:xfrm>
          <a:prstGeom prst="rect">
            <a:avLst/>
          </a:prstGeom>
          <a:noFill/>
        </p:spPr>
        <p:txBody>
          <a:bodyPr wrap="square">
            <a:spAutoFit/>
          </a:bodyPr>
          <a:lstStyle/>
          <a:p>
            <a:pPr marL="0" lvl="0" indent="0" algn="ctr" rtl="0">
              <a:spcBef>
                <a:spcPts val="0"/>
              </a:spcBef>
              <a:spcAft>
                <a:spcPts val="0"/>
              </a:spcAft>
              <a:buNone/>
            </a:pPr>
            <a:r>
              <a:rPr lang="en-US" sz="1400" dirty="0">
                <a:solidFill>
                  <a:srgbClr val="656665"/>
                </a:solidFill>
                <a:latin typeface="Gill Sans"/>
                <a:ea typeface="Gill Sans"/>
                <a:cs typeface="Gill Sans"/>
                <a:sym typeface="Gill Sans"/>
              </a:rPr>
              <a:t>Conclusion</a:t>
            </a:r>
          </a:p>
        </p:txBody>
      </p:sp>
      <p:pic>
        <p:nvPicPr>
          <p:cNvPr id="5" name="Picture 4">
            <a:extLst>
              <a:ext uri="{FF2B5EF4-FFF2-40B4-BE49-F238E27FC236}">
                <a16:creationId xmlns:a16="http://schemas.microsoft.com/office/drawing/2014/main" id="{06B8E191-5FAF-CE55-4BA0-860B16CE23F9}"/>
              </a:ext>
            </a:extLst>
          </p:cNvPr>
          <p:cNvPicPr>
            <a:picLocks noChangeAspect="1"/>
          </p:cNvPicPr>
          <p:nvPr/>
        </p:nvPicPr>
        <p:blipFill>
          <a:blip r:embed="rId5"/>
          <a:stretch>
            <a:fillRect/>
          </a:stretch>
        </p:blipFill>
        <p:spPr>
          <a:xfrm>
            <a:off x="0" y="483970"/>
            <a:ext cx="4256690" cy="4077520"/>
          </a:xfrm>
          <a:prstGeom prst="rect">
            <a:avLst/>
          </a:prstGeom>
        </p:spPr>
      </p:pic>
    </p:spTree>
    <p:extLst>
      <p:ext uri="{BB962C8B-B14F-4D97-AF65-F5344CB8AC3E}">
        <p14:creationId xmlns:p14="http://schemas.microsoft.com/office/powerpoint/2010/main" val="735631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7"/>
          <p:cNvSpPr/>
          <p:nvPr/>
        </p:nvSpPr>
        <p:spPr>
          <a:xfrm>
            <a:off x="0" y="0"/>
            <a:ext cx="9144000" cy="5143500"/>
          </a:xfrm>
          <a:prstGeom prst="rect">
            <a:avLst/>
          </a:prstGeom>
          <a:solidFill>
            <a:srgbClr val="6566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7"/>
          <p:cNvSpPr txBox="1"/>
          <p:nvPr/>
        </p:nvSpPr>
        <p:spPr>
          <a:xfrm>
            <a:off x="515825" y="908575"/>
            <a:ext cx="2598900" cy="77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dirty="0">
              <a:solidFill>
                <a:srgbClr val="B3B3AB"/>
              </a:solidFill>
              <a:latin typeface="Gill Sans"/>
              <a:ea typeface="Gill Sans"/>
              <a:cs typeface="Gill Sans"/>
              <a:sym typeface="Gill Sans"/>
            </a:endParaRPr>
          </a:p>
        </p:txBody>
      </p:sp>
      <p:sp>
        <p:nvSpPr>
          <p:cNvPr id="102" name="Google Shape;102;p17"/>
          <p:cNvSpPr/>
          <p:nvPr/>
        </p:nvSpPr>
        <p:spPr>
          <a:xfrm>
            <a:off x="0" y="4880100"/>
            <a:ext cx="9144000" cy="263400"/>
          </a:xfrm>
          <a:prstGeom prst="rect">
            <a:avLst/>
          </a:prstGeom>
          <a:solidFill>
            <a:srgbClr val="649E8F"/>
          </a:solidFill>
          <a:ln w="9525" cap="flat" cmpd="sng">
            <a:solidFill>
              <a:srgbClr val="649E8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03" name="Google Shape;103;p17"/>
          <p:cNvSpPr/>
          <p:nvPr/>
        </p:nvSpPr>
        <p:spPr>
          <a:xfrm>
            <a:off x="7212600" y="4880100"/>
            <a:ext cx="1931400" cy="263400"/>
          </a:xfrm>
          <a:prstGeom prst="rect">
            <a:avLst/>
          </a:prstGeom>
          <a:solidFill>
            <a:srgbClr val="B3B3AB"/>
          </a:solidFill>
          <a:ln w="9525" cap="flat" cmpd="sng">
            <a:solidFill>
              <a:srgbClr val="B3B3A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pic>
        <p:nvPicPr>
          <p:cNvPr id="104" name="Google Shape;104;p17"/>
          <p:cNvPicPr preferRelativeResize="0"/>
          <p:nvPr/>
        </p:nvPicPr>
        <p:blipFill>
          <a:blip r:embed="rId3">
            <a:alphaModFix/>
          </a:blip>
          <a:stretch>
            <a:fillRect/>
          </a:stretch>
        </p:blipFill>
        <p:spPr>
          <a:xfrm>
            <a:off x="7403174" y="4953925"/>
            <a:ext cx="1575999" cy="115750"/>
          </a:xfrm>
          <a:prstGeom prst="rect">
            <a:avLst/>
          </a:prstGeom>
          <a:noFill/>
          <a:ln>
            <a:noFill/>
          </a:ln>
        </p:spPr>
      </p:pic>
      <p:pic>
        <p:nvPicPr>
          <p:cNvPr id="105" name="Google Shape;105;p17"/>
          <p:cNvPicPr preferRelativeResize="0"/>
          <p:nvPr/>
        </p:nvPicPr>
        <p:blipFill>
          <a:blip r:embed="rId4">
            <a:alphaModFix/>
          </a:blip>
          <a:stretch>
            <a:fillRect/>
          </a:stretch>
        </p:blipFill>
        <p:spPr>
          <a:xfrm>
            <a:off x="87850" y="4931817"/>
            <a:ext cx="1073603" cy="159974"/>
          </a:xfrm>
          <a:prstGeom prst="rect">
            <a:avLst/>
          </a:prstGeom>
          <a:noFill/>
          <a:ln>
            <a:noFill/>
          </a:ln>
        </p:spPr>
      </p:pic>
      <p:sp>
        <p:nvSpPr>
          <p:cNvPr id="106" name="Google Shape;106;p17"/>
          <p:cNvSpPr txBox="1"/>
          <p:nvPr/>
        </p:nvSpPr>
        <p:spPr>
          <a:xfrm>
            <a:off x="24450" y="1051035"/>
            <a:ext cx="4523100" cy="3082586"/>
          </a:xfrm>
          <a:prstGeom prst="rect">
            <a:avLst/>
          </a:prstGeom>
          <a:noFill/>
          <a:ln>
            <a:noFill/>
          </a:ln>
        </p:spPr>
        <p:txBody>
          <a:bodyPr spcFirstLastPara="1" wrap="square" lIns="91425" tIns="91425" rIns="91425" bIns="91425" anchor="t" anchorCtr="0">
            <a:noAutofit/>
          </a:bodyPr>
          <a:lstStyle/>
          <a:p>
            <a:pPr marL="101600" lvl="0" algn="l" rtl="0">
              <a:spcBef>
                <a:spcPts val="0"/>
              </a:spcBef>
              <a:spcAft>
                <a:spcPts val="0"/>
              </a:spcAft>
              <a:buClr>
                <a:srgbClr val="FFFFFF"/>
              </a:buClr>
              <a:buSzPts val="2000"/>
            </a:pPr>
            <a:r>
              <a:rPr lang="en-US" sz="1600" b="0" i="0" dirty="0">
                <a:solidFill>
                  <a:srgbClr val="FFFFFF"/>
                </a:solidFill>
                <a:effectLst/>
                <a:latin typeface="SegoeUIVariable"/>
              </a:rPr>
              <a:t>Get ready for a thrilling journey! In this presentation, I’ll be unveiling a stunning landing page I crafted for ‘Cache Bank’, an imaginative banking solution. You’ll witness the power of HTML5, CSS3, and JavaScript in action, all beautifully styled with the dynamic Tailwind CSS. Stay tuned for an exciting exploration of modern web development!</a:t>
            </a:r>
            <a:endParaRPr sz="1600" dirty="0">
              <a:solidFill>
                <a:srgbClr val="FFFFFF"/>
              </a:solidFill>
              <a:latin typeface="Gill Sans"/>
              <a:ea typeface="Gill Sans"/>
              <a:cs typeface="Gill Sans"/>
              <a:sym typeface="Gill Sans"/>
            </a:endParaRPr>
          </a:p>
        </p:txBody>
      </p:sp>
      <p:pic>
        <p:nvPicPr>
          <p:cNvPr id="107" name="Google Shape;107;p17"/>
          <p:cNvPicPr preferRelativeResize="0"/>
          <p:nvPr/>
        </p:nvPicPr>
        <p:blipFill>
          <a:blip r:embed="rId5">
            <a:alphaModFix/>
          </a:blip>
          <a:stretch>
            <a:fillRect/>
          </a:stretch>
        </p:blipFill>
        <p:spPr>
          <a:xfrm>
            <a:off x="4572000" y="0"/>
            <a:ext cx="4880101" cy="48801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6" name="Google Shape;86;p16"/>
          <p:cNvSpPr/>
          <p:nvPr/>
        </p:nvSpPr>
        <p:spPr>
          <a:xfrm>
            <a:off x="0" y="4880100"/>
            <a:ext cx="9144000" cy="263400"/>
          </a:xfrm>
          <a:prstGeom prst="rect">
            <a:avLst/>
          </a:prstGeom>
          <a:solidFill>
            <a:srgbClr val="649E8F"/>
          </a:solidFill>
          <a:ln w="9525" cap="flat" cmpd="sng">
            <a:solidFill>
              <a:srgbClr val="649E8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7" name="Google Shape;87;p16"/>
          <p:cNvSpPr/>
          <p:nvPr/>
        </p:nvSpPr>
        <p:spPr>
          <a:xfrm>
            <a:off x="7212600" y="4880100"/>
            <a:ext cx="1931400" cy="263400"/>
          </a:xfrm>
          <a:prstGeom prst="rect">
            <a:avLst/>
          </a:prstGeom>
          <a:solidFill>
            <a:srgbClr val="B3B3AB"/>
          </a:solidFill>
          <a:ln w="9525" cap="flat" cmpd="sng">
            <a:solidFill>
              <a:srgbClr val="B3B3A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pic>
        <p:nvPicPr>
          <p:cNvPr id="88" name="Google Shape;88;p16"/>
          <p:cNvPicPr preferRelativeResize="0"/>
          <p:nvPr/>
        </p:nvPicPr>
        <p:blipFill>
          <a:blip r:embed="rId3">
            <a:alphaModFix/>
          </a:blip>
          <a:stretch>
            <a:fillRect/>
          </a:stretch>
        </p:blipFill>
        <p:spPr>
          <a:xfrm>
            <a:off x="7403174" y="4953925"/>
            <a:ext cx="1575999" cy="115750"/>
          </a:xfrm>
          <a:prstGeom prst="rect">
            <a:avLst/>
          </a:prstGeom>
          <a:noFill/>
          <a:ln>
            <a:noFill/>
          </a:ln>
        </p:spPr>
      </p:pic>
      <p:pic>
        <p:nvPicPr>
          <p:cNvPr id="89" name="Google Shape;89;p16"/>
          <p:cNvPicPr preferRelativeResize="0"/>
          <p:nvPr/>
        </p:nvPicPr>
        <p:blipFill>
          <a:blip r:embed="rId4">
            <a:alphaModFix/>
          </a:blip>
          <a:stretch>
            <a:fillRect/>
          </a:stretch>
        </p:blipFill>
        <p:spPr>
          <a:xfrm>
            <a:off x="87850" y="4931817"/>
            <a:ext cx="1073603" cy="159974"/>
          </a:xfrm>
          <a:prstGeom prst="rect">
            <a:avLst/>
          </a:prstGeom>
          <a:noFill/>
          <a:ln>
            <a:noFill/>
          </a:ln>
        </p:spPr>
      </p:pic>
      <p:sp>
        <p:nvSpPr>
          <p:cNvPr id="94" name="Google Shape;94;p16"/>
          <p:cNvSpPr txBox="1"/>
          <p:nvPr/>
        </p:nvSpPr>
        <p:spPr>
          <a:xfrm>
            <a:off x="1866550" y="-89734"/>
            <a:ext cx="4523100" cy="533338"/>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000" dirty="0">
                <a:solidFill>
                  <a:srgbClr val="656665"/>
                </a:solidFill>
                <a:latin typeface="Gill Sans"/>
                <a:ea typeface="Gill Sans"/>
                <a:cs typeface="Gill Sans"/>
                <a:sym typeface="Gill Sans"/>
              </a:rPr>
              <a:t>Components setup</a:t>
            </a:r>
            <a:endParaRPr sz="2000" dirty="0">
              <a:solidFill>
                <a:srgbClr val="656665"/>
              </a:solidFill>
              <a:latin typeface="Gill Sans"/>
              <a:ea typeface="Gill Sans"/>
              <a:cs typeface="Gill Sans"/>
              <a:sym typeface="Gill Sans"/>
            </a:endParaRPr>
          </a:p>
        </p:txBody>
      </p:sp>
      <p:sp>
        <p:nvSpPr>
          <p:cNvPr id="95" name="Google Shape;95;p16"/>
          <p:cNvSpPr txBox="1"/>
          <p:nvPr/>
        </p:nvSpPr>
        <p:spPr>
          <a:xfrm>
            <a:off x="313346" y="209734"/>
            <a:ext cx="1778700" cy="29881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solidFill>
                  <a:schemeClr val="tx1"/>
                </a:solidFill>
                <a:latin typeface="Gill Sans"/>
                <a:sym typeface="Gill Sans"/>
              </a:rPr>
              <a:t>1. IDE Setup</a:t>
            </a:r>
            <a:endParaRPr dirty="0">
              <a:sym typeface="Gill Sans"/>
            </a:endParaRPr>
          </a:p>
        </p:txBody>
      </p:sp>
      <p:pic>
        <p:nvPicPr>
          <p:cNvPr id="3" name="Picture 2">
            <a:extLst>
              <a:ext uri="{FF2B5EF4-FFF2-40B4-BE49-F238E27FC236}">
                <a16:creationId xmlns:a16="http://schemas.microsoft.com/office/drawing/2014/main" id="{90F3AECA-FB2B-9261-8A3D-96ACE815BB5F}"/>
              </a:ext>
            </a:extLst>
          </p:cNvPr>
          <p:cNvPicPr>
            <a:picLocks noChangeAspect="1"/>
          </p:cNvPicPr>
          <p:nvPr/>
        </p:nvPicPr>
        <p:blipFill>
          <a:blip r:embed="rId5"/>
          <a:stretch>
            <a:fillRect/>
          </a:stretch>
        </p:blipFill>
        <p:spPr>
          <a:xfrm>
            <a:off x="-104876" y="1053769"/>
            <a:ext cx="2024728" cy="3216165"/>
          </a:xfrm>
          <a:prstGeom prst="rect">
            <a:avLst/>
          </a:prstGeom>
          <a:ln>
            <a:noFill/>
          </a:ln>
          <a:effectLst>
            <a:outerShdw blurRad="292100" dist="139700" dir="2700000" algn="tl" rotWithShape="0">
              <a:srgbClr val="333333">
                <a:alpha val="65000"/>
              </a:srgbClr>
            </a:outerShdw>
          </a:effectLst>
        </p:spPr>
      </p:pic>
      <p:pic>
        <p:nvPicPr>
          <p:cNvPr id="5" name="Picture 4">
            <a:extLst>
              <a:ext uri="{FF2B5EF4-FFF2-40B4-BE49-F238E27FC236}">
                <a16:creationId xmlns:a16="http://schemas.microsoft.com/office/drawing/2014/main" id="{5B292FF2-3F63-060A-C711-43DC5E6AC1DF}"/>
              </a:ext>
            </a:extLst>
          </p:cNvPr>
          <p:cNvPicPr>
            <a:picLocks noChangeAspect="1"/>
          </p:cNvPicPr>
          <p:nvPr/>
        </p:nvPicPr>
        <p:blipFill>
          <a:blip r:embed="rId6"/>
          <a:stretch>
            <a:fillRect/>
          </a:stretch>
        </p:blipFill>
        <p:spPr>
          <a:xfrm>
            <a:off x="2175205" y="1178925"/>
            <a:ext cx="3901164" cy="3699642"/>
          </a:xfrm>
          <a:prstGeom prst="rect">
            <a:avLst/>
          </a:prstGeom>
          <a:ln>
            <a:noFill/>
          </a:ln>
          <a:effectLst>
            <a:outerShdw blurRad="292100" dist="139700" dir="2700000" algn="tl" rotWithShape="0">
              <a:srgbClr val="333333">
                <a:alpha val="65000"/>
              </a:srgbClr>
            </a:outerShdw>
          </a:effectLst>
        </p:spPr>
      </p:pic>
      <p:sp>
        <p:nvSpPr>
          <p:cNvPr id="8" name="Google Shape;95;p16">
            <a:extLst>
              <a:ext uri="{FF2B5EF4-FFF2-40B4-BE49-F238E27FC236}">
                <a16:creationId xmlns:a16="http://schemas.microsoft.com/office/drawing/2014/main" id="{FEACF368-D423-525D-1140-04D01D72C8FC}"/>
              </a:ext>
            </a:extLst>
          </p:cNvPr>
          <p:cNvSpPr txBox="1"/>
          <p:nvPr/>
        </p:nvSpPr>
        <p:spPr>
          <a:xfrm>
            <a:off x="3245967" y="339537"/>
            <a:ext cx="1778700" cy="29881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solidFill>
                  <a:schemeClr val="tx1"/>
                </a:solidFill>
                <a:latin typeface="Gill Sans"/>
                <a:sym typeface="Gill Sans"/>
              </a:rPr>
              <a:t>2. </a:t>
            </a:r>
            <a:r>
              <a:rPr lang="en-US" sz="1200" dirty="0" err="1">
                <a:solidFill>
                  <a:schemeClr val="tx1"/>
                </a:solidFill>
                <a:latin typeface="Gill Sans"/>
                <a:sym typeface="Gill Sans"/>
              </a:rPr>
              <a:t>Github</a:t>
            </a:r>
            <a:r>
              <a:rPr lang="en-US" sz="1200" dirty="0">
                <a:solidFill>
                  <a:schemeClr val="tx1"/>
                </a:solidFill>
                <a:latin typeface="Gill Sans"/>
                <a:sym typeface="Gill Sans"/>
              </a:rPr>
              <a:t> Setup</a:t>
            </a:r>
            <a:endParaRPr dirty="0">
              <a:sym typeface="Gill Sans"/>
            </a:endParaRPr>
          </a:p>
        </p:txBody>
      </p:sp>
      <p:sp>
        <p:nvSpPr>
          <p:cNvPr id="9" name="Google Shape;95;p16">
            <a:extLst>
              <a:ext uri="{FF2B5EF4-FFF2-40B4-BE49-F238E27FC236}">
                <a16:creationId xmlns:a16="http://schemas.microsoft.com/office/drawing/2014/main" id="{477559C1-2B91-5ECF-E7D1-1BFD6A61DF0A}"/>
              </a:ext>
            </a:extLst>
          </p:cNvPr>
          <p:cNvSpPr txBox="1"/>
          <p:nvPr/>
        </p:nvSpPr>
        <p:spPr>
          <a:xfrm>
            <a:off x="7051954" y="175721"/>
            <a:ext cx="1778700" cy="29881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solidFill>
                  <a:schemeClr val="tx1"/>
                </a:solidFill>
                <a:latin typeface="Gill Sans"/>
                <a:sym typeface="Gill Sans"/>
              </a:rPr>
              <a:t>1. HTML setup</a:t>
            </a:r>
            <a:endParaRPr dirty="0">
              <a:sym typeface="Gill Sans"/>
            </a:endParaRPr>
          </a:p>
        </p:txBody>
      </p:sp>
      <p:sp>
        <p:nvSpPr>
          <p:cNvPr id="10" name="TextBox 9">
            <a:extLst>
              <a:ext uri="{FF2B5EF4-FFF2-40B4-BE49-F238E27FC236}">
                <a16:creationId xmlns:a16="http://schemas.microsoft.com/office/drawing/2014/main" id="{8AC205B4-5826-00C9-2AED-5ED0BA9BD974}"/>
              </a:ext>
            </a:extLst>
          </p:cNvPr>
          <p:cNvSpPr txBox="1"/>
          <p:nvPr/>
        </p:nvSpPr>
        <p:spPr>
          <a:xfrm>
            <a:off x="2334357" y="613953"/>
            <a:ext cx="3582860" cy="553998"/>
          </a:xfrm>
          <a:prstGeom prst="rect">
            <a:avLst/>
          </a:prstGeom>
          <a:noFill/>
        </p:spPr>
        <p:txBody>
          <a:bodyPr wrap="square" rtlCol="0">
            <a:spAutoFit/>
          </a:bodyPr>
          <a:lstStyle/>
          <a:p>
            <a:r>
              <a:rPr lang="en" sz="1000" dirty="0">
                <a:solidFill>
                  <a:schemeClr val="dk2"/>
                </a:solidFill>
                <a:latin typeface="Roboto"/>
                <a:ea typeface="Roboto"/>
                <a:cs typeface="Roboto"/>
                <a:sym typeface="Roboto"/>
              </a:rPr>
              <a:t> Clone my GitHub Repository and setup  Clone GitHub Repo &amp; setup up own GitHub repository for project.up own GitHub repo for the project at hand.</a:t>
            </a:r>
            <a:endParaRPr lang="en-US" sz="1000" dirty="0"/>
          </a:p>
        </p:txBody>
      </p:sp>
      <p:sp>
        <p:nvSpPr>
          <p:cNvPr id="11" name="TextBox 10">
            <a:extLst>
              <a:ext uri="{FF2B5EF4-FFF2-40B4-BE49-F238E27FC236}">
                <a16:creationId xmlns:a16="http://schemas.microsoft.com/office/drawing/2014/main" id="{F40B0B00-1726-B34A-D767-447EA13648F4}"/>
              </a:ext>
            </a:extLst>
          </p:cNvPr>
          <p:cNvSpPr txBox="1"/>
          <p:nvPr/>
        </p:nvSpPr>
        <p:spPr>
          <a:xfrm>
            <a:off x="6514056" y="604507"/>
            <a:ext cx="3582860" cy="246221"/>
          </a:xfrm>
          <a:prstGeom prst="rect">
            <a:avLst/>
          </a:prstGeom>
          <a:noFill/>
        </p:spPr>
        <p:txBody>
          <a:bodyPr wrap="square" rtlCol="0">
            <a:spAutoFit/>
          </a:bodyPr>
          <a:lstStyle/>
          <a:p>
            <a:r>
              <a:rPr lang="en" sz="1000" dirty="0">
                <a:solidFill>
                  <a:schemeClr val="dk2"/>
                </a:solidFill>
                <a:latin typeface="Roboto"/>
                <a:ea typeface="Roboto"/>
                <a:cs typeface="Roboto"/>
                <a:sym typeface="Roboto"/>
              </a:rPr>
              <a:t>Structure of my HTML and some meta tags </a:t>
            </a:r>
            <a:endParaRPr lang="en-US" sz="1000" dirty="0"/>
          </a:p>
        </p:txBody>
      </p:sp>
      <p:sp>
        <p:nvSpPr>
          <p:cNvPr id="12" name="TextBox 11">
            <a:extLst>
              <a:ext uri="{FF2B5EF4-FFF2-40B4-BE49-F238E27FC236}">
                <a16:creationId xmlns:a16="http://schemas.microsoft.com/office/drawing/2014/main" id="{B712F94C-5EDB-7DC0-5615-2A0C4D514F6D}"/>
              </a:ext>
            </a:extLst>
          </p:cNvPr>
          <p:cNvSpPr txBox="1"/>
          <p:nvPr/>
        </p:nvSpPr>
        <p:spPr>
          <a:xfrm>
            <a:off x="178068" y="474532"/>
            <a:ext cx="1458840" cy="553998"/>
          </a:xfrm>
          <a:prstGeom prst="rect">
            <a:avLst/>
          </a:prstGeom>
          <a:noFill/>
        </p:spPr>
        <p:txBody>
          <a:bodyPr wrap="square" rtlCol="0">
            <a:spAutoFit/>
          </a:bodyPr>
          <a:lstStyle/>
          <a:p>
            <a:r>
              <a:rPr lang="en-US" sz="1000" dirty="0">
                <a:solidFill>
                  <a:schemeClr val="dk2"/>
                </a:solidFill>
                <a:latin typeface="Roboto"/>
                <a:ea typeface="Roboto"/>
                <a:cs typeface="Roboto"/>
                <a:sym typeface="Roboto"/>
              </a:rPr>
              <a:t>My IDE structure and some  of the dependencies</a:t>
            </a:r>
            <a:endParaRPr lang="en-US" sz="1000" dirty="0"/>
          </a:p>
        </p:txBody>
      </p:sp>
      <p:pic>
        <p:nvPicPr>
          <p:cNvPr id="13" name="Picture 12">
            <a:extLst>
              <a:ext uri="{FF2B5EF4-FFF2-40B4-BE49-F238E27FC236}">
                <a16:creationId xmlns:a16="http://schemas.microsoft.com/office/drawing/2014/main" id="{89727D74-81C0-5355-BDAC-85CD8BB6CB9C}"/>
              </a:ext>
            </a:extLst>
          </p:cNvPr>
          <p:cNvPicPr>
            <a:picLocks noChangeAspect="1"/>
          </p:cNvPicPr>
          <p:nvPr/>
        </p:nvPicPr>
        <p:blipFill>
          <a:blip r:embed="rId7"/>
          <a:stretch>
            <a:fillRect/>
          </a:stretch>
        </p:blipFill>
        <p:spPr>
          <a:xfrm>
            <a:off x="6331722" y="1167951"/>
            <a:ext cx="4303407" cy="3678136"/>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a:extLst>
            <a:ext uri="{FF2B5EF4-FFF2-40B4-BE49-F238E27FC236}">
              <a16:creationId xmlns:a16="http://schemas.microsoft.com/office/drawing/2014/main" id="{D0D4D42D-4878-2BAF-0189-179BA8066631}"/>
            </a:ext>
          </a:extLst>
        </p:cNvPr>
        <p:cNvGrpSpPr/>
        <p:nvPr/>
      </p:nvGrpSpPr>
      <p:grpSpPr>
        <a:xfrm>
          <a:off x="0" y="0"/>
          <a:ext cx="0" cy="0"/>
          <a:chOff x="0" y="0"/>
          <a:chExt cx="0" cy="0"/>
        </a:xfrm>
      </p:grpSpPr>
      <p:sp>
        <p:nvSpPr>
          <p:cNvPr id="86" name="Google Shape;86;p16">
            <a:extLst>
              <a:ext uri="{FF2B5EF4-FFF2-40B4-BE49-F238E27FC236}">
                <a16:creationId xmlns:a16="http://schemas.microsoft.com/office/drawing/2014/main" id="{134788D0-F27A-43FF-FACB-7B4A3A2C81F7}"/>
              </a:ext>
            </a:extLst>
          </p:cNvPr>
          <p:cNvSpPr/>
          <p:nvPr/>
        </p:nvSpPr>
        <p:spPr>
          <a:xfrm>
            <a:off x="0" y="4880100"/>
            <a:ext cx="9144000" cy="263400"/>
          </a:xfrm>
          <a:prstGeom prst="rect">
            <a:avLst/>
          </a:prstGeom>
          <a:solidFill>
            <a:srgbClr val="649E8F"/>
          </a:solidFill>
          <a:ln w="9525" cap="flat" cmpd="sng">
            <a:solidFill>
              <a:srgbClr val="649E8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7" name="Google Shape;87;p16">
            <a:extLst>
              <a:ext uri="{FF2B5EF4-FFF2-40B4-BE49-F238E27FC236}">
                <a16:creationId xmlns:a16="http://schemas.microsoft.com/office/drawing/2014/main" id="{4E4288FA-83A9-1B53-433D-596099FBA2C4}"/>
              </a:ext>
            </a:extLst>
          </p:cNvPr>
          <p:cNvSpPr/>
          <p:nvPr/>
        </p:nvSpPr>
        <p:spPr>
          <a:xfrm>
            <a:off x="7212600" y="4880100"/>
            <a:ext cx="1931400" cy="263400"/>
          </a:xfrm>
          <a:prstGeom prst="rect">
            <a:avLst/>
          </a:prstGeom>
          <a:solidFill>
            <a:srgbClr val="B3B3AB"/>
          </a:solidFill>
          <a:ln w="9525" cap="flat" cmpd="sng">
            <a:solidFill>
              <a:srgbClr val="B3B3A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pic>
        <p:nvPicPr>
          <p:cNvPr id="88" name="Google Shape;88;p16">
            <a:extLst>
              <a:ext uri="{FF2B5EF4-FFF2-40B4-BE49-F238E27FC236}">
                <a16:creationId xmlns:a16="http://schemas.microsoft.com/office/drawing/2014/main" id="{FA751D45-BE47-6AA1-FE06-DC1971D32DE3}"/>
              </a:ext>
            </a:extLst>
          </p:cNvPr>
          <p:cNvPicPr preferRelativeResize="0"/>
          <p:nvPr/>
        </p:nvPicPr>
        <p:blipFill>
          <a:blip r:embed="rId3">
            <a:alphaModFix/>
          </a:blip>
          <a:stretch>
            <a:fillRect/>
          </a:stretch>
        </p:blipFill>
        <p:spPr>
          <a:xfrm>
            <a:off x="7403174" y="4953925"/>
            <a:ext cx="1575999" cy="115750"/>
          </a:xfrm>
          <a:prstGeom prst="rect">
            <a:avLst/>
          </a:prstGeom>
          <a:noFill/>
          <a:ln>
            <a:noFill/>
          </a:ln>
        </p:spPr>
      </p:pic>
      <p:pic>
        <p:nvPicPr>
          <p:cNvPr id="89" name="Google Shape;89;p16">
            <a:extLst>
              <a:ext uri="{FF2B5EF4-FFF2-40B4-BE49-F238E27FC236}">
                <a16:creationId xmlns:a16="http://schemas.microsoft.com/office/drawing/2014/main" id="{265C6E46-B03F-4980-B26E-AAAF4EAA7F58}"/>
              </a:ext>
            </a:extLst>
          </p:cNvPr>
          <p:cNvPicPr preferRelativeResize="0"/>
          <p:nvPr/>
        </p:nvPicPr>
        <p:blipFill>
          <a:blip r:embed="rId4">
            <a:alphaModFix/>
          </a:blip>
          <a:stretch>
            <a:fillRect/>
          </a:stretch>
        </p:blipFill>
        <p:spPr>
          <a:xfrm>
            <a:off x="87850" y="4931817"/>
            <a:ext cx="1073603" cy="159974"/>
          </a:xfrm>
          <a:prstGeom prst="rect">
            <a:avLst/>
          </a:prstGeom>
          <a:noFill/>
          <a:ln>
            <a:noFill/>
          </a:ln>
        </p:spPr>
      </p:pic>
      <p:sp>
        <p:nvSpPr>
          <p:cNvPr id="94" name="Google Shape;94;p16">
            <a:extLst>
              <a:ext uri="{FF2B5EF4-FFF2-40B4-BE49-F238E27FC236}">
                <a16:creationId xmlns:a16="http://schemas.microsoft.com/office/drawing/2014/main" id="{2DC5C5D9-4058-45A6-0CC1-3B554D951EAF}"/>
              </a:ext>
            </a:extLst>
          </p:cNvPr>
          <p:cNvSpPr txBox="1"/>
          <p:nvPr/>
        </p:nvSpPr>
        <p:spPr>
          <a:xfrm>
            <a:off x="1866550" y="-89734"/>
            <a:ext cx="4523100" cy="533338"/>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000" dirty="0">
                <a:solidFill>
                  <a:srgbClr val="656665"/>
                </a:solidFill>
                <a:latin typeface="Gill Sans"/>
                <a:ea typeface="Gill Sans"/>
                <a:cs typeface="Gill Sans"/>
                <a:sym typeface="Gill Sans"/>
              </a:rPr>
              <a:t>Component 1- Navigation Bar</a:t>
            </a:r>
            <a:endParaRPr sz="2000" dirty="0">
              <a:solidFill>
                <a:srgbClr val="656665"/>
              </a:solidFill>
              <a:latin typeface="Gill Sans"/>
              <a:ea typeface="Gill Sans"/>
              <a:cs typeface="Gill Sans"/>
              <a:sym typeface="Gill Sans"/>
            </a:endParaRPr>
          </a:p>
        </p:txBody>
      </p:sp>
      <p:sp>
        <p:nvSpPr>
          <p:cNvPr id="8" name="Google Shape;95;p16">
            <a:extLst>
              <a:ext uri="{FF2B5EF4-FFF2-40B4-BE49-F238E27FC236}">
                <a16:creationId xmlns:a16="http://schemas.microsoft.com/office/drawing/2014/main" id="{490931B5-2A74-79D9-9DB1-391C5BEB9837}"/>
              </a:ext>
            </a:extLst>
          </p:cNvPr>
          <p:cNvSpPr txBox="1"/>
          <p:nvPr/>
        </p:nvSpPr>
        <p:spPr>
          <a:xfrm>
            <a:off x="2136012" y="326692"/>
            <a:ext cx="1778700" cy="29881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dirty="0">
              <a:sym typeface="Gill Sans"/>
            </a:endParaRPr>
          </a:p>
        </p:txBody>
      </p:sp>
      <p:pic>
        <p:nvPicPr>
          <p:cNvPr id="4" name="Picture 3">
            <a:extLst>
              <a:ext uri="{FF2B5EF4-FFF2-40B4-BE49-F238E27FC236}">
                <a16:creationId xmlns:a16="http://schemas.microsoft.com/office/drawing/2014/main" id="{754F346B-E8B7-8242-E99C-D2AC734B6806}"/>
              </a:ext>
            </a:extLst>
          </p:cNvPr>
          <p:cNvPicPr>
            <a:picLocks noChangeAspect="1"/>
          </p:cNvPicPr>
          <p:nvPr/>
        </p:nvPicPr>
        <p:blipFill>
          <a:blip r:embed="rId5"/>
          <a:stretch>
            <a:fillRect/>
          </a:stretch>
        </p:blipFill>
        <p:spPr>
          <a:xfrm>
            <a:off x="-1008993" y="456259"/>
            <a:ext cx="5580993" cy="910975"/>
          </a:xfrm>
          <a:prstGeom prst="rect">
            <a:avLst/>
          </a:prstGeom>
          <a:ln>
            <a:noFill/>
          </a:ln>
          <a:effectLst>
            <a:outerShdw blurRad="292100" dist="139700" dir="2700000" algn="tl" rotWithShape="0">
              <a:srgbClr val="333333">
                <a:alpha val="65000"/>
              </a:srgbClr>
            </a:outerShdw>
          </a:effectLst>
        </p:spPr>
      </p:pic>
      <p:pic>
        <p:nvPicPr>
          <p:cNvPr id="13" name="Picture 12">
            <a:extLst>
              <a:ext uri="{FF2B5EF4-FFF2-40B4-BE49-F238E27FC236}">
                <a16:creationId xmlns:a16="http://schemas.microsoft.com/office/drawing/2014/main" id="{A4B801CE-8849-DCF4-58FC-0EB293ADFCC3}"/>
              </a:ext>
            </a:extLst>
          </p:cNvPr>
          <p:cNvPicPr>
            <a:picLocks noChangeAspect="1"/>
          </p:cNvPicPr>
          <p:nvPr/>
        </p:nvPicPr>
        <p:blipFill>
          <a:blip r:embed="rId6"/>
          <a:stretch>
            <a:fillRect/>
          </a:stretch>
        </p:blipFill>
        <p:spPr>
          <a:xfrm>
            <a:off x="-1008994" y="1376228"/>
            <a:ext cx="5580993" cy="2156759"/>
          </a:xfrm>
          <a:prstGeom prst="rect">
            <a:avLst/>
          </a:prstGeom>
          <a:ln>
            <a:noFill/>
          </a:ln>
          <a:effectLst>
            <a:outerShdw blurRad="292100" dist="139700" dir="2700000" algn="tl" rotWithShape="0">
              <a:srgbClr val="333333">
                <a:alpha val="65000"/>
              </a:srgbClr>
            </a:outerShdw>
          </a:effectLst>
        </p:spPr>
      </p:pic>
      <p:pic>
        <p:nvPicPr>
          <p:cNvPr id="15" name="Picture 14">
            <a:extLst>
              <a:ext uri="{FF2B5EF4-FFF2-40B4-BE49-F238E27FC236}">
                <a16:creationId xmlns:a16="http://schemas.microsoft.com/office/drawing/2014/main" id="{FA7A33A2-CF58-4A29-DC32-13FBB40B2376}"/>
              </a:ext>
            </a:extLst>
          </p:cNvPr>
          <p:cNvPicPr>
            <a:picLocks noChangeAspect="1"/>
          </p:cNvPicPr>
          <p:nvPr/>
        </p:nvPicPr>
        <p:blipFill>
          <a:blip r:embed="rId7"/>
          <a:stretch>
            <a:fillRect/>
          </a:stretch>
        </p:blipFill>
        <p:spPr>
          <a:xfrm>
            <a:off x="-1008994" y="3691721"/>
            <a:ext cx="5580993" cy="1105054"/>
          </a:xfrm>
          <a:prstGeom prst="rect">
            <a:avLst/>
          </a:prstGeom>
        </p:spPr>
      </p:pic>
      <p:sp>
        <p:nvSpPr>
          <p:cNvPr id="16" name="TextBox 15">
            <a:extLst>
              <a:ext uri="{FF2B5EF4-FFF2-40B4-BE49-F238E27FC236}">
                <a16:creationId xmlns:a16="http://schemas.microsoft.com/office/drawing/2014/main" id="{3C4ACC1A-A632-819B-2D8F-A87697B12A24}"/>
              </a:ext>
            </a:extLst>
          </p:cNvPr>
          <p:cNvSpPr txBox="1"/>
          <p:nvPr/>
        </p:nvSpPr>
        <p:spPr>
          <a:xfrm>
            <a:off x="4571999" y="3776267"/>
            <a:ext cx="5139560" cy="861774"/>
          </a:xfrm>
          <a:prstGeom prst="rect">
            <a:avLst/>
          </a:prstGeom>
          <a:noFill/>
        </p:spPr>
        <p:txBody>
          <a:bodyPr wrap="square" rtlCol="0">
            <a:spAutoFit/>
          </a:bodyPr>
          <a:lstStyle/>
          <a:p>
            <a:r>
              <a:rPr lang="en-US" sz="1000" dirty="0">
                <a:latin typeface="Roboto" panose="02000000000000000000" pitchFamily="2" charset="0"/>
                <a:ea typeface="Roboto" panose="02000000000000000000" pitchFamily="2" charset="0"/>
                <a:cs typeface="Roboto" panose="02000000000000000000" pitchFamily="2" charset="0"/>
              </a:rPr>
              <a:t>The code creates a header section with navigation links and a mobile menu (hamburger icon).</a:t>
            </a:r>
          </a:p>
          <a:p>
            <a:r>
              <a:rPr lang="en-US" sz="1000" dirty="0">
                <a:latin typeface="Roboto" panose="02000000000000000000" pitchFamily="2" charset="0"/>
                <a:ea typeface="Roboto" panose="02000000000000000000" pitchFamily="2" charset="0"/>
                <a:cs typeface="Roboto" panose="02000000000000000000" pitchFamily="2" charset="0"/>
              </a:rPr>
              <a:t>It includes a logo, desktop navigation links, buttons for login and sign-up, and a mobile menu toggle.</a:t>
            </a:r>
          </a:p>
          <a:p>
            <a:r>
              <a:rPr lang="en-US" sz="1000" dirty="0">
                <a:latin typeface="Roboto" panose="02000000000000000000" pitchFamily="2" charset="0"/>
                <a:ea typeface="Roboto" panose="02000000000000000000" pitchFamily="2" charset="0"/>
                <a:cs typeface="Roboto" panose="02000000000000000000" pitchFamily="2" charset="0"/>
              </a:rPr>
              <a:t>The mobile menu appears when the hamburger icon is clicked. </a:t>
            </a:r>
          </a:p>
        </p:txBody>
      </p:sp>
      <p:sp>
        <p:nvSpPr>
          <p:cNvPr id="17" name="TextBox 16">
            <a:extLst>
              <a:ext uri="{FF2B5EF4-FFF2-40B4-BE49-F238E27FC236}">
                <a16:creationId xmlns:a16="http://schemas.microsoft.com/office/drawing/2014/main" id="{611B235F-50D8-3798-16A8-B2A470E3DF76}"/>
              </a:ext>
            </a:extLst>
          </p:cNvPr>
          <p:cNvSpPr txBox="1"/>
          <p:nvPr/>
        </p:nvSpPr>
        <p:spPr>
          <a:xfrm>
            <a:off x="3457902" y="3262304"/>
            <a:ext cx="1818290" cy="307777"/>
          </a:xfrm>
          <a:prstGeom prst="rect">
            <a:avLst/>
          </a:prstGeom>
          <a:noFill/>
        </p:spPr>
        <p:txBody>
          <a:bodyPr wrap="square" rtlCol="0">
            <a:spAutoFit/>
          </a:bodyPr>
          <a:lstStyle/>
          <a:p>
            <a:r>
              <a:rPr lang="en-US" dirty="0">
                <a:highlight>
                  <a:srgbClr val="C0C0C0"/>
                </a:highlight>
              </a:rPr>
              <a:t>Mobile menu</a:t>
            </a:r>
          </a:p>
        </p:txBody>
      </p:sp>
      <p:sp>
        <p:nvSpPr>
          <p:cNvPr id="18" name="TextBox 17">
            <a:extLst>
              <a:ext uri="{FF2B5EF4-FFF2-40B4-BE49-F238E27FC236}">
                <a16:creationId xmlns:a16="http://schemas.microsoft.com/office/drawing/2014/main" id="{1770BD80-3A0E-9D6F-968A-D92F56AB6526}"/>
              </a:ext>
            </a:extLst>
          </p:cNvPr>
          <p:cNvSpPr txBox="1"/>
          <p:nvPr/>
        </p:nvSpPr>
        <p:spPr>
          <a:xfrm>
            <a:off x="3914712" y="1118932"/>
            <a:ext cx="977464" cy="246221"/>
          </a:xfrm>
          <a:prstGeom prst="rect">
            <a:avLst/>
          </a:prstGeom>
          <a:noFill/>
        </p:spPr>
        <p:txBody>
          <a:bodyPr wrap="square" rtlCol="0">
            <a:spAutoFit/>
          </a:bodyPr>
          <a:lstStyle/>
          <a:p>
            <a:r>
              <a:rPr lang="en-US" sz="1000" dirty="0">
                <a:highlight>
                  <a:srgbClr val="C0C0C0"/>
                </a:highlight>
                <a:latin typeface="Roboto" panose="02000000000000000000" pitchFamily="2" charset="0"/>
                <a:ea typeface="Roboto" panose="02000000000000000000" pitchFamily="2" charset="0"/>
                <a:cs typeface="Roboto" panose="02000000000000000000" pitchFamily="2" charset="0"/>
              </a:rPr>
              <a:t>Web nav</a:t>
            </a:r>
          </a:p>
        </p:txBody>
      </p:sp>
      <p:sp>
        <p:nvSpPr>
          <p:cNvPr id="20" name="TextBox 19">
            <a:extLst>
              <a:ext uri="{FF2B5EF4-FFF2-40B4-BE49-F238E27FC236}">
                <a16:creationId xmlns:a16="http://schemas.microsoft.com/office/drawing/2014/main" id="{B47CA4FB-DEBF-4403-F57C-7B878815E957}"/>
              </a:ext>
            </a:extLst>
          </p:cNvPr>
          <p:cNvSpPr txBox="1"/>
          <p:nvPr/>
        </p:nvSpPr>
        <p:spPr>
          <a:xfrm>
            <a:off x="4702990" y="2400530"/>
            <a:ext cx="3946241" cy="1169551"/>
          </a:xfrm>
          <a:prstGeom prst="rect">
            <a:avLst/>
          </a:prstGeom>
          <a:noFill/>
        </p:spPr>
        <p:txBody>
          <a:bodyPr wrap="square" rtlCol="0">
            <a:spAutoFit/>
          </a:bodyPr>
          <a:lstStyle/>
          <a:p>
            <a:r>
              <a:rPr lang="en-US" sz="1000" dirty="0">
                <a:latin typeface="Roboto" panose="02000000000000000000" pitchFamily="2" charset="0"/>
                <a:ea typeface="Roboto" panose="02000000000000000000" pitchFamily="2" charset="0"/>
                <a:cs typeface="Roboto" panose="02000000000000000000" pitchFamily="2" charset="0"/>
              </a:rPr>
              <a:t>Hamburger Icon and Mobile Menu:</a:t>
            </a:r>
          </a:p>
          <a:p>
            <a:r>
              <a:rPr lang="en-US" sz="1000" dirty="0">
                <a:latin typeface="Roboto" panose="02000000000000000000" pitchFamily="2" charset="0"/>
                <a:ea typeface="Roboto" panose="02000000000000000000" pitchFamily="2" charset="0"/>
                <a:cs typeface="Roboto" panose="02000000000000000000" pitchFamily="2" charset="0"/>
              </a:rPr>
              <a:t>The hamburger icon is displayed on smaller screens (</a:t>
            </a:r>
            <a:r>
              <a:rPr lang="en-US" sz="1000" dirty="0" err="1">
                <a:latin typeface="Roboto" panose="02000000000000000000" pitchFamily="2" charset="0"/>
                <a:ea typeface="Roboto" panose="02000000000000000000" pitchFamily="2" charset="0"/>
                <a:cs typeface="Roboto" panose="02000000000000000000" pitchFamily="2" charset="0"/>
              </a:rPr>
              <a:t>md:hidden</a:t>
            </a:r>
            <a:r>
              <a:rPr lang="en-US" sz="1000" dirty="0">
                <a:latin typeface="Roboto" panose="02000000000000000000" pitchFamily="2" charset="0"/>
                <a:ea typeface="Roboto" panose="02000000000000000000" pitchFamily="2" charset="0"/>
                <a:cs typeface="Roboto" panose="02000000000000000000" pitchFamily="2" charset="0"/>
              </a:rPr>
              <a:t>).</a:t>
            </a:r>
          </a:p>
          <a:p>
            <a:r>
              <a:rPr lang="en-US" sz="1000" dirty="0">
                <a:latin typeface="Roboto" panose="02000000000000000000" pitchFamily="2" charset="0"/>
                <a:ea typeface="Roboto" panose="02000000000000000000" pitchFamily="2" charset="0"/>
                <a:cs typeface="Roboto" panose="02000000000000000000" pitchFamily="2" charset="0"/>
              </a:rPr>
              <a:t>It has an ID of "mobile-menu-toggle".</a:t>
            </a:r>
          </a:p>
          <a:p>
            <a:r>
              <a:rPr lang="en-US" sz="1000" dirty="0">
                <a:latin typeface="Roboto" panose="02000000000000000000" pitchFamily="2" charset="0"/>
                <a:ea typeface="Roboto" panose="02000000000000000000" pitchFamily="2" charset="0"/>
                <a:cs typeface="Roboto" panose="02000000000000000000" pitchFamily="2" charset="0"/>
              </a:rPr>
              <a:t>The mobile menu (hidden by default) is revealed when the icon is clicked.</a:t>
            </a:r>
          </a:p>
          <a:p>
            <a:r>
              <a:rPr lang="en-US" sz="1000" dirty="0">
                <a:latin typeface="Roboto" panose="02000000000000000000" pitchFamily="2" charset="0"/>
                <a:ea typeface="Roboto" panose="02000000000000000000" pitchFamily="2" charset="0"/>
                <a:cs typeface="Roboto" panose="02000000000000000000" pitchFamily="2" charset="0"/>
              </a:rPr>
              <a:t>The mobile menu contains navigation links (styled similarly to desktop links).</a:t>
            </a:r>
          </a:p>
        </p:txBody>
      </p:sp>
      <p:sp>
        <p:nvSpPr>
          <p:cNvPr id="21" name="TextBox 20">
            <a:extLst>
              <a:ext uri="{FF2B5EF4-FFF2-40B4-BE49-F238E27FC236}">
                <a16:creationId xmlns:a16="http://schemas.microsoft.com/office/drawing/2014/main" id="{6C241C3F-D271-CA09-451E-23513E7F8DB9}"/>
              </a:ext>
            </a:extLst>
          </p:cNvPr>
          <p:cNvSpPr txBox="1"/>
          <p:nvPr/>
        </p:nvSpPr>
        <p:spPr>
          <a:xfrm>
            <a:off x="4841462" y="532878"/>
            <a:ext cx="4086997" cy="707886"/>
          </a:xfrm>
          <a:prstGeom prst="rect">
            <a:avLst/>
          </a:prstGeom>
          <a:noFill/>
        </p:spPr>
        <p:txBody>
          <a:bodyPr wrap="square" rtlCol="0">
            <a:spAutoFit/>
          </a:bodyPr>
          <a:lstStyle/>
          <a:p>
            <a:r>
              <a:rPr lang="en-US" sz="1000" b="1" i="1" dirty="0">
                <a:latin typeface="Roboto" panose="02000000000000000000" pitchFamily="2" charset="0"/>
                <a:ea typeface="Roboto" panose="02000000000000000000" pitchFamily="2" charset="0"/>
                <a:cs typeface="Roboto" panose="02000000000000000000" pitchFamily="2" charset="0"/>
              </a:rPr>
              <a:t>Mobile First </a:t>
            </a:r>
            <a:r>
              <a:rPr lang="en-US" sz="1000" dirty="0">
                <a:latin typeface="Roboto" panose="02000000000000000000" pitchFamily="2" charset="0"/>
                <a:ea typeface="Roboto" panose="02000000000000000000" pitchFamily="2" charset="0"/>
                <a:cs typeface="Roboto" panose="02000000000000000000" pitchFamily="2" charset="0"/>
              </a:rPr>
              <a:t>design approach that prioritizes mobile devices during the product design process.</a:t>
            </a:r>
          </a:p>
          <a:p>
            <a:r>
              <a:rPr lang="en-US" sz="1000" dirty="0">
                <a:latin typeface="Roboto" panose="02000000000000000000" pitchFamily="2" charset="0"/>
                <a:ea typeface="Roboto" panose="02000000000000000000" pitchFamily="2" charset="0"/>
                <a:cs typeface="Roboto" panose="02000000000000000000" pitchFamily="2" charset="0"/>
              </a:rPr>
              <a:t>It recognizes the significance of mobile web usage and emphasizes creating an experience tailored specifically for smaller screens.</a:t>
            </a:r>
          </a:p>
        </p:txBody>
      </p:sp>
    </p:spTree>
    <p:extLst>
      <p:ext uri="{BB962C8B-B14F-4D97-AF65-F5344CB8AC3E}">
        <p14:creationId xmlns:p14="http://schemas.microsoft.com/office/powerpoint/2010/main" val="1293027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3" name="Google Shape;113;p18"/>
          <p:cNvSpPr/>
          <p:nvPr/>
        </p:nvSpPr>
        <p:spPr>
          <a:xfrm>
            <a:off x="0" y="4880100"/>
            <a:ext cx="9144000" cy="263400"/>
          </a:xfrm>
          <a:prstGeom prst="rect">
            <a:avLst/>
          </a:prstGeom>
          <a:solidFill>
            <a:srgbClr val="649E8F"/>
          </a:solidFill>
          <a:ln w="9525" cap="flat" cmpd="sng">
            <a:solidFill>
              <a:srgbClr val="649E8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14" name="Google Shape;114;p18"/>
          <p:cNvSpPr/>
          <p:nvPr/>
        </p:nvSpPr>
        <p:spPr>
          <a:xfrm>
            <a:off x="7212600" y="4880100"/>
            <a:ext cx="1931400" cy="263400"/>
          </a:xfrm>
          <a:prstGeom prst="rect">
            <a:avLst/>
          </a:prstGeom>
          <a:solidFill>
            <a:srgbClr val="B3B3AB"/>
          </a:solidFill>
          <a:ln w="9525" cap="flat" cmpd="sng">
            <a:solidFill>
              <a:srgbClr val="B3B3A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pic>
        <p:nvPicPr>
          <p:cNvPr id="115" name="Google Shape;115;p18"/>
          <p:cNvPicPr preferRelativeResize="0"/>
          <p:nvPr/>
        </p:nvPicPr>
        <p:blipFill>
          <a:blip r:embed="rId3">
            <a:alphaModFix/>
          </a:blip>
          <a:stretch>
            <a:fillRect/>
          </a:stretch>
        </p:blipFill>
        <p:spPr>
          <a:xfrm>
            <a:off x="7403174" y="4953925"/>
            <a:ext cx="1575999" cy="115750"/>
          </a:xfrm>
          <a:prstGeom prst="rect">
            <a:avLst/>
          </a:prstGeom>
          <a:noFill/>
          <a:ln>
            <a:noFill/>
          </a:ln>
        </p:spPr>
      </p:pic>
      <p:pic>
        <p:nvPicPr>
          <p:cNvPr id="116" name="Google Shape;116;p18"/>
          <p:cNvPicPr preferRelativeResize="0"/>
          <p:nvPr/>
        </p:nvPicPr>
        <p:blipFill>
          <a:blip r:embed="rId4">
            <a:alphaModFix/>
          </a:blip>
          <a:stretch>
            <a:fillRect/>
          </a:stretch>
        </p:blipFill>
        <p:spPr>
          <a:xfrm>
            <a:off x="87850" y="4931817"/>
            <a:ext cx="1073603" cy="159974"/>
          </a:xfrm>
          <a:prstGeom prst="rect">
            <a:avLst/>
          </a:prstGeom>
          <a:noFill/>
          <a:ln>
            <a:noFill/>
          </a:ln>
        </p:spPr>
      </p:pic>
      <p:sp>
        <p:nvSpPr>
          <p:cNvPr id="120" name="Google Shape;120;p18"/>
          <p:cNvSpPr/>
          <p:nvPr/>
        </p:nvSpPr>
        <p:spPr>
          <a:xfrm rot="5400000">
            <a:off x="6086413" y="3442500"/>
            <a:ext cx="121800" cy="105300"/>
          </a:xfrm>
          <a:prstGeom prst="triangle">
            <a:avLst>
              <a:gd name="adj" fmla="val 50000"/>
            </a:avLst>
          </a:prstGeom>
          <a:solidFill>
            <a:srgbClr val="649E8F"/>
          </a:solidFill>
          <a:ln w="9525" cap="flat" cmpd="sng">
            <a:solidFill>
              <a:srgbClr val="649E8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extBox 3">
            <a:extLst>
              <a:ext uri="{FF2B5EF4-FFF2-40B4-BE49-F238E27FC236}">
                <a16:creationId xmlns:a16="http://schemas.microsoft.com/office/drawing/2014/main" id="{BB250BDD-62DA-01FB-5569-4AA468973EBA}"/>
              </a:ext>
            </a:extLst>
          </p:cNvPr>
          <p:cNvSpPr txBox="1"/>
          <p:nvPr/>
        </p:nvSpPr>
        <p:spPr>
          <a:xfrm>
            <a:off x="-751487" y="0"/>
            <a:ext cx="4577254" cy="307777"/>
          </a:xfrm>
          <a:prstGeom prst="rect">
            <a:avLst/>
          </a:prstGeom>
          <a:noFill/>
        </p:spPr>
        <p:txBody>
          <a:bodyPr wrap="square">
            <a:spAutoFit/>
          </a:bodyPr>
          <a:lstStyle/>
          <a:p>
            <a:pPr marL="0" lvl="0" indent="0" algn="ctr" rtl="0">
              <a:spcBef>
                <a:spcPts val="0"/>
              </a:spcBef>
              <a:spcAft>
                <a:spcPts val="0"/>
              </a:spcAft>
              <a:buNone/>
            </a:pPr>
            <a:r>
              <a:rPr lang="en-US" sz="1400" dirty="0">
                <a:solidFill>
                  <a:srgbClr val="656665"/>
                </a:solidFill>
                <a:latin typeface="Gill Sans"/>
                <a:ea typeface="Gill Sans"/>
                <a:cs typeface="Gill Sans"/>
                <a:sym typeface="Gill Sans"/>
              </a:rPr>
              <a:t>Component 2- Hero &amp; Endorsements</a:t>
            </a:r>
          </a:p>
        </p:txBody>
      </p:sp>
      <p:pic>
        <p:nvPicPr>
          <p:cNvPr id="6" name="Picture 5">
            <a:extLst>
              <a:ext uri="{FF2B5EF4-FFF2-40B4-BE49-F238E27FC236}">
                <a16:creationId xmlns:a16="http://schemas.microsoft.com/office/drawing/2014/main" id="{93804C1F-B840-861B-991F-D9BED9690397}"/>
              </a:ext>
            </a:extLst>
          </p:cNvPr>
          <p:cNvPicPr>
            <a:picLocks noChangeAspect="1"/>
          </p:cNvPicPr>
          <p:nvPr/>
        </p:nvPicPr>
        <p:blipFill>
          <a:blip r:embed="rId5"/>
          <a:stretch>
            <a:fillRect/>
          </a:stretch>
        </p:blipFill>
        <p:spPr>
          <a:xfrm>
            <a:off x="0" y="917826"/>
            <a:ext cx="4645572" cy="3300249"/>
          </a:xfrm>
          <a:prstGeom prst="rect">
            <a:avLst/>
          </a:prstGeom>
          <a:ln>
            <a:noFill/>
          </a:ln>
          <a:effectLst>
            <a:outerShdw blurRad="292100" dist="139700" dir="2700000" algn="tl" rotWithShape="0">
              <a:srgbClr val="333333">
                <a:alpha val="65000"/>
              </a:srgbClr>
            </a:outerShdw>
          </a:effectLst>
        </p:spPr>
      </p:pic>
      <p:sp>
        <p:nvSpPr>
          <p:cNvPr id="7" name="TextBox 6">
            <a:extLst>
              <a:ext uri="{FF2B5EF4-FFF2-40B4-BE49-F238E27FC236}">
                <a16:creationId xmlns:a16="http://schemas.microsoft.com/office/drawing/2014/main" id="{3664E6EF-3079-55C8-C86D-726F4C8CF6AF}"/>
              </a:ext>
            </a:extLst>
          </p:cNvPr>
          <p:cNvSpPr txBox="1"/>
          <p:nvPr/>
        </p:nvSpPr>
        <p:spPr>
          <a:xfrm>
            <a:off x="4645572" y="136634"/>
            <a:ext cx="4333601" cy="3785652"/>
          </a:xfrm>
          <a:prstGeom prst="rect">
            <a:avLst/>
          </a:prstGeom>
          <a:noFill/>
        </p:spPr>
        <p:txBody>
          <a:bodyPr wrap="square" rtlCol="0">
            <a:spAutoFit/>
          </a:bodyPr>
          <a:lstStyle/>
          <a:p>
            <a:r>
              <a:rPr lang="en-US" sz="1000" dirty="0">
                <a:latin typeface="Roboto" panose="02000000000000000000" pitchFamily="2" charset="0"/>
                <a:ea typeface="Roboto" panose="02000000000000000000" pitchFamily="2" charset="0"/>
                <a:cs typeface="Roboto" panose="02000000000000000000" pitchFamily="2" charset="0"/>
              </a:rPr>
              <a:t>It spans the full width (w-full) and has a grid layout with one column by default (grid-cols-1).</a:t>
            </a:r>
          </a:p>
          <a:p>
            <a:r>
              <a:rPr lang="en-US" sz="1000" dirty="0">
                <a:latin typeface="Roboto" panose="02000000000000000000" pitchFamily="2" charset="0"/>
                <a:ea typeface="Roboto" panose="02000000000000000000" pitchFamily="2" charset="0"/>
                <a:cs typeface="Roboto" panose="02000000000000000000" pitchFamily="2" charset="0"/>
              </a:rPr>
              <a:t>On medium screens, it has two columns (md:grid-cols-2), and there’s a gap between columns (md:gap-5).</a:t>
            </a:r>
          </a:p>
          <a:p>
            <a:r>
              <a:rPr lang="en-US" sz="1000" dirty="0">
                <a:latin typeface="Roboto" panose="02000000000000000000" pitchFamily="2" charset="0"/>
                <a:ea typeface="Roboto" panose="02000000000000000000" pitchFamily="2" charset="0"/>
                <a:cs typeface="Roboto" panose="02000000000000000000" pitchFamily="2" charset="0"/>
              </a:rPr>
              <a:t>The section is vertically centered (my-auto) and has additional top and bottom margins (mt-12 mb-8).</a:t>
            </a:r>
          </a:p>
          <a:p>
            <a:r>
              <a:rPr lang="en-US" sz="1000" dirty="0">
                <a:latin typeface="Roboto" panose="02000000000000000000" pitchFamily="2" charset="0"/>
                <a:ea typeface="Roboto" panose="02000000000000000000" pitchFamily="2" charset="0"/>
                <a:cs typeface="Roboto" panose="02000000000000000000" pitchFamily="2" charset="0"/>
              </a:rPr>
              <a:t>Left Column (Text Content):</a:t>
            </a:r>
          </a:p>
          <a:p>
            <a:r>
              <a:rPr lang="en-US" sz="1000" dirty="0">
                <a:latin typeface="Roboto" panose="02000000000000000000" pitchFamily="2" charset="0"/>
                <a:ea typeface="Roboto" panose="02000000000000000000" pitchFamily="2" charset="0"/>
                <a:cs typeface="Roboto" panose="02000000000000000000" pitchFamily="2" charset="0"/>
              </a:rPr>
              <a:t>The left column (col-span-1) contains text content.</a:t>
            </a:r>
          </a:p>
          <a:p>
            <a:r>
              <a:rPr lang="en-US" sz="1000" dirty="0">
                <a:latin typeface="Roboto" panose="02000000000000000000" pitchFamily="2" charset="0"/>
                <a:ea typeface="Roboto" panose="02000000000000000000" pitchFamily="2" charset="0"/>
                <a:cs typeface="Roboto" panose="02000000000000000000" pitchFamily="2" charset="0"/>
              </a:rPr>
              <a:t>It uses flexbox (flex flex-col justify-center) to vertically align its child elements.</a:t>
            </a:r>
          </a:p>
          <a:p>
            <a:r>
              <a:rPr lang="en-US" sz="1000" dirty="0">
                <a:latin typeface="Roboto" panose="02000000000000000000" pitchFamily="2" charset="0"/>
                <a:ea typeface="Roboto" panose="02000000000000000000" pitchFamily="2" charset="0"/>
                <a:cs typeface="Roboto" panose="02000000000000000000" pitchFamily="2" charset="0"/>
              </a:rPr>
              <a:t>The title is “The Clever Place to Keep Your Cache” (styled with large font size and bold text).</a:t>
            </a:r>
          </a:p>
          <a:p>
            <a:r>
              <a:rPr lang="en-US" sz="1000" dirty="0">
                <a:latin typeface="Roboto" panose="02000000000000000000" pitchFamily="2" charset="0"/>
                <a:ea typeface="Roboto" panose="02000000000000000000" pitchFamily="2" charset="0"/>
                <a:cs typeface="Roboto" panose="02000000000000000000" pitchFamily="2" charset="0"/>
              </a:rPr>
              <a:t>The description explains that Cache Bank is designed for software developers, offering cutting-edge financial solutions.</a:t>
            </a:r>
          </a:p>
          <a:p>
            <a:r>
              <a:rPr lang="en-US" sz="1000" dirty="0">
                <a:latin typeface="Roboto" panose="02000000000000000000" pitchFamily="2" charset="0"/>
                <a:ea typeface="Roboto" panose="02000000000000000000" pitchFamily="2" charset="0"/>
                <a:cs typeface="Roboto" panose="02000000000000000000" pitchFamily="2" charset="0"/>
              </a:rPr>
              <a:t>Buttons:</a:t>
            </a:r>
          </a:p>
          <a:p>
            <a:r>
              <a:rPr lang="en-US" sz="1000" dirty="0">
                <a:latin typeface="Roboto" panose="02000000000000000000" pitchFamily="2" charset="0"/>
                <a:ea typeface="Roboto" panose="02000000000000000000" pitchFamily="2" charset="0"/>
                <a:cs typeface="Roboto" panose="02000000000000000000" pitchFamily="2" charset="0"/>
              </a:rPr>
              <a:t>Below the description, there are two buttons:</a:t>
            </a:r>
          </a:p>
          <a:p>
            <a:r>
              <a:rPr lang="en-US" sz="1000" dirty="0">
                <a:latin typeface="Roboto" panose="02000000000000000000" pitchFamily="2" charset="0"/>
                <a:ea typeface="Roboto" panose="02000000000000000000" pitchFamily="2" charset="0"/>
                <a:cs typeface="Roboto" panose="02000000000000000000" pitchFamily="2" charset="0"/>
              </a:rPr>
              <a:t>“Join Cache Now”</a:t>
            </a:r>
          </a:p>
          <a:p>
            <a:r>
              <a:rPr lang="en-US" sz="1000" dirty="0">
                <a:latin typeface="Roboto" panose="02000000000000000000" pitchFamily="2" charset="0"/>
                <a:ea typeface="Roboto" panose="02000000000000000000" pitchFamily="2" charset="0"/>
                <a:cs typeface="Roboto" panose="02000000000000000000" pitchFamily="2" charset="0"/>
              </a:rPr>
              <a:t>“Join Our Discord Server”</a:t>
            </a:r>
          </a:p>
          <a:p>
            <a:r>
              <a:rPr lang="en-US" sz="1000" dirty="0">
                <a:latin typeface="Roboto" panose="02000000000000000000" pitchFamily="2" charset="0"/>
                <a:ea typeface="Roboto" panose="02000000000000000000" pitchFamily="2" charset="0"/>
                <a:cs typeface="Roboto" panose="02000000000000000000" pitchFamily="2" charset="0"/>
              </a:rPr>
              <a:t>Both buttons have consistent styling (green background, white text, rounded corners, hover effect).</a:t>
            </a:r>
          </a:p>
          <a:p>
            <a:r>
              <a:rPr lang="en-US" sz="1000" dirty="0">
                <a:latin typeface="Roboto" panose="02000000000000000000" pitchFamily="2" charset="0"/>
                <a:ea typeface="Roboto" panose="02000000000000000000" pitchFamily="2" charset="0"/>
                <a:cs typeface="Roboto" panose="02000000000000000000" pitchFamily="2" charset="0"/>
              </a:rPr>
              <a:t>Right Column (Image):</a:t>
            </a:r>
          </a:p>
          <a:p>
            <a:r>
              <a:rPr lang="en-US" sz="1000" dirty="0">
                <a:latin typeface="Roboto" panose="02000000000000000000" pitchFamily="2" charset="0"/>
                <a:ea typeface="Roboto" panose="02000000000000000000" pitchFamily="2" charset="0"/>
                <a:cs typeface="Roboto" panose="02000000000000000000" pitchFamily="2" charset="0"/>
              </a:rPr>
              <a:t>The right column (col-span-1) is hidden on small screens (</a:t>
            </a:r>
            <a:r>
              <a:rPr lang="en-US" sz="1000" dirty="0" err="1">
                <a:latin typeface="Roboto" panose="02000000000000000000" pitchFamily="2" charset="0"/>
                <a:ea typeface="Roboto" panose="02000000000000000000" pitchFamily="2" charset="0"/>
                <a:cs typeface="Roboto" panose="02000000000000000000" pitchFamily="2" charset="0"/>
              </a:rPr>
              <a:t>md:flex</a:t>
            </a:r>
            <a:r>
              <a:rPr lang="en-US" sz="1000" dirty="0">
                <a:latin typeface="Roboto" panose="02000000000000000000" pitchFamily="2" charset="0"/>
                <a:ea typeface="Roboto" panose="02000000000000000000" pitchFamily="2" charset="0"/>
                <a:cs typeface="Roboto" panose="02000000000000000000" pitchFamily="2" charset="0"/>
              </a:rPr>
              <a:t>).</a:t>
            </a:r>
          </a:p>
          <a:p>
            <a:r>
              <a:rPr lang="en-US" sz="1000" dirty="0">
                <a:latin typeface="Roboto" panose="02000000000000000000" pitchFamily="2" charset="0"/>
                <a:ea typeface="Roboto" panose="02000000000000000000" pitchFamily="2" charset="0"/>
                <a:cs typeface="Roboto" panose="02000000000000000000" pitchFamily="2" charset="0"/>
              </a:rPr>
              <a:t>It contains an image (&lt;</a:t>
            </a:r>
            <a:r>
              <a:rPr lang="en-US" sz="1000" dirty="0" err="1">
                <a:latin typeface="Roboto" panose="02000000000000000000" pitchFamily="2" charset="0"/>
                <a:ea typeface="Roboto" panose="02000000000000000000" pitchFamily="2" charset="0"/>
                <a:cs typeface="Roboto" panose="02000000000000000000" pitchFamily="2" charset="0"/>
              </a:rPr>
              <a:t>img</a:t>
            </a:r>
            <a:r>
              <a:rPr lang="en-US" sz="1000" dirty="0">
                <a:latin typeface="Roboto" panose="02000000000000000000" pitchFamily="2" charset="0"/>
                <a:ea typeface="Roboto" panose="02000000000000000000" pitchFamily="2" charset="0"/>
                <a:cs typeface="Roboto" panose="02000000000000000000" pitchFamily="2" charset="0"/>
              </a:rPr>
              <a:t>&gt;) representing the product.</a:t>
            </a:r>
          </a:p>
          <a:p>
            <a:r>
              <a:rPr lang="en-US" sz="1000" dirty="0">
                <a:latin typeface="Roboto" panose="02000000000000000000" pitchFamily="2" charset="0"/>
                <a:ea typeface="Roboto" panose="02000000000000000000" pitchFamily="2" charset="0"/>
                <a:cs typeface="Roboto" panose="02000000000000000000" pitchFamily="2" charset="0"/>
              </a:rPr>
              <a:t>The image is centered and has rounded corners (rounded-md).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1">
          <a:extLst>
            <a:ext uri="{FF2B5EF4-FFF2-40B4-BE49-F238E27FC236}">
              <a16:creationId xmlns:a16="http://schemas.microsoft.com/office/drawing/2014/main" id="{68B00C96-30DD-724B-16D1-218F7C68136E}"/>
            </a:ext>
          </a:extLst>
        </p:cNvPr>
        <p:cNvGrpSpPr/>
        <p:nvPr/>
      </p:nvGrpSpPr>
      <p:grpSpPr>
        <a:xfrm>
          <a:off x="0" y="0"/>
          <a:ext cx="0" cy="0"/>
          <a:chOff x="0" y="0"/>
          <a:chExt cx="0" cy="0"/>
        </a:xfrm>
      </p:grpSpPr>
      <p:sp>
        <p:nvSpPr>
          <p:cNvPr id="113" name="Google Shape;113;p18">
            <a:extLst>
              <a:ext uri="{FF2B5EF4-FFF2-40B4-BE49-F238E27FC236}">
                <a16:creationId xmlns:a16="http://schemas.microsoft.com/office/drawing/2014/main" id="{9455F881-6BCA-4C08-DF05-030D79970CC0}"/>
              </a:ext>
            </a:extLst>
          </p:cNvPr>
          <p:cNvSpPr/>
          <p:nvPr/>
        </p:nvSpPr>
        <p:spPr>
          <a:xfrm>
            <a:off x="0" y="4880100"/>
            <a:ext cx="9144000" cy="263400"/>
          </a:xfrm>
          <a:prstGeom prst="rect">
            <a:avLst/>
          </a:prstGeom>
          <a:solidFill>
            <a:srgbClr val="649E8F"/>
          </a:solidFill>
          <a:ln w="9525" cap="flat" cmpd="sng">
            <a:solidFill>
              <a:srgbClr val="649E8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14" name="Google Shape;114;p18">
            <a:extLst>
              <a:ext uri="{FF2B5EF4-FFF2-40B4-BE49-F238E27FC236}">
                <a16:creationId xmlns:a16="http://schemas.microsoft.com/office/drawing/2014/main" id="{6B4364F9-6AB2-84D4-6406-3C602AF5BF57}"/>
              </a:ext>
            </a:extLst>
          </p:cNvPr>
          <p:cNvSpPr/>
          <p:nvPr/>
        </p:nvSpPr>
        <p:spPr>
          <a:xfrm>
            <a:off x="7212600" y="4880100"/>
            <a:ext cx="1931400" cy="263400"/>
          </a:xfrm>
          <a:prstGeom prst="rect">
            <a:avLst/>
          </a:prstGeom>
          <a:solidFill>
            <a:srgbClr val="B3B3AB"/>
          </a:solidFill>
          <a:ln w="9525" cap="flat" cmpd="sng">
            <a:solidFill>
              <a:srgbClr val="B3B3A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pic>
        <p:nvPicPr>
          <p:cNvPr id="115" name="Google Shape;115;p18">
            <a:extLst>
              <a:ext uri="{FF2B5EF4-FFF2-40B4-BE49-F238E27FC236}">
                <a16:creationId xmlns:a16="http://schemas.microsoft.com/office/drawing/2014/main" id="{653F9906-B114-A7FF-9F9F-AE519BA18FE8}"/>
              </a:ext>
            </a:extLst>
          </p:cNvPr>
          <p:cNvPicPr preferRelativeResize="0"/>
          <p:nvPr/>
        </p:nvPicPr>
        <p:blipFill>
          <a:blip r:embed="rId3">
            <a:alphaModFix/>
          </a:blip>
          <a:stretch>
            <a:fillRect/>
          </a:stretch>
        </p:blipFill>
        <p:spPr>
          <a:xfrm>
            <a:off x="7403174" y="4953925"/>
            <a:ext cx="1575999" cy="115750"/>
          </a:xfrm>
          <a:prstGeom prst="rect">
            <a:avLst/>
          </a:prstGeom>
          <a:noFill/>
          <a:ln>
            <a:noFill/>
          </a:ln>
        </p:spPr>
      </p:pic>
      <p:pic>
        <p:nvPicPr>
          <p:cNvPr id="116" name="Google Shape;116;p18">
            <a:extLst>
              <a:ext uri="{FF2B5EF4-FFF2-40B4-BE49-F238E27FC236}">
                <a16:creationId xmlns:a16="http://schemas.microsoft.com/office/drawing/2014/main" id="{EBF6EAF2-4437-D22E-3817-96A42D4CCCA4}"/>
              </a:ext>
            </a:extLst>
          </p:cNvPr>
          <p:cNvPicPr preferRelativeResize="0"/>
          <p:nvPr/>
        </p:nvPicPr>
        <p:blipFill>
          <a:blip r:embed="rId4">
            <a:alphaModFix/>
          </a:blip>
          <a:stretch>
            <a:fillRect/>
          </a:stretch>
        </p:blipFill>
        <p:spPr>
          <a:xfrm>
            <a:off x="87850" y="4931817"/>
            <a:ext cx="1073603" cy="159974"/>
          </a:xfrm>
          <a:prstGeom prst="rect">
            <a:avLst/>
          </a:prstGeom>
          <a:noFill/>
          <a:ln>
            <a:noFill/>
          </a:ln>
        </p:spPr>
      </p:pic>
      <p:sp>
        <p:nvSpPr>
          <p:cNvPr id="120" name="Google Shape;120;p18">
            <a:extLst>
              <a:ext uri="{FF2B5EF4-FFF2-40B4-BE49-F238E27FC236}">
                <a16:creationId xmlns:a16="http://schemas.microsoft.com/office/drawing/2014/main" id="{C6BEEAE6-5FE3-A104-CFE5-D77738BC5158}"/>
              </a:ext>
            </a:extLst>
          </p:cNvPr>
          <p:cNvSpPr/>
          <p:nvPr/>
        </p:nvSpPr>
        <p:spPr>
          <a:xfrm rot="5400000">
            <a:off x="6086413" y="3442500"/>
            <a:ext cx="121800" cy="105300"/>
          </a:xfrm>
          <a:prstGeom prst="triangle">
            <a:avLst>
              <a:gd name="adj" fmla="val 50000"/>
            </a:avLst>
          </a:prstGeom>
          <a:solidFill>
            <a:srgbClr val="649E8F"/>
          </a:solidFill>
          <a:ln w="9525" cap="flat" cmpd="sng">
            <a:solidFill>
              <a:srgbClr val="649E8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a:extLst>
              <a:ext uri="{FF2B5EF4-FFF2-40B4-BE49-F238E27FC236}">
                <a16:creationId xmlns:a16="http://schemas.microsoft.com/office/drawing/2014/main" id="{4A583250-8942-E345-83B8-8C985BC4232E}"/>
              </a:ext>
            </a:extLst>
          </p:cNvPr>
          <p:cNvSpPr txBox="1"/>
          <p:nvPr/>
        </p:nvSpPr>
        <p:spPr>
          <a:xfrm>
            <a:off x="2004848" y="86374"/>
            <a:ext cx="4577254" cy="307777"/>
          </a:xfrm>
          <a:prstGeom prst="rect">
            <a:avLst/>
          </a:prstGeom>
          <a:noFill/>
        </p:spPr>
        <p:txBody>
          <a:bodyPr wrap="square">
            <a:spAutoFit/>
          </a:bodyPr>
          <a:lstStyle/>
          <a:p>
            <a:pPr marL="0" lvl="0" indent="0" algn="ctr" rtl="0">
              <a:spcBef>
                <a:spcPts val="0"/>
              </a:spcBef>
              <a:spcAft>
                <a:spcPts val="0"/>
              </a:spcAft>
              <a:buNone/>
            </a:pPr>
            <a:r>
              <a:rPr lang="en-US" sz="1400" dirty="0">
                <a:solidFill>
                  <a:srgbClr val="656665"/>
                </a:solidFill>
                <a:latin typeface="Gill Sans"/>
                <a:ea typeface="Gill Sans"/>
                <a:cs typeface="Gill Sans"/>
                <a:sym typeface="Gill Sans"/>
              </a:rPr>
              <a:t>Component </a:t>
            </a:r>
            <a:r>
              <a:rPr lang="en-US" dirty="0">
                <a:solidFill>
                  <a:srgbClr val="656665"/>
                </a:solidFill>
                <a:latin typeface="Gill Sans"/>
                <a:ea typeface="Gill Sans"/>
                <a:cs typeface="Gill Sans"/>
                <a:sym typeface="Gill Sans"/>
              </a:rPr>
              <a:t>3</a:t>
            </a:r>
            <a:r>
              <a:rPr lang="en-US" sz="1400" dirty="0">
                <a:solidFill>
                  <a:srgbClr val="656665"/>
                </a:solidFill>
                <a:latin typeface="Gill Sans"/>
                <a:ea typeface="Gill Sans"/>
                <a:cs typeface="Gill Sans"/>
                <a:sym typeface="Gill Sans"/>
              </a:rPr>
              <a:t>- </a:t>
            </a:r>
            <a:r>
              <a:rPr lang="en-US" dirty="0">
                <a:solidFill>
                  <a:srgbClr val="656665"/>
                </a:solidFill>
                <a:latin typeface="Gill Sans"/>
                <a:ea typeface="Gill Sans"/>
                <a:cs typeface="Gill Sans"/>
                <a:sym typeface="Gill Sans"/>
              </a:rPr>
              <a:t>Endorsements</a:t>
            </a:r>
            <a:endParaRPr lang="en-US" sz="1400" dirty="0">
              <a:solidFill>
                <a:srgbClr val="656665"/>
              </a:solidFill>
              <a:latin typeface="Gill Sans"/>
              <a:ea typeface="Gill Sans"/>
              <a:cs typeface="Gill Sans"/>
              <a:sym typeface="Gill Sans"/>
            </a:endParaRPr>
          </a:p>
        </p:txBody>
      </p:sp>
      <p:pic>
        <p:nvPicPr>
          <p:cNvPr id="5" name="Picture 4">
            <a:extLst>
              <a:ext uri="{FF2B5EF4-FFF2-40B4-BE49-F238E27FC236}">
                <a16:creationId xmlns:a16="http://schemas.microsoft.com/office/drawing/2014/main" id="{412E0115-8541-1C54-FFE5-67C9E9EC0275}"/>
              </a:ext>
            </a:extLst>
          </p:cNvPr>
          <p:cNvPicPr>
            <a:picLocks noChangeAspect="1"/>
          </p:cNvPicPr>
          <p:nvPr/>
        </p:nvPicPr>
        <p:blipFill>
          <a:blip r:embed="rId5"/>
          <a:stretch>
            <a:fillRect/>
          </a:stretch>
        </p:blipFill>
        <p:spPr>
          <a:xfrm>
            <a:off x="0" y="583295"/>
            <a:ext cx="4416972" cy="3668111"/>
          </a:xfrm>
          <a:prstGeom prst="rect">
            <a:avLst/>
          </a:prstGeom>
        </p:spPr>
      </p:pic>
      <p:sp>
        <p:nvSpPr>
          <p:cNvPr id="6" name="TextBox 5">
            <a:extLst>
              <a:ext uri="{FF2B5EF4-FFF2-40B4-BE49-F238E27FC236}">
                <a16:creationId xmlns:a16="http://schemas.microsoft.com/office/drawing/2014/main" id="{FA29A31D-4DA8-17C2-7175-04B252B30197}"/>
              </a:ext>
            </a:extLst>
          </p:cNvPr>
          <p:cNvSpPr txBox="1"/>
          <p:nvPr/>
        </p:nvSpPr>
        <p:spPr>
          <a:xfrm>
            <a:off x="4572000" y="714703"/>
            <a:ext cx="4416972" cy="1938992"/>
          </a:xfrm>
          <a:prstGeom prst="rect">
            <a:avLst/>
          </a:prstGeom>
          <a:noFill/>
        </p:spPr>
        <p:txBody>
          <a:bodyPr wrap="square" rtlCol="0">
            <a:spAutoFit/>
          </a:bodyPr>
          <a:lstStyle/>
          <a:p>
            <a:r>
              <a:rPr lang="en-US" sz="1000" dirty="0">
                <a:latin typeface="Roboto" panose="02000000000000000000" pitchFamily="2" charset="0"/>
                <a:ea typeface="Roboto" panose="02000000000000000000" pitchFamily="2" charset="0"/>
                <a:cs typeface="Roboto" panose="02000000000000000000" pitchFamily="2" charset="0"/>
              </a:rPr>
              <a:t>Container and Vertical Alignment:</a:t>
            </a:r>
          </a:p>
          <a:p>
            <a:r>
              <a:rPr lang="en-US" sz="1000" dirty="0">
                <a:latin typeface="Roboto" panose="02000000000000000000" pitchFamily="2" charset="0"/>
                <a:ea typeface="Roboto" panose="02000000000000000000" pitchFamily="2" charset="0"/>
                <a:cs typeface="Roboto" panose="02000000000000000000" pitchFamily="2" charset="0"/>
              </a:rPr>
              <a:t>Inside the section, there’s a container with the class "container flex flex-col items-center gap-8 mx-auto my-40".</a:t>
            </a:r>
          </a:p>
          <a:p>
            <a:r>
              <a:rPr lang="en-US" sz="1000" dirty="0">
                <a:latin typeface="Roboto" panose="02000000000000000000" pitchFamily="2" charset="0"/>
                <a:ea typeface="Roboto" panose="02000000000000000000" pitchFamily="2" charset="0"/>
                <a:cs typeface="Roboto" panose="02000000000000000000" pitchFamily="2" charset="0"/>
              </a:rPr>
              <a:t>The container is centered horizontally (mx-auto) and vertically spaced (my-40).</a:t>
            </a:r>
          </a:p>
          <a:p>
            <a:r>
              <a:rPr lang="en-US" sz="1000" dirty="0">
                <a:latin typeface="Roboto" panose="02000000000000000000" pitchFamily="2" charset="0"/>
                <a:ea typeface="Roboto" panose="02000000000000000000" pitchFamily="2" charset="0"/>
                <a:cs typeface="Roboto" panose="02000000000000000000" pitchFamily="2" charset="0"/>
              </a:rPr>
              <a:t>It uses flexbox (flex flex-col items-center) to align its child elements vertically.</a:t>
            </a:r>
          </a:p>
          <a:p>
            <a:r>
              <a:rPr lang="en-US" sz="1000" dirty="0">
                <a:latin typeface="Roboto" panose="02000000000000000000" pitchFamily="2" charset="0"/>
                <a:ea typeface="Roboto" panose="02000000000000000000" pitchFamily="2" charset="0"/>
                <a:cs typeface="Roboto" panose="02000000000000000000" pitchFamily="2" charset="0"/>
              </a:rPr>
              <a:t>The gap-8 adds vertical spacing between child elements.</a:t>
            </a:r>
          </a:p>
          <a:p>
            <a:endParaRPr lang="en-US" sz="1000" dirty="0">
              <a:latin typeface="Roboto" panose="02000000000000000000" pitchFamily="2" charset="0"/>
              <a:ea typeface="Roboto" panose="02000000000000000000" pitchFamily="2" charset="0"/>
              <a:cs typeface="Roboto" panose="02000000000000000000" pitchFamily="2" charset="0"/>
            </a:endParaRPr>
          </a:p>
          <a:p>
            <a:endParaRPr lang="en-US" sz="1000" dirty="0">
              <a:latin typeface="Roboto" panose="02000000000000000000" pitchFamily="2" charset="0"/>
              <a:ea typeface="Roboto" panose="02000000000000000000" pitchFamily="2" charset="0"/>
              <a:cs typeface="Roboto" panose="02000000000000000000" pitchFamily="2" charset="0"/>
            </a:endParaRPr>
          </a:p>
          <a:p>
            <a:r>
              <a:rPr lang="en-US" sz="1000" dirty="0">
                <a:latin typeface="Roboto" panose="02000000000000000000" pitchFamily="2" charset="0"/>
                <a:ea typeface="Roboto" panose="02000000000000000000" pitchFamily="2" charset="0"/>
                <a:cs typeface="Roboto" panose="02000000000000000000" pitchFamily="2" charset="0"/>
              </a:rPr>
              <a:t>This section is added to show trustworthy companies to win consumer trust.</a:t>
            </a:r>
          </a:p>
        </p:txBody>
      </p:sp>
    </p:spTree>
    <p:extLst>
      <p:ext uri="{BB962C8B-B14F-4D97-AF65-F5344CB8AC3E}">
        <p14:creationId xmlns:p14="http://schemas.microsoft.com/office/powerpoint/2010/main" val="2038363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
          <a:extLst>
            <a:ext uri="{FF2B5EF4-FFF2-40B4-BE49-F238E27FC236}">
              <a16:creationId xmlns:a16="http://schemas.microsoft.com/office/drawing/2014/main" id="{7CCEC3F3-9D6A-ABE3-517A-88FB4F1C751B}"/>
            </a:ext>
          </a:extLst>
        </p:cNvPr>
        <p:cNvGrpSpPr/>
        <p:nvPr/>
      </p:nvGrpSpPr>
      <p:grpSpPr>
        <a:xfrm>
          <a:off x="0" y="0"/>
          <a:ext cx="0" cy="0"/>
          <a:chOff x="0" y="0"/>
          <a:chExt cx="0" cy="0"/>
        </a:xfrm>
      </p:grpSpPr>
      <p:sp>
        <p:nvSpPr>
          <p:cNvPr id="113" name="Google Shape;113;p18">
            <a:extLst>
              <a:ext uri="{FF2B5EF4-FFF2-40B4-BE49-F238E27FC236}">
                <a16:creationId xmlns:a16="http://schemas.microsoft.com/office/drawing/2014/main" id="{B6F7055D-A167-0348-4CC9-222921692B5E}"/>
              </a:ext>
            </a:extLst>
          </p:cNvPr>
          <p:cNvSpPr/>
          <p:nvPr/>
        </p:nvSpPr>
        <p:spPr>
          <a:xfrm>
            <a:off x="0" y="4880100"/>
            <a:ext cx="9144000" cy="263400"/>
          </a:xfrm>
          <a:prstGeom prst="rect">
            <a:avLst/>
          </a:prstGeom>
          <a:solidFill>
            <a:srgbClr val="649E8F"/>
          </a:solidFill>
          <a:ln w="9525" cap="flat" cmpd="sng">
            <a:solidFill>
              <a:srgbClr val="649E8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14" name="Google Shape;114;p18">
            <a:extLst>
              <a:ext uri="{FF2B5EF4-FFF2-40B4-BE49-F238E27FC236}">
                <a16:creationId xmlns:a16="http://schemas.microsoft.com/office/drawing/2014/main" id="{BF31D45B-5208-CC9E-8405-29B244B1EBAA}"/>
              </a:ext>
            </a:extLst>
          </p:cNvPr>
          <p:cNvSpPr/>
          <p:nvPr/>
        </p:nvSpPr>
        <p:spPr>
          <a:xfrm>
            <a:off x="7212600" y="4880100"/>
            <a:ext cx="1931400" cy="263400"/>
          </a:xfrm>
          <a:prstGeom prst="rect">
            <a:avLst/>
          </a:prstGeom>
          <a:solidFill>
            <a:srgbClr val="B3B3AB"/>
          </a:solidFill>
          <a:ln w="9525" cap="flat" cmpd="sng">
            <a:solidFill>
              <a:srgbClr val="B3B3A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pic>
        <p:nvPicPr>
          <p:cNvPr id="115" name="Google Shape;115;p18">
            <a:extLst>
              <a:ext uri="{FF2B5EF4-FFF2-40B4-BE49-F238E27FC236}">
                <a16:creationId xmlns:a16="http://schemas.microsoft.com/office/drawing/2014/main" id="{EBBC15D5-C12F-D678-2CAD-098C597EE679}"/>
              </a:ext>
            </a:extLst>
          </p:cNvPr>
          <p:cNvPicPr preferRelativeResize="0"/>
          <p:nvPr/>
        </p:nvPicPr>
        <p:blipFill>
          <a:blip r:embed="rId3">
            <a:alphaModFix/>
          </a:blip>
          <a:stretch>
            <a:fillRect/>
          </a:stretch>
        </p:blipFill>
        <p:spPr>
          <a:xfrm>
            <a:off x="7403174" y="4953925"/>
            <a:ext cx="1575999" cy="115750"/>
          </a:xfrm>
          <a:prstGeom prst="rect">
            <a:avLst/>
          </a:prstGeom>
          <a:noFill/>
          <a:ln>
            <a:noFill/>
          </a:ln>
        </p:spPr>
      </p:pic>
      <p:pic>
        <p:nvPicPr>
          <p:cNvPr id="116" name="Google Shape;116;p18">
            <a:extLst>
              <a:ext uri="{FF2B5EF4-FFF2-40B4-BE49-F238E27FC236}">
                <a16:creationId xmlns:a16="http://schemas.microsoft.com/office/drawing/2014/main" id="{7748F845-0E2F-F393-8F78-5C5DDD182464}"/>
              </a:ext>
            </a:extLst>
          </p:cNvPr>
          <p:cNvPicPr preferRelativeResize="0"/>
          <p:nvPr/>
        </p:nvPicPr>
        <p:blipFill>
          <a:blip r:embed="rId4">
            <a:alphaModFix/>
          </a:blip>
          <a:stretch>
            <a:fillRect/>
          </a:stretch>
        </p:blipFill>
        <p:spPr>
          <a:xfrm>
            <a:off x="87850" y="4931817"/>
            <a:ext cx="1073603" cy="159974"/>
          </a:xfrm>
          <a:prstGeom prst="rect">
            <a:avLst/>
          </a:prstGeom>
          <a:noFill/>
          <a:ln>
            <a:noFill/>
          </a:ln>
        </p:spPr>
      </p:pic>
      <p:sp>
        <p:nvSpPr>
          <p:cNvPr id="120" name="Google Shape;120;p18">
            <a:extLst>
              <a:ext uri="{FF2B5EF4-FFF2-40B4-BE49-F238E27FC236}">
                <a16:creationId xmlns:a16="http://schemas.microsoft.com/office/drawing/2014/main" id="{8770A264-66B2-CD7D-0CE4-47EA273D0A00}"/>
              </a:ext>
            </a:extLst>
          </p:cNvPr>
          <p:cNvSpPr/>
          <p:nvPr/>
        </p:nvSpPr>
        <p:spPr>
          <a:xfrm rot="5400000">
            <a:off x="6086413" y="3442500"/>
            <a:ext cx="121800" cy="105300"/>
          </a:xfrm>
          <a:prstGeom prst="triangle">
            <a:avLst>
              <a:gd name="adj" fmla="val 50000"/>
            </a:avLst>
          </a:prstGeom>
          <a:solidFill>
            <a:srgbClr val="649E8F"/>
          </a:solidFill>
          <a:ln w="9525" cap="flat" cmpd="sng">
            <a:solidFill>
              <a:srgbClr val="649E8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a:extLst>
              <a:ext uri="{FF2B5EF4-FFF2-40B4-BE49-F238E27FC236}">
                <a16:creationId xmlns:a16="http://schemas.microsoft.com/office/drawing/2014/main" id="{0923FE73-FED0-010B-F561-3629C92820D6}"/>
              </a:ext>
            </a:extLst>
          </p:cNvPr>
          <p:cNvPicPr>
            <a:picLocks noChangeAspect="1"/>
          </p:cNvPicPr>
          <p:nvPr/>
        </p:nvPicPr>
        <p:blipFill>
          <a:blip r:embed="rId5"/>
          <a:stretch>
            <a:fillRect/>
          </a:stretch>
        </p:blipFill>
        <p:spPr>
          <a:xfrm>
            <a:off x="0" y="1"/>
            <a:ext cx="4771697" cy="2571749"/>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FDD14F76-E346-9CC3-4BB5-5ED72282176C}"/>
              </a:ext>
            </a:extLst>
          </p:cNvPr>
          <p:cNvPicPr>
            <a:picLocks noChangeAspect="1"/>
          </p:cNvPicPr>
          <p:nvPr/>
        </p:nvPicPr>
        <p:blipFill>
          <a:blip r:embed="rId6"/>
          <a:stretch>
            <a:fillRect/>
          </a:stretch>
        </p:blipFill>
        <p:spPr>
          <a:xfrm>
            <a:off x="1" y="2571750"/>
            <a:ext cx="4771696" cy="2256634"/>
          </a:xfrm>
          <a:prstGeom prst="rect">
            <a:avLst/>
          </a:prstGeom>
          <a:ln>
            <a:noFill/>
          </a:ln>
          <a:effectLst>
            <a:outerShdw blurRad="292100" dist="139700" dir="2700000" algn="tl" rotWithShape="0">
              <a:srgbClr val="333333">
                <a:alpha val="65000"/>
              </a:srgbClr>
            </a:outerShdw>
          </a:effectLst>
        </p:spPr>
      </p:pic>
      <p:sp>
        <p:nvSpPr>
          <p:cNvPr id="10" name="TextBox 9">
            <a:extLst>
              <a:ext uri="{FF2B5EF4-FFF2-40B4-BE49-F238E27FC236}">
                <a16:creationId xmlns:a16="http://schemas.microsoft.com/office/drawing/2014/main" id="{7B9638F1-AB5E-F910-EB2B-74A85DE72C9F}"/>
              </a:ext>
            </a:extLst>
          </p:cNvPr>
          <p:cNvSpPr txBox="1"/>
          <p:nvPr/>
        </p:nvSpPr>
        <p:spPr>
          <a:xfrm>
            <a:off x="3495707" y="4484911"/>
            <a:ext cx="1275990" cy="246221"/>
          </a:xfrm>
          <a:prstGeom prst="rect">
            <a:avLst/>
          </a:prstGeom>
          <a:noFill/>
        </p:spPr>
        <p:txBody>
          <a:bodyPr wrap="square" rtlCol="0">
            <a:spAutoFit/>
          </a:bodyPr>
          <a:lstStyle/>
          <a:p>
            <a:r>
              <a:rPr lang="en-US" sz="1000" dirty="0" err="1">
                <a:highlight>
                  <a:srgbClr val="C0C0C0"/>
                </a:highlight>
              </a:rPr>
              <a:t>sm</a:t>
            </a:r>
            <a:r>
              <a:rPr lang="en-US" sz="1000" dirty="0">
                <a:highlight>
                  <a:srgbClr val="C0C0C0"/>
                </a:highlight>
              </a:rPr>
              <a:t>/ md Devices</a:t>
            </a:r>
          </a:p>
        </p:txBody>
      </p:sp>
      <p:sp>
        <p:nvSpPr>
          <p:cNvPr id="11" name="TextBox 10">
            <a:extLst>
              <a:ext uri="{FF2B5EF4-FFF2-40B4-BE49-F238E27FC236}">
                <a16:creationId xmlns:a16="http://schemas.microsoft.com/office/drawing/2014/main" id="{2F0B00CE-5F82-FC00-63E6-73EC837B7E7E}"/>
              </a:ext>
            </a:extLst>
          </p:cNvPr>
          <p:cNvSpPr txBox="1"/>
          <p:nvPr/>
        </p:nvSpPr>
        <p:spPr>
          <a:xfrm>
            <a:off x="3506218" y="2325529"/>
            <a:ext cx="1275990" cy="246221"/>
          </a:xfrm>
          <a:prstGeom prst="rect">
            <a:avLst/>
          </a:prstGeom>
          <a:noFill/>
        </p:spPr>
        <p:txBody>
          <a:bodyPr wrap="square" rtlCol="0">
            <a:spAutoFit/>
          </a:bodyPr>
          <a:lstStyle/>
          <a:p>
            <a:r>
              <a:rPr lang="en-US" sz="1000" dirty="0">
                <a:highlight>
                  <a:srgbClr val="C0C0C0"/>
                </a:highlight>
              </a:rPr>
              <a:t>large devices</a:t>
            </a:r>
          </a:p>
        </p:txBody>
      </p:sp>
      <p:pic>
        <p:nvPicPr>
          <p:cNvPr id="13" name="Picture 12">
            <a:extLst>
              <a:ext uri="{FF2B5EF4-FFF2-40B4-BE49-F238E27FC236}">
                <a16:creationId xmlns:a16="http://schemas.microsoft.com/office/drawing/2014/main" id="{F0917688-2F27-D554-F419-AA155EA8BCCA}"/>
              </a:ext>
            </a:extLst>
          </p:cNvPr>
          <p:cNvPicPr>
            <a:picLocks noChangeAspect="1"/>
          </p:cNvPicPr>
          <p:nvPr/>
        </p:nvPicPr>
        <p:blipFill>
          <a:blip r:embed="rId7"/>
          <a:stretch>
            <a:fillRect/>
          </a:stretch>
        </p:blipFill>
        <p:spPr>
          <a:xfrm>
            <a:off x="4782208" y="2571750"/>
            <a:ext cx="4855778" cy="2282492"/>
          </a:xfrm>
          <a:prstGeom prst="rect">
            <a:avLst/>
          </a:prstGeom>
        </p:spPr>
      </p:pic>
      <p:sp>
        <p:nvSpPr>
          <p:cNvPr id="16" name="TextBox 15">
            <a:extLst>
              <a:ext uri="{FF2B5EF4-FFF2-40B4-BE49-F238E27FC236}">
                <a16:creationId xmlns:a16="http://schemas.microsoft.com/office/drawing/2014/main" id="{52619F0A-0839-0AD2-DE27-1A553085EF5B}"/>
              </a:ext>
            </a:extLst>
          </p:cNvPr>
          <p:cNvSpPr txBox="1"/>
          <p:nvPr/>
        </p:nvSpPr>
        <p:spPr>
          <a:xfrm>
            <a:off x="5260304" y="-68342"/>
            <a:ext cx="3232055" cy="2708434"/>
          </a:xfrm>
          <a:prstGeom prst="rect">
            <a:avLst/>
          </a:prstGeom>
          <a:noFill/>
        </p:spPr>
        <p:txBody>
          <a:bodyPr wrap="square" rtlCol="0">
            <a:spAutoFit/>
          </a:bodyPr>
          <a:lstStyle/>
          <a:p>
            <a:r>
              <a:rPr lang="en-US" sz="1000" dirty="0">
                <a:latin typeface="Roboto" panose="02000000000000000000" pitchFamily="2" charset="0"/>
                <a:ea typeface="Roboto" panose="02000000000000000000" pitchFamily="2" charset="0"/>
                <a:cs typeface="Roboto" panose="02000000000000000000" pitchFamily="2" charset="0"/>
              </a:rPr>
              <a:t>The code creates a grid layout for displaying features or cards.</a:t>
            </a:r>
          </a:p>
          <a:p>
            <a:r>
              <a:rPr lang="en-US" sz="1000" dirty="0">
                <a:latin typeface="Roboto" panose="02000000000000000000" pitchFamily="2" charset="0"/>
                <a:ea typeface="Roboto" panose="02000000000000000000" pitchFamily="2" charset="0"/>
                <a:cs typeface="Roboto" panose="02000000000000000000" pitchFamily="2" charset="0"/>
              </a:rPr>
              <a:t>The grid has different column configurations based on screen size:</a:t>
            </a:r>
          </a:p>
          <a:p>
            <a:pPr marL="171450" indent="-171450">
              <a:buFont typeface="Arial" panose="020B0604020202020204" pitchFamily="34" charset="0"/>
              <a:buChar char="•"/>
            </a:pPr>
            <a:r>
              <a:rPr lang="en-US" sz="1000" dirty="0">
                <a:latin typeface="Roboto" panose="02000000000000000000" pitchFamily="2" charset="0"/>
                <a:ea typeface="Roboto" panose="02000000000000000000" pitchFamily="2" charset="0"/>
                <a:cs typeface="Roboto" panose="02000000000000000000" pitchFamily="2" charset="0"/>
              </a:rPr>
              <a:t>One column for small screens.</a:t>
            </a:r>
          </a:p>
          <a:p>
            <a:pPr marL="171450" indent="-171450">
              <a:buFont typeface="Arial" panose="020B0604020202020204" pitchFamily="34" charset="0"/>
              <a:buChar char="•"/>
            </a:pPr>
            <a:r>
              <a:rPr lang="en-US" sz="1000" dirty="0">
                <a:latin typeface="Roboto" panose="02000000000000000000" pitchFamily="2" charset="0"/>
                <a:ea typeface="Roboto" panose="02000000000000000000" pitchFamily="2" charset="0"/>
                <a:cs typeface="Roboto" panose="02000000000000000000" pitchFamily="2" charset="0"/>
              </a:rPr>
              <a:t>Two columns for medium screens.</a:t>
            </a:r>
          </a:p>
          <a:p>
            <a:pPr marL="171450" indent="-171450">
              <a:buFont typeface="Arial" panose="020B0604020202020204" pitchFamily="34" charset="0"/>
              <a:buChar char="•"/>
            </a:pPr>
            <a:r>
              <a:rPr lang="en-US" sz="1000" dirty="0">
                <a:latin typeface="Roboto" panose="02000000000000000000" pitchFamily="2" charset="0"/>
                <a:ea typeface="Roboto" panose="02000000000000000000" pitchFamily="2" charset="0"/>
                <a:cs typeface="Roboto" panose="02000000000000000000" pitchFamily="2" charset="0"/>
              </a:rPr>
              <a:t>Three columns for large screens.</a:t>
            </a:r>
          </a:p>
          <a:p>
            <a:r>
              <a:rPr lang="en-US" sz="1000" dirty="0">
                <a:latin typeface="Roboto" panose="02000000000000000000" pitchFamily="2" charset="0"/>
                <a:ea typeface="Roboto" panose="02000000000000000000" pitchFamily="2" charset="0"/>
                <a:cs typeface="Roboto" panose="02000000000000000000" pitchFamily="2" charset="0"/>
              </a:rPr>
              <a:t>This responsive design ensures that the grid adapts to different devices.</a:t>
            </a:r>
          </a:p>
          <a:p>
            <a:r>
              <a:rPr lang="en-US" sz="1000" dirty="0">
                <a:latin typeface="Roboto" panose="02000000000000000000" pitchFamily="2" charset="0"/>
                <a:ea typeface="Roboto" panose="02000000000000000000" pitchFamily="2" charset="0"/>
                <a:cs typeface="Roboto" panose="02000000000000000000" pitchFamily="2" charset="0"/>
              </a:rPr>
              <a:t>Card Structure:</a:t>
            </a:r>
          </a:p>
          <a:p>
            <a:pPr marL="171450" indent="-171450">
              <a:buFont typeface="Arial" panose="020B0604020202020204" pitchFamily="34" charset="0"/>
              <a:buChar char="•"/>
            </a:pPr>
            <a:r>
              <a:rPr lang="en-US" sz="1000" dirty="0">
                <a:latin typeface="Roboto" panose="02000000000000000000" pitchFamily="2" charset="0"/>
                <a:ea typeface="Roboto" panose="02000000000000000000" pitchFamily="2" charset="0"/>
                <a:cs typeface="Roboto" panose="02000000000000000000" pitchFamily="2" charset="0"/>
              </a:rPr>
              <a:t>Each card within the grid contains:</a:t>
            </a:r>
          </a:p>
          <a:p>
            <a:pPr marL="171450" indent="-171450">
              <a:buFont typeface="Arial" panose="020B0604020202020204" pitchFamily="34" charset="0"/>
              <a:buChar char="•"/>
            </a:pPr>
            <a:r>
              <a:rPr lang="en-US" sz="1000" dirty="0">
                <a:latin typeface="Roboto" panose="02000000000000000000" pitchFamily="2" charset="0"/>
                <a:ea typeface="Roboto" panose="02000000000000000000" pitchFamily="2" charset="0"/>
                <a:cs typeface="Roboto" panose="02000000000000000000" pitchFamily="2" charset="0"/>
              </a:rPr>
              <a:t>An SVG icon (representing a feature).</a:t>
            </a:r>
          </a:p>
          <a:p>
            <a:pPr marL="171450" indent="-171450">
              <a:buFont typeface="Arial" panose="020B0604020202020204" pitchFamily="34" charset="0"/>
              <a:buChar char="•"/>
            </a:pPr>
            <a:r>
              <a:rPr lang="en-US" sz="1000" dirty="0">
                <a:latin typeface="Roboto" panose="02000000000000000000" pitchFamily="2" charset="0"/>
                <a:ea typeface="Roboto" panose="02000000000000000000" pitchFamily="2" charset="0"/>
                <a:cs typeface="Roboto" panose="02000000000000000000" pitchFamily="2" charset="0"/>
              </a:rPr>
              <a:t>A title (&lt;h4&gt;) and description (&lt;p&gt;).</a:t>
            </a:r>
          </a:p>
          <a:p>
            <a:r>
              <a:rPr lang="en-US" sz="1000" dirty="0">
                <a:latin typeface="Roboto" panose="02000000000000000000" pitchFamily="2" charset="0"/>
                <a:ea typeface="Roboto" panose="02000000000000000000" pitchFamily="2" charset="0"/>
                <a:cs typeface="Roboto" panose="02000000000000000000" pitchFamily="2" charset="0"/>
              </a:rPr>
              <a:t>All elements within the card are organized using flexbox with a column direction.</a:t>
            </a:r>
          </a:p>
          <a:p>
            <a:r>
              <a:rPr lang="en-US" sz="1000" dirty="0">
                <a:latin typeface="Roboto" panose="02000000000000000000" pitchFamily="2" charset="0"/>
                <a:ea typeface="Roboto" panose="02000000000000000000" pitchFamily="2" charset="0"/>
                <a:cs typeface="Roboto" panose="02000000000000000000" pitchFamily="2" charset="0"/>
              </a:rPr>
              <a:t>As the screen size shrinks, the elements stack vertically within each card.</a:t>
            </a:r>
          </a:p>
        </p:txBody>
      </p:sp>
      <p:sp>
        <p:nvSpPr>
          <p:cNvPr id="3" name="TextBox 2">
            <a:extLst>
              <a:ext uri="{FF2B5EF4-FFF2-40B4-BE49-F238E27FC236}">
                <a16:creationId xmlns:a16="http://schemas.microsoft.com/office/drawing/2014/main" id="{42F03432-B896-35CE-1982-F1036BC49052}"/>
              </a:ext>
            </a:extLst>
          </p:cNvPr>
          <p:cNvSpPr txBox="1"/>
          <p:nvPr/>
        </p:nvSpPr>
        <p:spPr>
          <a:xfrm>
            <a:off x="1812911" y="60886"/>
            <a:ext cx="4055200" cy="307777"/>
          </a:xfrm>
          <a:prstGeom prst="rect">
            <a:avLst/>
          </a:prstGeom>
          <a:noFill/>
        </p:spPr>
        <p:txBody>
          <a:bodyPr wrap="square">
            <a:spAutoFit/>
          </a:bodyPr>
          <a:lstStyle/>
          <a:p>
            <a:pPr marL="0" lvl="0" indent="0" algn="ctr" rtl="0">
              <a:spcBef>
                <a:spcPts val="0"/>
              </a:spcBef>
              <a:spcAft>
                <a:spcPts val="0"/>
              </a:spcAft>
              <a:buNone/>
            </a:pPr>
            <a:r>
              <a:rPr lang="en-US" sz="1400" dirty="0">
                <a:solidFill>
                  <a:srgbClr val="656665"/>
                </a:solidFill>
                <a:latin typeface="Gill Sans"/>
                <a:ea typeface="Gill Sans"/>
                <a:cs typeface="Gill Sans"/>
                <a:sym typeface="Gill Sans"/>
              </a:rPr>
              <a:t>Component 4 – </a:t>
            </a:r>
            <a:r>
              <a:rPr lang="en-US" dirty="0">
                <a:solidFill>
                  <a:srgbClr val="656665"/>
                </a:solidFill>
                <a:latin typeface="Gill Sans"/>
                <a:ea typeface="Gill Sans"/>
                <a:cs typeface="Gill Sans"/>
                <a:sym typeface="Gill Sans"/>
              </a:rPr>
              <a:t>Features</a:t>
            </a:r>
            <a:endParaRPr lang="en-US" sz="1400" dirty="0">
              <a:solidFill>
                <a:srgbClr val="656665"/>
              </a:solidFill>
              <a:latin typeface="Gill Sans"/>
              <a:ea typeface="Gill Sans"/>
              <a:cs typeface="Gill Sans"/>
              <a:sym typeface="Gill Sans"/>
            </a:endParaRPr>
          </a:p>
        </p:txBody>
      </p:sp>
    </p:spTree>
    <p:extLst>
      <p:ext uri="{BB962C8B-B14F-4D97-AF65-F5344CB8AC3E}">
        <p14:creationId xmlns:p14="http://schemas.microsoft.com/office/powerpoint/2010/main" val="875050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a:extLst>
            <a:ext uri="{FF2B5EF4-FFF2-40B4-BE49-F238E27FC236}">
              <a16:creationId xmlns:a16="http://schemas.microsoft.com/office/drawing/2014/main" id="{8F27531A-5EBE-39F3-B8CE-E72D64ED1068}"/>
            </a:ext>
          </a:extLst>
        </p:cNvPr>
        <p:cNvGrpSpPr/>
        <p:nvPr/>
      </p:nvGrpSpPr>
      <p:grpSpPr>
        <a:xfrm>
          <a:off x="0" y="0"/>
          <a:ext cx="0" cy="0"/>
          <a:chOff x="0" y="0"/>
          <a:chExt cx="0" cy="0"/>
        </a:xfrm>
      </p:grpSpPr>
      <p:sp>
        <p:nvSpPr>
          <p:cNvPr id="113" name="Google Shape;113;p18">
            <a:extLst>
              <a:ext uri="{FF2B5EF4-FFF2-40B4-BE49-F238E27FC236}">
                <a16:creationId xmlns:a16="http://schemas.microsoft.com/office/drawing/2014/main" id="{CB37AFB0-218D-3B89-C64F-FD33EED952B3}"/>
              </a:ext>
            </a:extLst>
          </p:cNvPr>
          <p:cNvSpPr/>
          <p:nvPr/>
        </p:nvSpPr>
        <p:spPr>
          <a:xfrm>
            <a:off x="0" y="4880100"/>
            <a:ext cx="9144000" cy="263400"/>
          </a:xfrm>
          <a:prstGeom prst="rect">
            <a:avLst/>
          </a:prstGeom>
          <a:solidFill>
            <a:srgbClr val="649E8F"/>
          </a:solidFill>
          <a:ln w="9525" cap="flat" cmpd="sng">
            <a:solidFill>
              <a:srgbClr val="649E8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14" name="Google Shape;114;p18">
            <a:extLst>
              <a:ext uri="{FF2B5EF4-FFF2-40B4-BE49-F238E27FC236}">
                <a16:creationId xmlns:a16="http://schemas.microsoft.com/office/drawing/2014/main" id="{83D02F04-A1AF-47C8-7DA7-E05ED67C7EA1}"/>
              </a:ext>
            </a:extLst>
          </p:cNvPr>
          <p:cNvSpPr/>
          <p:nvPr/>
        </p:nvSpPr>
        <p:spPr>
          <a:xfrm>
            <a:off x="7212600" y="4880100"/>
            <a:ext cx="1931400" cy="263400"/>
          </a:xfrm>
          <a:prstGeom prst="rect">
            <a:avLst/>
          </a:prstGeom>
          <a:solidFill>
            <a:srgbClr val="B3B3AB"/>
          </a:solidFill>
          <a:ln w="9525" cap="flat" cmpd="sng">
            <a:solidFill>
              <a:srgbClr val="B3B3A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pic>
        <p:nvPicPr>
          <p:cNvPr id="115" name="Google Shape;115;p18">
            <a:extLst>
              <a:ext uri="{FF2B5EF4-FFF2-40B4-BE49-F238E27FC236}">
                <a16:creationId xmlns:a16="http://schemas.microsoft.com/office/drawing/2014/main" id="{39548F3C-FDB2-DEA4-6C67-9175A0575E69}"/>
              </a:ext>
            </a:extLst>
          </p:cNvPr>
          <p:cNvPicPr preferRelativeResize="0"/>
          <p:nvPr/>
        </p:nvPicPr>
        <p:blipFill>
          <a:blip r:embed="rId3">
            <a:alphaModFix/>
          </a:blip>
          <a:stretch>
            <a:fillRect/>
          </a:stretch>
        </p:blipFill>
        <p:spPr>
          <a:xfrm>
            <a:off x="7403174" y="4953925"/>
            <a:ext cx="1575999" cy="115750"/>
          </a:xfrm>
          <a:prstGeom prst="rect">
            <a:avLst/>
          </a:prstGeom>
          <a:noFill/>
          <a:ln>
            <a:noFill/>
          </a:ln>
        </p:spPr>
      </p:pic>
      <p:pic>
        <p:nvPicPr>
          <p:cNvPr id="116" name="Google Shape;116;p18">
            <a:extLst>
              <a:ext uri="{FF2B5EF4-FFF2-40B4-BE49-F238E27FC236}">
                <a16:creationId xmlns:a16="http://schemas.microsoft.com/office/drawing/2014/main" id="{D2D2C90C-87EE-EC7C-6B49-C327B45C99E1}"/>
              </a:ext>
            </a:extLst>
          </p:cNvPr>
          <p:cNvPicPr preferRelativeResize="0"/>
          <p:nvPr/>
        </p:nvPicPr>
        <p:blipFill>
          <a:blip r:embed="rId4">
            <a:alphaModFix/>
          </a:blip>
          <a:stretch>
            <a:fillRect/>
          </a:stretch>
        </p:blipFill>
        <p:spPr>
          <a:xfrm>
            <a:off x="87850" y="4931817"/>
            <a:ext cx="1073603" cy="159974"/>
          </a:xfrm>
          <a:prstGeom prst="rect">
            <a:avLst/>
          </a:prstGeom>
          <a:noFill/>
          <a:ln>
            <a:noFill/>
          </a:ln>
        </p:spPr>
      </p:pic>
      <p:sp>
        <p:nvSpPr>
          <p:cNvPr id="120" name="Google Shape;120;p18">
            <a:extLst>
              <a:ext uri="{FF2B5EF4-FFF2-40B4-BE49-F238E27FC236}">
                <a16:creationId xmlns:a16="http://schemas.microsoft.com/office/drawing/2014/main" id="{1D75D927-A1C7-3992-F42E-E901EFF9EB16}"/>
              </a:ext>
            </a:extLst>
          </p:cNvPr>
          <p:cNvSpPr/>
          <p:nvPr/>
        </p:nvSpPr>
        <p:spPr>
          <a:xfrm rot="5400000">
            <a:off x="6086413" y="3442500"/>
            <a:ext cx="121800" cy="105300"/>
          </a:xfrm>
          <a:prstGeom prst="triangle">
            <a:avLst>
              <a:gd name="adj" fmla="val 50000"/>
            </a:avLst>
          </a:prstGeom>
          <a:solidFill>
            <a:srgbClr val="649E8F"/>
          </a:solidFill>
          <a:ln w="9525" cap="flat" cmpd="sng">
            <a:solidFill>
              <a:srgbClr val="649E8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a:extLst>
              <a:ext uri="{FF2B5EF4-FFF2-40B4-BE49-F238E27FC236}">
                <a16:creationId xmlns:a16="http://schemas.microsoft.com/office/drawing/2014/main" id="{2E8A566E-1035-468C-8328-801CFFC8EEDD}"/>
              </a:ext>
            </a:extLst>
          </p:cNvPr>
          <p:cNvSpPr txBox="1"/>
          <p:nvPr/>
        </p:nvSpPr>
        <p:spPr>
          <a:xfrm>
            <a:off x="2283373" y="0"/>
            <a:ext cx="4577254" cy="307777"/>
          </a:xfrm>
          <a:prstGeom prst="rect">
            <a:avLst/>
          </a:prstGeom>
          <a:noFill/>
        </p:spPr>
        <p:txBody>
          <a:bodyPr wrap="square">
            <a:spAutoFit/>
          </a:bodyPr>
          <a:lstStyle/>
          <a:p>
            <a:pPr marL="0" lvl="0" indent="0" algn="ctr" rtl="0">
              <a:spcBef>
                <a:spcPts val="0"/>
              </a:spcBef>
              <a:spcAft>
                <a:spcPts val="0"/>
              </a:spcAft>
              <a:buNone/>
            </a:pPr>
            <a:r>
              <a:rPr lang="en-US" sz="1400" dirty="0">
                <a:solidFill>
                  <a:srgbClr val="656665"/>
                </a:solidFill>
                <a:latin typeface="Gill Sans"/>
                <a:ea typeface="Gill Sans"/>
                <a:cs typeface="Gill Sans"/>
                <a:sym typeface="Gill Sans"/>
              </a:rPr>
              <a:t>Component 4 cont’d- Statistics and Getting Started Section</a:t>
            </a:r>
          </a:p>
        </p:txBody>
      </p:sp>
      <p:pic>
        <p:nvPicPr>
          <p:cNvPr id="7" name="Picture 6">
            <a:extLst>
              <a:ext uri="{FF2B5EF4-FFF2-40B4-BE49-F238E27FC236}">
                <a16:creationId xmlns:a16="http://schemas.microsoft.com/office/drawing/2014/main" id="{BD1FFD8E-CCDD-1547-9325-153E56FC88F2}"/>
              </a:ext>
            </a:extLst>
          </p:cNvPr>
          <p:cNvPicPr>
            <a:picLocks noChangeAspect="1"/>
          </p:cNvPicPr>
          <p:nvPr/>
        </p:nvPicPr>
        <p:blipFill>
          <a:blip r:embed="rId5"/>
          <a:stretch>
            <a:fillRect/>
          </a:stretch>
        </p:blipFill>
        <p:spPr>
          <a:xfrm>
            <a:off x="0" y="679520"/>
            <a:ext cx="4771697" cy="2095212"/>
          </a:xfrm>
          <a:prstGeom prst="rect">
            <a:avLst/>
          </a:prstGeom>
        </p:spPr>
      </p:pic>
      <p:pic>
        <p:nvPicPr>
          <p:cNvPr id="8" name="Picture 7">
            <a:extLst>
              <a:ext uri="{FF2B5EF4-FFF2-40B4-BE49-F238E27FC236}">
                <a16:creationId xmlns:a16="http://schemas.microsoft.com/office/drawing/2014/main" id="{42A200B2-F7E7-F7BD-D3C4-888AE3A5E38B}"/>
              </a:ext>
            </a:extLst>
          </p:cNvPr>
          <p:cNvPicPr>
            <a:picLocks noChangeAspect="1"/>
          </p:cNvPicPr>
          <p:nvPr/>
        </p:nvPicPr>
        <p:blipFill>
          <a:blip r:embed="rId6"/>
          <a:stretch>
            <a:fillRect/>
          </a:stretch>
        </p:blipFill>
        <p:spPr>
          <a:xfrm>
            <a:off x="0" y="3060231"/>
            <a:ext cx="4771697" cy="1157844"/>
          </a:xfrm>
          <a:prstGeom prst="rect">
            <a:avLst/>
          </a:prstGeom>
          <a:ln>
            <a:noFill/>
          </a:ln>
          <a:effectLst>
            <a:outerShdw blurRad="292100" dist="139700" dir="2700000" algn="tl" rotWithShape="0">
              <a:srgbClr val="333333">
                <a:alpha val="65000"/>
              </a:srgbClr>
            </a:outerShdw>
          </a:effectLst>
        </p:spPr>
      </p:pic>
      <p:sp>
        <p:nvSpPr>
          <p:cNvPr id="9" name="TextBox 8">
            <a:extLst>
              <a:ext uri="{FF2B5EF4-FFF2-40B4-BE49-F238E27FC236}">
                <a16:creationId xmlns:a16="http://schemas.microsoft.com/office/drawing/2014/main" id="{59C6C0A0-70AE-8357-2E9B-937CB0D40597}"/>
              </a:ext>
            </a:extLst>
          </p:cNvPr>
          <p:cNvSpPr txBox="1"/>
          <p:nvPr/>
        </p:nvSpPr>
        <p:spPr>
          <a:xfrm>
            <a:off x="325821" y="4269792"/>
            <a:ext cx="4666593" cy="400110"/>
          </a:xfrm>
          <a:prstGeom prst="rect">
            <a:avLst/>
          </a:prstGeom>
          <a:noFill/>
        </p:spPr>
        <p:txBody>
          <a:bodyPr wrap="square" rtlCol="0">
            <a:spAutoFit/>
          </a:bodyPr>
          <a:lstStyle/>
          <a:p>
            <a:r>
              <a:rPr lang="en-US" sz="1000" dirty="0">
                <a:latin typeface="Roboto" panose="02000000000000000000" pitchFamily="2" charset="0"/>
                <a:ea typeface="Roboto" panose="02000000000000000000" pitchFamily="2" charset="0"/>
                <a:cs typeface="Roboto" panose="02000000000000000000" pitchFamily="2" charset="0"/>
              </a:rPr>
              <a:t>The number is dynamically generated using the </a:t>
            </a:r>
            <a:r>
              <a:rPr lang="en-US" sz="1000" b="1" dirty="0" err="1">
                <a:latin typeface="Roboto" panose="02000000000000000000" pitchFamily="2" charset="0"/>
                <a:ea typeface="Roboto" panose="02000000000000000000" pitchFamily="2" charset="0"/>
                <a:cs typeface="Roboto" panose="02000000000000000000" pitchFamily="2" charset="0"/>
              </a:rPr>
              <a:t>countto</a:t>
            </a:r>
            <a:r>
              <a:rPr lang="en-US" sz="1000" b="1" dirty="0">
                <a:latin typeface="Roboto" panose="02000000000000000000" pitchFamily="2" charset="0"/>
                <a:ea typeface="Roboto" panose="02000000000000000000" pitchFamily="2" charset="0"/>
                <a:cs typeface="Roboto" panose="02000000000000000000" pitchFamily="2" charset="0"/>
              </a:rPr>
              <a:t> </a:t>
            </a:r>
            <a:r>
              <a:rPr lang="en-US" sz="1000" dirty="0">
                <a:latin typeface="Roboto" panose="02000000000000000000" pitchFamily="2" charset="0"/>
                <a:ea typeface="Roboto" panose="02000000000000000000" pitchFamily="2" charset="0"/>
                <a:cs typeface="Roboto" panose="02000000000000000000" pitchFamily="2" charset="0"/>
              </a:rPr>
              <a:t>attribute (e.g., &lt;span id="countto1" </a:t>
            </a:r>
            <a:r>
              <a:rPr lang="en-US" sz="1000" dirty="0" err="1">
                <a:latin typeface="Roboto" panose="02000000000000000000" pitchFamily="2" charset="0"/>
                <a:ea typeface="Roboto" panose="02000000000000000000" pitchFamily="2" charset="0"/>
                <a:cs typeface="Roboto" panose="02000000000000000000" pitchFamily="2" charset="0"/>
              </a:rPr>
              <a:t>countto</a:t>
            </a:r>
            <a:r>
              <a:rPr lang="en-US" sz="1000" dirty="0">
                <a:latin typeface="Roboto" panose="02000000000000000000" pitchFamily="2" charset="0"/>
                <a:ea typeface="Roboto" panose="02000000000000000000" pitchFamily="2" charset="0"/>
                <a:cs typeface="Roboto" panose="02000000000000000000" pitchFamily="2" charset="0"/>
              </a:rPr>
              <a:t>="250"&gt;250&lt;/span&gt;).</a:t>
            </a:r>
          </a:p>
        </p:txBody>
      </p:sp>
      <p:sp>
        <p:nvSpPr>
          <p:cNvPr id="10" name="TextBox 9">
            <a:extLst>
              <a:ext uri="{FF2B5EF4-FFF2-40B4-BE49-F238E27FC236}">
                <a16:creationId xmlns:a16="http://schemas.microsoft.com/office/drawing/2014/main" id="{8A62E98B-66D3-EFAB-E7D3-5876CDBE6FD7}"/>
              </a:ext>
            </a:extLst>
          </p:cNvPr>
          <p:cNvSpPr txBox="1"/>
          <p:nvPr/>
        </p:nvSpPr>
        <p:spPr>
          <a:xfrm>
            <a:off x="5094889" y="1147609"/>
            <a:ext cx="3531476" cy="1015663"/>
          </a:xfrm>
          <a:prstGeom prst="rect">
            <a:avLst/>
          </a:prstGeom>
          <a:noFill/>
        </p:spPr>
        <p:txBody>
          <a:bodyPr wrap="square" rtlCol="0">
            <a:spAutoFit/>
          </a:bodyPr>
          <a:lstStyle/>
          <a:p>
            <a:r>
              <a:rPr lang="en-US" sz="1000" dirty="0">
                <a:latin typeface="Roboto" panose="02000000000000000000" pitchFamily="2" charset="0"/>
                <a:ea typeface="Roboto" panose="02000000000000000000" pitchFamily="2" charset="0"/>
                <a:cs typeface="Roboto" panose="02000000000000000000" pitchFamily="2" charset="0"/>
              </a:rPr>
              <a:t>Card Grid:</a:t>
            </a:r>
          </a:p>
          <a:p>
            <a:r>
              <a:rPr lang="en-US" sz="1000" dirty="0">
                <a:latin typeface="Roboto" panose="02000000000000000000" pitchFamily="2" charset="0"/>
                <a:ea typeface="Roboto" panose="02000000000000000000" pitchFamily="2" charset="0"/>
                <a:cs typeface="Roboto" panose="02000000000000000000" pitchFamily="2" charset="0"/>
              </a:rPr>
              <a:t>Below the title and description, there’s a grid layout for displaying features or benefits.</a:t>
            </a:r>
          </a:p>
          <a:p>
            <a:r>
              <a:rPr lang="en-US" sz="1000" dirty="0">
                <a:latin typeface="Roboto" panose="02000000000000000000" pitchFamily="2" charset="0"/>
                <a:ea typeface="Roboto" panose="02000000000000000000" pitchFamily="2" charset="0"/>
                <a:cs typeface="Roboto" panose="02000000000000000000" pitchFamily="2" charset="0"/>
              </a:rPr>
              <a:t>The grid has one column by default (grid-cols-1), but on medium screens, it has two columns (md:grid-cols-2), and on large screens, it has three columns (lg:grid-cols-3).</a:t>
            </a:r>
          </a:p>
        </p:txBody>
      </p:sp>
    </p:spTree>
    <p:extLst>
      <p:ext uri="{BB962C8B-B14F-4D97-AF65-F5344CB8AC3E}">
        <p14:creationId xmlns:p14="http://schemas.microsoft.com/office/powerpoint/2010/main" val="2054582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
          <a:extLst>
            <a:ext uri="{FF2B5EF4-FFF2-40B4-BE49-F238E27FC236}">
              <a16:creationId xmlns:a16="http://schemas.microsoft.com/office/drawing/2014/main" id="{76E14C38-EEAA-5CD7-8EA6-6FC7AEA9D153}"/>
            </a:ext>
          </a:extLst>
        </p:cNvPr>
        <p:cNvGrpSpPr/>
        <p:nvPr/>
      </p:nvGrpSpPr>
      <p:grpSpPr>
        <a:xfrm>
          <a:off x="0" y="0"/>
          <a:ext cx="0" cy="0"/>
          <a:chOff x="0" y="0"/>
          <a:chExt cx="0" cy="0"/>
        </a:xfrm>
      </p:grpSpPr>
      <p:sp>
        <p:nvSpPr>
          <p:cNvPr id="113" name="Google Shape;113;p18">
            <a:extLst>
              <a:ext uri="{FF2B5EF4-FFF2-40B4-BE49-F238E27FC236}">
                <a16:creationId xmlns:a16="http://schemas.microsoft.com/office/drawing/2014/main" id="{463563E9-97C5-C45C-ACCE-4C85D9D88659}"/>
              </a:ext>
            </a:extLst>
          </p:cNvPr>
          <p:cNvSpPr/>
          <p:nvPr/>
        </p:nvSpPr>
        <p:spPr>
          <a:xfrm>
            <a:off x="0" y="4880100"/>
            <a:ext cx="9144000" cy="263400"/>
          </a:xfrm>
          <a:prstGeom prst="rect">
            <a:avLst/>
          </a:prstGeom>
          <a:solidFill>
            <a:srgbClr val="649E8F"/>
          </a:solidFill>
          <a:ln w="9525" cap="flat" cmpd="sng">
            <a:solidFill>
              <a:srgbClr val="649E8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14" name="Google Shape;114;p18">
            <a:extLst>
              <a:ext uri="{FF2B5EF4-FFF2-40B4-BE49-F238E27FC236}">
                <a16:creationId xmlns:a16="http://schemas.microsoft.com/office/drawing/2014/main" id="{C4AB2E85-E2AF-D264-6FEF-1463980DDA20}"/>
              </a:ext>
            </a:extLst>
          </p:cNvPr>
          <p:cNvSpPr/>
          <p:nvPr/>
        </p:nvSpPr>
        <p:spPr>
          <a:xfrm>
            <a:off x="7212600" y="4880100"/>
            <a:ext cx="1931400" cy="263400"/>
          </a:xfrm>
          <a:prstGeom prst="rect">
            <a:avLst/>
          </a:prstGeom>
          <a:solidFill>
            <a:srgbClr val="B3B3AB"/>
          </a:solidFill>
          <a:ln w="9525" cap="flat" cmpd="sng">
            <a:solidFill>
              <a:srgbClr val="B3B3A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pic>
        <p:nvPicPr>
          <p:cNvPr id="115" name="Google Shape;115;p18">
            <a:extLst>
              <a:ext uri="{FF2B5EF4-FFF2-40B4-BE49-F238E27FC236}">
                <a16:creationId xmlns:a16="http://schemas.microsoft.com/office/drawing/2014/main" id="{7505975D-03B9-C92F-DF9F-00C1B2526490}"/>
              </a:ext>
            </a:extLst>
          </p:cNvPr>
          <p:cNvPicPr preferRelativeResize="0"/>
          <p:nvPr/>
        </p:nvPicPr>
        <p:blipFill>
          <a:blip r:embed="rId3">
            <a:alphaModFix/>
          </a:blip>
          <a:stretch>
            <a:fillRect/>
          </a:stretch>
        </p:blipFill>
        <p:spPr>
          <a:xfrm>
            <a:off x="7403174" y="4953925"/>
            <a:ext cx="1575999" cy="115750"/>
          </a:xfrm>
          <a:prstGeom prst="rect">
            <a:avLst/>
          </a:prstGeom>
          <a:noFill/>
          <a:ln>
            <a:noFill/>
          </a:ln>
        </p:spPr>
      </p:pic>
      <p:pic>
        <p:nvPicPr>
          <p:cNvPr id="116" name="Google Shape;116;p18">
            <a:extLst>
              <a:ext uri="{FF2B5EF4-FFF2-40B4-BE49-F238E27FC236}">
                <a16:creationId xmlns:a16="http://schemas.microsoft.com/office/drawing/2014/main" id="{4CB8845C-248D-FE0D-6956-89E541442CD0}"/>
              </a:ext>
            </a:extLst>
          </p:cNvPr>
          <p:cNvPicPr preferRelativeResize="0"/>
          <p:nvPr/>
        </p:nvPicPr>
        <p:blipFill>
          <a:blip r:embed="rId4">
            <a:alphaModFix/>
          </a:blip>
          <a:stretch>
            <a:fillRect/>
          </a:stretch>
        </p:blipFill>
        <p:spPr>
          <a:xfrm>
            <a:off x="87850" y="4931817"/>
            <a:ext cx="1073603" cy="159974"/>
          </a:xfrm>
          <a:prstGeom prst="rect">
            <a:avLst/>
          </a:prstGeom>
          <a:noFill/>
          <a:ln>
            <a:noFill/>
          </a:ln>
        </p:spPr>
      </p:pic>
      <p:sp>
        <p:nvSpPr>
          <p:cNvPr id="120" name="Google Shape;120;p18">
            <a:extLst>
              <a:ext uri="{FF2B5EF4-FFF2-40B4-BE49-F238E27FC236}">
                <a16:creationId xmlns:a16="http://schemas.microsoft.com/office/drawing/2014/main" id="{EDE3B3F6-90A5-042F-563E-C1008AE8E4E6}"/>
              </a:ext>
            </a:extLst>
          </p:cNvPr>
          <p:cNvSpPr/>
          <p:nvPr/>
        </p:nvSpPr>
        <p:spPr>
          <a:xfrm rot="5400000">
            <a:off x="6086413" y="3442500"/>
            <a:ext cx="121800" cy="105300"/>
          </a:xfrm>
          <a:prstGeom prst="triangle">
            <a:avLst>
              <a:gd name="adj" fmla="val 50000"/>
            </a:avLst>
          </a:prstGeom>
          <a:solidFill>
            <a:srgbClr val="649E8F"/>
          </a:solidFill>
          <a:ln w="9525" cap="flat" cmpd="sng">
            <a:solidFill>
              <a:srgbClr val="649E8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a:extLst>
              <a:ext uri="{FF2B5EF4-FFF2-40B4-BE49-F238E27FC236}">
                <a16:creationId xmlns:a16="http://schemas.microsoft.com/office/drawing/2014/main" id="{33AB622F-1682-2AD8-1046-FA44C1508F00}"/>
              </a:ext>
            </a:extLst>
          </p:cNvPr>
          <p:cNvSpPr txBox="1"/>
          <p:nvPr/>
        </p:nvSpPr>
        <p:spPr>
          <a:xfrm>
            <a:off x="2283373" y="0"/>
            <a:ext cx="4577254" cy="307777"/>
          </a:xfrm>
          <a:prstGeom prst="rect">
            <a:avLst/>
          </a:prstGeom>
          <a:noFill/>
        </p:spPr>
        <p:txBody>
          <a:bodyPr wrap="square">
            <a:spAutoFit/>
          </a:bodyPr>
          <a:lstStyle/>
          <a:p>
            <a:pPr marL="0" lvl="0" indent="0" algn="ctr" rtl="0">
              <a:spcBef>
                <a:spcPts val="0"/>
              </a:spcBef>
              <a:spcAft>
                <a:spcPts val="0"/>
              </a:spcAft>
              <a:buNone/>
            </a:pPr>
            <a:r>
              <a:rPr lang="en-US" sz="1400" dirty="0">
                <a:solidFill>
                  <a:srgbClr val="656665"/>
                </a:solidFill>
                <a:latin typeface="Gill Sans"/>
                <a:ea typeface="Gill Sans"/>
                <a:cs typeface="Gill Sans"/>
                <a:sym typeface="Gill Sans"/>
              </a:rPr>
              <a:t>Component 5- </a:t>
            </a:r>
            <a:r>
              <a:rPr lang="en-US" dirty="0">
                <a:solidFill>
                  <a:srgbClr val="656665"/>
                </a:solidFill>
                <a:latin typeface="Gill Sans"/>
                <a:ea typeface="Gill Sans"/>
                <a:cs typeface="Gill Sans"/>
                <a:sym typeface="Gill Sans"/>
              </a:rPr>
              <a:t>Contact &amp; Footer</a:t>
            </a:r>
            <a:endParaRPr lang="en-US" sz="1400" dirty="0">
              <a:solidFill>
                <a:srgbClr val="656665"/>
              </a:solidFill>
              <a:latin typeface="Gill Sans"/>
              <a:ea typeface="Gill Sans"/>
              <a:cs typeface="Gill Sans"/>
              <a:sym typeface="Gill Sans"/>
            </a:endParaRPr>
          </a:p>
        </p:txBody>
      </p:sp>
      <p:pic>
        <p:nvPicPr>
          <p:cNvPr id="4" name="Picture 3">
            <a:extLst>
              <a:ext uri="{FF2B5EF4-FFF2-40B4-BE49-F238E27FC236}">
                <a16:creationId xmlns:a16="http://schemas.microsoft.com/office/drawing/2014/main" id="{B650C436-C195-5FCB-46E9-85A3920F8933}"/>
              </a:ext>
            </a:extLst>
          </p:cNvPr>
          <p:cNvPicPr>
            <a:picLocks noChangeAspect="1"/>
          </p:cNvPicPr>
          <p:nvPr/>
        </p:nvPicPr>
        <p:blipFill>
          <a:blip r:embed="rId5"/>
          <a:stretch>
            <a:fillRect/>
          </a:stretch>
        </p:blipFill>
        <p:spPr>
          <a:xfrm>
            <a:off x="0" y="888631"/>
            <a:ext cx="4771107" cy="3494183"/>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38D2B7A9-4405-A478-255D-48F4E7D50C73}"/>
              </a:ext>
            </a:extLst>
          </p:cNvPr>
          <p:cNvPicPr>
            <a:picLocks noChangeAspect="1"/>
          </p:cNvPicPr>
          <p:nvPr/>
        </p:nvPicPr>
        <p:blipFill>
          <a:blip r:embed="rId6"/>
          <a:stretch>
            <a:fillRect/>
          </a:stretch>
        </p:blipFill>
        <p:spPr>
          <a:xfrm>
            <a:off x="4771107" y="2023072"/>
            <a:ext cx="4372893" cy="2359742"/>
          </a:xfrm>
          <a:prstGeom prst="rect">
            <a:avLst/>
          </a:prstGeom>
          <a:ln>
            <a:noFill/>
          </a:ln>
          <a:effectLst>
            <a:outerShdw blurRad="292100" dist="139700" dir="2700000" algn="tl" rotWithShape="0">
              <a:srgbClr val="333333">
                <a:alpha val="65000"/>
              </a:srgbClr>
            </a:outerShdw>
          </a:effectLst>
        </p:spPr>
      </p:pic>
      <p:sp>
        <p:nvSpPr>
          <p:cNvPr id="7" name="TextBox 6">
            <a:extLst>
              <a:ext uri="{FF2B5EF4-FFF2-40B4-BE49-F238E27FC236}">
                <a16:creationId xmlns:a16="http://schemas.microsoft.com/office/drawing/2014/main" id="{D721CC8F-42A3-488F-DD4D-FE8087B72811}"/>
              </a:ext>
            </a:extLst>
          </p:cNvPr>
          <p:cNvSpPr txBox="1"/>
          <p:nvPr/>
        </p:nvSpPr>
        <p:spPr>
          <a:xfrm>
            <a:off x="5002924" y="409903"/>
            <a:ext cx="5496910" cy="1323439"/>
          </a:xfrm>
          <a:prstGeom prst="rect">
            <a:avLst/>
          </a:prstGeom>
          <a:noFill/>
        </p:spPr>
        <p:txBody>
          <a:bodyPr wrap="square" rtlCol="0">
            <a:spAutoFit/>
          </a:bodyPr>
          <a:lstStyle/>
          <a:p>
            <a:r>
              <a:rPr lang="en-US" sz="1000" b="1" dirty="0">
                <a:solidFill>
                  <a:schemeClr val="tx2">
                    <a:lumMod val="25000"/>
                  </a:schemeClr>
                </a:solidFill>
                <a:latin typeface="Roboto" panose="02000000000000000000" pitchFamily="2" charset="0"/>
                <a:ea typeface="Roboto" panose="02000000000000000000" pitchFamily="2" charset="0"/>
                <a:cs typeface="Roboto" panose="02000000000000000000" pitchFamily="2" charset="0"/>
              </a:rPr>
              <a:t>Google Maps Link:</a:t>
            </a:r>
          </a:p>
          <a:p>
            <a:r>
              <a:rPr lang="en-US" sz="1000" dirty="0">
                <a:solidFill>
                  <a:schemeClr val="tx2">
                    <a:lumMod val="25000"/>
                  </a:schemeClr>
                </a:solidFill>
                <a:latin typeface="Roboto" panose="02000000000000000000" pitchFamily="2" charset="0"/>
                <a:ea typeface="Roboto" panose="02000000000000000000" pitchFamily="2" charset="0"/>
                <a:cs typeface="Roboto" panose="02000000000000000000" pitchFamily="2" charset="0"/>
              </a:rPr>
              <a:t>The anchor (&lt;a&gt;) element contains a clickable link with the text “15 Tech Alley, Cape Town.”</a:t>
            </a:r>
          </a:p>
          <a:p>
            <a:r>
              <a:rPr lang="en-US" sz="1000" dirty="0">
                <a:solidFill>
                  <a:schemeClr val="tx2">
                    <a:lumMod val="25000"/>
                  </a:schemeClr>
                </a:solidFill>
                <a:latin typeface="Roboto" panose="02000000000000000000" pitchFamily="2" charset="0"/>
                <a:ea typeface="Roboto" panose="02000000000000000000" pitchFamily="2" charset="0"/>
                <a:cs typeface="Roboto" panose="02000000000000000000" pitchFamily="2" charset="0"/>
              </a:rPr>
              <a:t>The link opens in a new tab (target="_blank").</a:t>
            </a:r>
          </a:p>
          <a:p>
            <a:r>
              <a:rPr lang="en-US" sz="1000" dirty="0">
                <a:solidFill>
                  <a:schemeClr val="tx2">
                    <a:lumMod val="25000"/>
                  </a:schemeClr>
                </a:solidFill>
                <a:latin typeface="Roboto" panose="02000000000000000000" pitchFamily="2" charset="0"/>
                <a:ea typeface="Roboto" panose="02000000000000000000" pitchFamily="2" charset="0"/>
                <a:cs typeface="Roboto" panose="02000000000000000000" pitchFamily="2" charset="0"/>
              </a:rPr>
              <a:t>The &lt;</a:t>
            </a:r>
            <a:r>
              <a:rPr lang="en-US" sz="1000" dirty="0" err="1">
                <a:solidFill>
                  <a:schemeClr val="tx2">
                    <a:lumMod val="25000"/>
                  </a:schemeClr>
                </a:solidFill>
                <a:latin typeface="Roboto" panose="02000000000000000000" pitchFamily="2" charset="0"/>
                <a:ea typeface="Roboto" panose="02000000000000000000" pitchFamily="2" charset="0"/>
                <a:cs typeface="Roboto" panose="02000000000000000000" pitchFamily="2" charset="0"/>
              </a:rPr>
              <a:t>iframe</a:t>
            </a:r>
            <a:r>
              <a:rPr lang="en-US" sz="1000" dirty="0">
                <a:solidFill>
                  <a:schemeClr val="tx2">
                    <a:lumMod val="25000"/>
                  </a:schemeClr>
                </a:solidFill>
                <a:latin typeface="Roboto" panose="02000000000000000000" pitchFamily="2" charset="0"/>
                <a:ea typeface="Roboto" panose="02000000000000000000" pitchFamily="2" charset="0"/>
                <a:cs typeface="Roboto" panose="02000000000000000000" pitchFamily="2" charset="0"/>
              </a:rPr>
              <a:t>&gt; element embeds a Google Map directly into the webpage.</a:t>
            </a:r>
          </a:p>
          <a:p>
            <a:r>
              <a:rPr lang="en-US" sz="1000" dirty="0">
                <a:solidFill>
                  <a:schemeClr val="tx2">
                    <a:lumMod val="25000"/>
                  </a:schemeClr>
                </a:solidFill>
                <a:latin typeface="Roboto" panose="02000000000000000000" pitchFamily="2" charset="0"/>
                <a:ea typeface="Roboto" panose="02000000000000000000" pitchFamily="2" charset="0"/>
                <a:cs typeface="Roboto" panose="02000000000000000000" pitchFamily="2" charset="0"/>
              </a:rPr>
              <a:t>The </a:t>
            </a:r>
            <a:r>
              <a:rPr lang="en-US" sz="1000" dirty="0" err="1">
                <a:solidFill>
                  <a:schemeClr val="tx2">
                    <a:lumMod val="25000"/>
                  </a:schemeClr>
                </a:solidFill>
                <a:latin typeface="Roboto" panose="02000000000000000000" pitchFamily="2" charset="0"/>
                <a:ea typeface="Roboto" panose="02000000000000000000" pitchFamily="2" charset="0"/>
                <a:cs typeface="Roboto" panose="02000000000000000000" pitchFamily="2" charset="0"/>
              </a:rPr>
              <a:t>src</a:t>
            </a:r>
            <a:r>
              <a:rPr lang="en-US" sz="1000" dirty="0">
                <a:solidFill>
                  <a:schemeClr val="tx2">
                    <a:lumMod val="25000"/>
                  </a:schemeClr>
                </a:solidFill>
                <a:latin typeface="Roboto" panose="02000000000000000000" pitchFamily="2" charset="0"/>
                <a:ea typeface="Roboto" panose="02000000000000000000" pitchFamily="2" charset="0"/>
                <a:cs typeface="Roboto" panose="02000000000000000000" pitchFamily="2" charset="0"/>
              </a:rPr>
              <a:t> attribute contains a Google Maps URL with latitude and longitude coordinates.</a:t>
            </a:r>
          </a:p>
          <a:p>
            <a:r>
              <a:rPr lang="en-US" sz="1000" dirty="0">
                <a:solidFill>
                  <a:schemeClr val="tx2">
                    <a:lumMod val="25000"/>
                  </a:schemeClr>
                </a:solidFill>
                <a:latin typeface="Roboto" panose="02000000000000000000" pitchFamily="2" charset="0"/>
                <a:ea typeface="Roboto" panose="02000000000000000000" pitchFamily="2" charset="0"/>
                <a:cs typeface="Roboto" panose="02000000000000000000" pitchFamily="2" charset="0"/>
              </a:rPr>
              <a:t>The map displays the location of “15 Tech Alley, Cape Town.”</a:t>
            </a:r>
          </a:p>
          <a:p>
            <a:r>
              <a:rPr lang="en-US" sz="1000" dirty="0">
                <a:solidFill>
                  <a:schemeClr val="tx2">
                    <a:lumMod val="25000"/>
                  </a:schemeClr>
                </a:solidFill>
                <a:latin typeface="Roboto" panose="02000000000000000000" pitchFamily="2" charset="0"/>
                <a:ea typeface="Roboto" panose="02000000000000000000" pitchFamily="2" charset="0"/>
                <a:cs typeface="Roboto" panose="02000000000000000000" pitchFamily="2" charset="0"/>
              </a:rPr>
              <a:t>The dimensions are set to width="330" and height="200".</a:t>
            </a:r>
          </a:p>
          <a:p>
            <a:r>
              <a:rPr lang="en-US" sz="1000" dirty="0">
                <a:solidFill>
                  <a:schemeClr val="tx2">
                    <a:lumMod val="25000"/>
                  </a:schemeClr>
                </a:solidFill>
                <a:latin typeface="Roboto" panose="02000000000000000000" pitchFamily="2" charset="0"/>
                <a:ea typeface="Roboto" panose="02000000000000000000" pitchFamily="2" charset="0"/>
                <a:cs typeface="Roboto" panose="02000000000000000000" pitchFamily="2" charset="0"/>
              </a:rPr>
              <a:t>Users can interact with the map and view it in full screen.</a:t>
            </a:r>
          </a:p>
        </p:txBody>
      </p:sp>
    </p:spTree>
    <p:extLst>
      <p:ext uri="{BB962C8B-B14F-4D97-AF65-F5344CB8AC3E}">
        <p14:creationId xmlns:p14="http://schemas.microsoft.com/office/powerpoint/2010/main" val="83464133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320</TotalTime>
  <Words>1254</Words>
  <Application>Microsoft Office PowerPoint</Application>
  <PresentationFormat>On-screen Show (16:9)</PresentationFormat>
  <Paragraphs>125</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Roboto</vt:lpstr>
      <vt:lpstr>Gill Sans</vt:lpstr>
      <vt:lpstr>Arial</vt:lpstr>
      <vt:lpstr>SegoeUIVariable</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CodeSpace Academy</dc:creator>
  <cp:lastModifiedBy>CodeSpace Academy</cp:lastModifiedBy>
  <cp:revision>4</cp:revision>
  <dcterms:modified xsi:type="dcterms:W3CDTF">2024-03-01T12:27:11Z</dcterms:modified>
</cp:coreProperties>
</file>