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5" r:id="rId3"/>
    <p:sldId id="260" r:id="rId4"/>
    <p:sldId id="266" r:id="rId5"/>
    <p:sldId id="267" r:id="rId6"/>
    <p:sldId id="270" r:id="rId7"/>
    <p:sldId id="261" r:id="rId8"/>
    <p:sldId id="271" r:id="rId9"/>
    <p:sldId id="263" r:id="rId10"/>
    <p:sldId id="268" r:id="rId11"/>
    <p:sldId id="264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5" autoAdjust="0"/>
    <p:restoredTop sz="79658"/>
  </p:normalViewPr>
  <p:slideViewPr>
    <p:cSldViewPr snapToGrid="0">
      <p:cViewPr varScale="1">
        <p:scale>
          <a:sx n="100" d="100"/>
          <a:sy n="100" d="100"/>
        </p:scale>
        <p:origin x="13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3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308A-D0DC-F084-C4F0-7DE1B97D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4D5-628E-929A-27D3-FBEDECA8D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E27FF-38ED-BE60-6506-DBDA1889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While creating snapshot, primary database was block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9A252-7A36-6AED-F0AC-1F5194426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683-F6EF-A011-709F-E3F0B5C6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6A182-ECBC-AEE8-39DD-86E81543C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925FF-B8FF-D256-5E6F-A8CCE1F8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Downtime only happen on Step 1 and 2 (block write)</a:t>
            </a:r>
          </a:p>
          <a:p>
            <a:r>
              <a:rPr lang="en-VN" dirty="0"/>
              <a:t>Step 1: ~1 minute</a:t>
            </a:r>
          </a:p>
          <a:p>
            <a:r>
              <a:rPr lang="en-VN" dirty="0"/>
              <a:t>Step 2: ~2 minutes</a:t>
            </a:r>
          </a:p>
          <a:p>
            <a:r>
              <a:rPr lang="en-VN" dirty="0"/>
              <a:t>From step 3, changes data to primary data was push to Kafka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D29-C028-8EA3-6BBB-FB969D8A7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7C02F-4630-D56A-82AC-1CD03F01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75D5D-7E3D-438A-2958-B2D8F6F6B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75549F-40E8-C12E-CFA0-6B00C2EEB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CB540-EA84-3E1D-8E25-5AEE35486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F247-FEFC-524B-5BA9-1CBF7668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B8AA5-5B6F-A023-9BE3-356DD154F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651CF-1C06-9B1A-E128-DB5A6CE17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first solution, we think about providing access through replicate instance of the cluster.</a:t>
            </a:r>
          </a:p>
          <a:p>
            <a:r>
              <a:rPr lang="en-US" dirty="0"/>
              <a:t>But first, it can may effect our primary database.</a:t>
            </a:r>
          </a:p>
          <a:p>
            <a:r>
              <a:rPr lang="en-US" dirty="0"/>
              <a:t>Second, we can exclude some tables from replicating with some data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1D05D-4223-EC21-E4F3-B8133AAB6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EABA-4F9F-9645-B38F-A02591B81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5DB71-F438-E27E-B17B-429FF30AA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E385E-7742-6ED9-85BF-521561DF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why we need to create a second database for external access. And Debezium is a service for real time replication.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19AE-5A71-2BBF-BEF4-DD999B29C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C3D0C-C450-C4D7-736D-74BF95A5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15B30-C988-570C-C01B-915273EB7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F0B4E-3F8F-5654-F119-2B432279D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What is Kafka Connector</a:t>
            </a:r>
          </a:p>
          <a:p>
            <a:r>
              <a:rPr lang="en-US" dirty="0"/>
              <a:t>https://www.confluent.io/product/connectors/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4290-C59D-2868-8860-DD5AA8FCF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What is Kafka Connector</a:t>
            </a:r>
          </a:p>
          <a:p>
            <a:r>
              <a:rPr lang="en-US" dirty="0"/>
              <a:t>https://</a:t>
            </a:r>
            <a:r>
              <a:rPr lang="en-US" dirty="0" err="1"/>
              <a:t>www.confluent.io</a:t>
            </a:r>
            <a:r>
              <a:rPr lang="en-US" dirty="0"/>
              <a:t>/product/connectors/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56565"/>
                </a:solidFill>
                <a:effectLst/>
                <a:latin typeface="Helvetica Neue" panose="02000503000000020004" pitchFamily="2" charset="0"/>
              </a:rPr>
              <a:t>Debezium use the Kafka Connect framework.</a:t>
            </a:r>
            <a:endParaRPr lang="en-VN" dirty="0"/>
          </a:p>
          <a:p>
            <a:endParaRPr lang="en-US" b="0" i="0" dirty="0">
              <a:solidFill>
                <a:srgbClr val="333333"/>
              </a:solidFill>
              <a:effectLst/>
              <a:latin typeface="acumin-pro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cumin-pro"/>
              </a:rPr>
              <a:t>Debezium is a set of distributed services to capture changes in databases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MySQL has a binary log (binlog) that records all operations in the order in which they are committed to the database.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This includes changes to table schemas as well as changes to the data in tables. MySQL uses the binlog for replication and recovery.</a:t>
            </a:r>
          </a:p>
          <a:p>
            <a:endParaRPr lang="en-US" sz="3200" b="0" i="0" dirty="0">
              <a:solidFill>
                <a:srgbClr val="333333"/>
              </a:solidFill>
              <a:effectLst/>
              <a:latin typeface="acumin-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0" dirty="0">
                <a:solidFill>
                  <a:srgbClr val="D1D5DB"/>
                </a:solidFill>
                <a:effectLst/>
                <a:latin typeface="__Inter_d65c78"/>
              </a:rPr>
              <a:t>Initial Snapshot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__Inter_d65c78"/>
              </a:rPr>
              <a:t>: Before starting to read the binlog, the connector takes an initial consistent snapshot of the database. This ensures that it has a complete view of the data at a specific point in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__Inter_d65c78"/>
              </a:rPr>
              <a:t>After the snapshot, it continues to read from the binlog to capture ongoing changes.</a:t>
            </a:r>
          </a:p>
          <a:p>
            <a:endParaRPr lang="en-VN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The Debezium MySQL connector reads the binlog, produces change events for row-level </a:t>
            </a:r>
            <a:r>
              <a:rPr lang="en-US" sz="2000" dirty="0"/>
              <a:t>INSERT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, </a:t>
            </a:r>
            <a:r>
              <a:rPr lang="en-US" sz="2000" dirty="0"/>
              <a:t>UPDATE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, and </a:t>
            </a:r>
            <a:r>
              <a:rPr lang="en-US" sz="2000" dirty="0"/>
              <a:t>DELETE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cumin-pro"/>
              </a:rPr>
              <a:t> operations, and emits the change events to Kafka topics. Client applications read those Kafka topics.</a:t>
            </a:r>
          </a:p>
          <a:p>
            <a:endParaRPr lang="en-V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3E92-028C-4244-E78B-B0799076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0E4E1-7AE0-E2CA-F9F3-791142E6D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525CD-BF46-C775-1AED-7531F0123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01D6-F98D-E80F-B24E-FE4D54AAF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Database Replication with Debezium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48431" y="5547884"/>
            <a:ext cx="4905169" cy="689278"/>
          </a:xfrm>
        </p:spPr>
        <p:txBody>
          <a:bodyPr anchor="ctr">
            <a:normAutofit/>
          </a:bodyPr>
          <a:lstStyle/>
          <a:p>
            <a:r>
              <a:rPr lang="vi-VN" sz="2000" dirty="0"/>
              <a:t>THACH LE / SOFTWARE ENGINEER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3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29AA7-4944-9306-554E-C35AAD0FD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9D4944-743B-11EA-C393-BD9F1822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D62D44-671E-FB98-61D5-45ADF905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73D03-1EBA-E3B6-BC9C-D1D69B27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62A4421-C745-7000-0FDA-F5A3BD3A4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439EA-1F5B-42D8-B99A-BC83D3F1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9497"/>
              </p:ext>
            </p:extLst>
          </p:nvPr>
        </p:nvGraphicFramePr>
        <p:xfrm>
          <a:off x="4407246" y="2064227"/>
          <a:ext cx="6782779" cy="24329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3739">
                  <a:extLst>
                    <a:ext uri="{9D8B030D-6E8A-4147-A177-3AD203B41FA5}">
                      <a16:colId xmlns:a16="http://schemas.microsoft.com/office/drawing/2014/main" val="3590641836"/>
                    </a:ext>
                  </a:extLst>
                </a:gridCol>
                <a:gridCol w="3479040">
                  <a:extLst>
                    <a:ext uri="{9D8B030D-6E8A-4147-A177-3AD203B41FA5}">
                      <a16:colId xmlns:a16="http://schemas.microsoft.com/office/drawing/2014/main" val="3447341576"/>
                    </a:ext>
                  </a:extLst>
                </a:gridCol>
              </a:tblGrid>
              <a:tr h="608242">
                <a:tc>
                  <a:txBody>
                    <a:bodyPr/>
                    <a:lstStyle/>
                    <a:p>
                      <a:r>
                        <a:rPr lang="en-VN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16013"/>
                  </a:ext>
                </a:extLst>
              </a:tr>
              <a:tr h="60824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VN" dirty="0"/>
                        <a:t>og_bin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19049"/>
                  </a:ext>
                </a:extLst>
              </a:tr>
              <a:tr h="60824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VN" dirty="0"/>
                        <a:t>inlog_format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ROW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28831"/>
                  </a:ext>
                </a:extLst>
              </a:tr>
              <a:tr h="60824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VN" dirty="0"/>
                        <a:t>inlog_row_image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4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CEB9A4-5BED-DB4E-479D-3BDE9C2F4F84}"/>
              </a:ext>
            </a:extLst>
          </p:cNvPr>
          <p:cNvSpPr txBox="1"/>
          <p:nvPr/>
        </p:nvSpPr>
        <p:spPr>
          <a:xfrm>
            <a:off x="6096000" y="935352"/>
            <a:ext cx="287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MySQL Config</a:t>
            </a:r>
          </a:p>
        </p:txBody>
      </p:sp>
    </p:spTree>
    <p:extLst>
      <p:ext uri="{BB962C8B-B14F-4D97-AF65-F5344CB8AC3E}">
        <p14:creationId xmlns:p14="http://schemas.microsoft.com/office/powerpoint/2010/main" val="418388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3CFAA8-6E26-3092-BF83-B7EAB33D9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58"/>
          <a:stretch/>
        </p:blipFill>
        <p:spPr>
          <a:xfrm>
            <a:off x="4571020" y="1967917"/>
            <a:ext cx="1402255" cy="2832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6F45F-CCD2-65F1-3694-04B5A9244E34}"/>
              </a:ext>
            </a:extLst>
          </p:cNvPr>
          <p:cNvSpPr txBox="1"/>
          <p:nvPr/>
        </p:nvSpPr>
        <p:spPr>
          <a:xfrm>
            <a:off x="6441141" y="874059"/>
            <a:ext cx="319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/>
              <a:t>MySQL Connector</a:t>
            </a:r>
          </a:p>
        </p:txBody>
      </p:sp>
    </p:spTree>
    <p:extLst>
      <p:ext uri="{BB962C8B-B14F-4D97-AF65-F5344CB8AC3E}">
        <p14:creationId xmlns:p14="http://schemas.microsoft.com/office/powerpoint/2010/main" val="413762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8B406-3E4C-8E36-19E0-089C576E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EC6924-8501-2001-0A38-2209D2B74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0C3B71-0C96-0051-6380-EA3B3FBC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5F25-9D2D-3BEE-ECA0-3AB6438B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D15568F-C57C-5CCF-ECB2-44A1E303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1A9D7-8CA5-9D9C-7611-7027DB626DD1}"/>
              </a:ext>
            </a:extLst>
          </p:cNvPr>
          <p:cNvSpPr txBox="1"/>
          <p:nvPr/>
        </p:nvSpPr>
        <p:spPr>
          <a:xfrm>
            <a:off x="4393993" y="689131"/>
            <a:ext cx="6312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Deployment with minimal downtime</a:t>
            </a:r>
            <a:endParaRPr lang="en-VN" sz="3200" dirty="0"/>
          </a:p>
          <a:p>
            <a:endParaRPr lang="en-V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08376-812C-39C7-3DFB-E994F8BAF457}"/>
              </a:ext>
            </a:extLst>
          </p:cNvPr>
          <p:cNvSpPr txBox="1"/>
          <p:nvPr/>
        </p:nvSpPr>
        <p:spPr>
          <a:xfrm>
            <a:off x="4393993" y="2610170"/>
            <a:ext cx="657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Currently, our database has tens of GB in size. Replicating from the beginning would require taking a snapshot and replicating the source data, which could result in hours of downtime.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3070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34D4D-51AA-3306-EBF6-24519EBF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173B8-3CB7-D7C6-C44D-D3436F82C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170F4-FFB1-26B7-E60F-0A5F7D67B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9A08-402D-B2E4-2631-6F932703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8221CC2-0AB6-B3FB-6B01-EFA180FEF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EFCFB-75AF-2350-0585-B56AC73BA55B}"/>
              </a:ext>
            </a:extLst>
          </p:cNvPr>
          <p:cNvSpPr txBox="1"/>
          <p:nvPr/>
        </p:nvSpPr>
        <p:spPr>
          <a:xfrm>
            <a:off x="4924068" y="861184"/>
            <a:ext cx="631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Deployment with minimal downtime</a:t>
            </a:r>
            <a:endParaRPr lang="en-V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7D0E-1697-C5E1-7105-FE0214ABBD5E}"/>
              </a:ext>
            </a:extLst>
          </p:cNvPr>
          <p:cNvSpPr txBox="1"/>
          <p:nvPr/>
        </p:nvSpPr>
        <p:spPr>
          <a:xfrm>
            <a:off x="4641599" y="1841243"/>
            <a:ext cx="6570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Step 1: Create MySQL Connector with </a:t>
            </a:r>
            <a:r>
              <a:rPr lang="en-VN" dirty="0">
                <a:solidFill>
                  <a:srgbClr val="FF0000"/>
                </a:solidFill>
              </a:rPr>
              <a:t>snapshot.mode = no_data</a:t>
            </a:r>
          </a:p>
          <a:p>
            <a:endParaRPr lang="en-VN" dirty="0">
              <a:solidFill>
                <a:srgbClr val="FF0000"/>
              </a:solidFill>
            </a:endParaRPr>
          </a:p>
          <a:p>
            <a:r>
              <a:rPr lang="en-VN" dirty="0"/>
              <a:t>Step 2: Dump data from data source (primary database)</a:t>
            </a:r>
          </a:p>
          <a:p>
            <a:endParaRPr lang="en-VN" dirty="0"/>
          </a:p>
          <a:p>
            <a:r>
              <a:rPr lang="en-VN" dirty="0"/>
              <a:t>Step 3: Import data to data target (second database)</a:t>
            </a:r>
          </a:p>
          <a:p>
            <a:endParaRPr lang="en-VN" dirty="0"/>
          </a:p>
          <a:p>
            <a:r>
              <a:rPr lang="en-VN" dirty="0"/>
              <a:t>Step 4: Start consumer and begin replicate to second database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8248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EAFC8-486D-FE77-9405-7C8750A0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104E87-7286-1B6E-5D68-67D909573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2A27BE-9D43-56EB-15E1-63027325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AF3EAF8-EBDA-6389-37EA-4C0BFB66B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EFD91-7CC0-5C4A-7240-57A15292BE1C}"/>
              </a:ext>
            </a:extLst>
          </p:cNvPr>
          <p:cNvSpPr txBox="1"/>
          <p:nvPr/>
        </p:nvSpPr>
        <p:spPr>
          <a:xfrm>
            <a:off x="5680689" y="2921168"/>
            <a:ext cx="560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19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DBF33-5A20-8334-3FD0-A4617B93C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9C8D09-2FBA-D4F9-5FB5-01220EEEC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98CB20-2E33-30F1-4D82-EFE0950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90804-A252-454E-ACC6-9D73E467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53EBD0C-1375-AD1F-580C-672AA2EB8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7952-C173-CE41-FA6B-458C406F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484" y="1791962"/>
            <a:ext cx="6906491" cy="3184381"/>
          </a:xfrm>
        </p:spPr>
        <p:txBody>
          <a:bodyPr anchor="ctr"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748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Currently, we provide database access from external.</a:t>
            </a:r>
            <a:br>
              <a:rPr lang="en-US" dirty="0"/>
            </a:br>
            <a:r>
              <a:rPr lang="en-US" dirty="0"/>
              <a:t>These queries are reports basic, resulting in a significant load on our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8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F49F6-28B1-5B81-71F0-E6B8FA26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D7ED95-BC04-97F0-53E0-11F34AB0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2023FD-BCC8-2E6B-5E74-0D785614F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0114E-E5D8-A867-8563-E04668AA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0D5711C-FD2E-B047-B4C6-CDD7722B1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diagram of a structure&#10;&#10;Description automatically generated">
            <a:extLst>
              <a:ext uri="{FF2B5EF4-FFF2-40B4-BE49-F238E27FC236}">
                <a16:creationId xmlns:a16="http://schemas.microsoft.com/office/drawing/2014/main" id="{EF74745F-0C39-2317-A4B4-10649CBA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88" y="2344446"/>
            <a:ext cx="6907212" cy="2080208"/>
          </a:xfrm>
        </p:spPr>
      </p:pic>
    </p:spTree>
    <p:extLst>
      <p:ext uri="{BB962C8B-B14F-4D97-AF65-F5344CB8AC3E}">
        <p14:creationId xmlns:p14="http://schemas.microsoft.com/office/powerpoint/2010/main" val="307282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523877-B511-011C-1B8C-0E258DC9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46B629-6BB1-879D-5746-C953828EE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099B0B-D527-1407-8499-4DB87C09C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C53E1-9009-86F0-DF66-71144794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1FEBD29-698B-C686-4964-E7B1E21E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0AF31-AAAB-8ACF-39AA-B7CEAD779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6588" y="2344446"/>
            <a:ext cx="6907212" cy="2080208"/>
          </a:xfrm>
        </p:spPr>
      </p:pic>
    </p:spTree>
    <p:extLst>
      <p:ext uri="{BB962C8B-B14F-4D97-AF65-F5344CB8AC3E}">
        <p14:creationId xmlns:p14="http://schemas.microsoft.com/office/powerpoint/2010/main" val="7404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8BD0F-219D-FB8A-6CDE-BB1E1254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19E9B-36D6-0EB9-6B1E-90E9A494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8F1E50-CE4B-0936-C843-D98792E05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5ABBB-7C49-8984-E74A-3AB5212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00144BC-BE98-48ED-797A-944269186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34A75-B3B7-59ED-1DBF-D8F47A973331}"/>
              </a:ext>
            </a:extLst>
          </p:cNvPr>
          <p:cNvSpPr txBox="1"/>
          <p:nvPr/>
        </p:nvSpPr>
        <p:spPr>
          <a:xfrm>
            <a:off x="4851058" y="568797"/>
            <a:ext cx="445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What is Kafka Connect?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B2BAC-8C13-38D4-7D91-EE1AC8D2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2136391"/>
            <a:ext cx="6391906" cy="2726554"/>
          </a:xfrm>
        </p:spPr>
        <p:txBody>
          <a:bodyPr/>
          <a:lstStyle/>
          <a:p>
            <a:pPr marL="0" indent="0">
              <a:buNone/>
            </a:pPr>
            <a:r>
              <a:rPr lang="en-VN" dirty="0"/>
              <a:t>Kafka Connect is a tool for streaming data between Apache Kafka and other data systems.</a:t>
            </a:r>
          </a:p>
        </p:txBody>
      </p:sp>
    </p:spTree>
    <p:extLst>
      <p:ext uri="{BB962C8B-B14F-4D97-AF65-F5344CB8AC3E}">
        <p14:creationId xmlns:p14="http://schemas.microsoft.com/office/powerpoint/2010/main" val="570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9FFCB-17BC-DBFD-E93F-57BC4CDE2C23}"/>
              </a:ext>
            </a:extLst>
          </p:cNvPr>
          <p:cNvSpPr txBox="1"/>
          <p:nvPr/>
        </p:nvSpPr>
        <p:spPr>
          <a:xfrm>
            <a:off x="4897686" y="350577"/>
            <a:ext cx="445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Kafka Connectors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4D5439-7842-E832-760F-DBD78B7BA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7272" y="1215162"/>
            <a:ext cx="7129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3F716-FEA9-8BDC-7648-2CB29AAC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66D319-F082-C00B-2144-CE8143D2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168A47-0FCA-7959-1137-D0E406472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BAEA4-BDF7-F5D6-7F46-4F904F05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B02204A-F8C1-6186-493E-417D13EFE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5D0F1-DCE3-2B2E-9C15-5FD7BA926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7446" y="1789756"/>
            <a:ext cx="6907212" cy="186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23400-8FE2-2FE8-765F-492316DA3DAD}"/>
              </a:ext>
            </a:extLst>
          </p:cNvPr>
          <p:cNvSpPr txBox="1"/>
          <p:nvPr/>
        </p:nvSpPr>
        <p:spPr>
          <a:xfrm>
            <a:off x="6209731" y="1153572"/>
            <a:ext cx="342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What is Debezium?</a:t>
            </a:r>
          </a:p>
        </p:txBody>
      </p:sp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AE413575-98FE-86B8-6957-3BEA92C6A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36" y="4013992"/>
            <a:ext cx="7772400" cy="10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ebezium Architecture">
            <a:extLst>
              <a:ext uri="{FF2B5EF4-FFF2-40B4-BE49-F238E27FC236}">
                <a16:creationId xmlns:a16="http://schemas.microsoft.com/office/drawing/2014/main" id="{C3A5E3D1-A05F-8218-FBCC-E9BAB7194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21" y="2646290"/>
            <a:ext cx="6907212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C6A83-59D1-1DEC-3B3B-FCE2B9718520}"/>
              </a:ext>
            </a:extLst>
          </p:cNvPr>
          <p:cNvSpPr txBox="1"/>
          <p:nvPr/>
        </p:nvSpPr>
        <p:spPr>
          <a:xfrm>
            <a:off x="4680202" y="1383356"/>
            <a:ext cx="457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dirty="0"/>
              <a:t>Debezium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502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2351</TotalTime>
  <Words>513</Words>
  <Application>Microsoft Macintosh PowerPoint</Application>
  <PresentationFormat>Widescreen</PresentationFormat>
  <Paragraphs>81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__Inter_d65c78</vt:lpstr>
      <vt:lpstr>acumin-pro</vt:lpstr>
      <vt:lpstr>Arial</vt:lpstr>
      <vt:lpstr>Calibri</vt:lpstr>
      <vt:lpstr>Calibri Light</vt:lpstr>
      <vt:lpstr>Helvetica Neue</vt:lpstr>
      <vt:lpstr>Office Theme</vt:lpstr>
      <vt:lpstr>Database Replication with Debezium</vt:lpstr>
      <vt:lpstr>Contents</vt:lpstr>
      <vt:lpstr>Use case</vt:lpstr>
      <vt:lpstr>Use case</vt:lpstr>
      <vt:lpstr>Use case</vt:lpstr>
      <vt:lpstr>Introduction</vt:lpstr>
      <vt:lpstr>Introduction</vt:lpstr>
      <vt:lpstr>Introduction</vt:lpstr>
      <vt:lpstr>Architecture</vt:lpstr>
      <vt:lpstr>Deployment</vt:lpstr>
      <vt:lpstr>Deployment</vt:lpstr>
      <vt:lpstr>Deployment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Phuoc Thach</dc:creator>
  <cp:lastModifiedBy>Le Phuoc Thach</cp:lastModifiedBy>
  <cp:revision>8</cp:revision>
  <dcterms:created xsi:type="dcterms:W3CDTF">2024-10-26T08:39:19Z</dcterms:created>
  <dcterms:modified xsi:type="dcterms:W3CDTF">2024-11-24T07:16:35Z</dcterms:modified>
</cp:coreProperties>
</file>