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4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5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5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6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6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3200" spc="-1" strike="noStrike">
              <a:latin typeface="Arial"/>
            </a:endParaRPr>
          </a:p>
        </p:txBody>
      </p:sp>
      <p:sp>
        <p:nvSpPr>
          <p:cNvPr id="6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7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7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7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7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7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7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7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8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8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8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9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9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9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0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0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0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0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1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1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1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1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1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1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1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2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2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2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3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3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3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3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4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4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4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5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5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5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5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5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5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5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1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1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2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22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2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2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2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3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3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3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3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3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4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4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4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4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4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4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CA"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54;p7" descr=""/>
          <p:cNvPicPr/>
          <p:nvPr/>
        </p:nvPicPr>
        <p:blipFill>
          <a:blip r:embed="rId2"/>
          <a:srcRect l="0" t="2488" r="0" b="2499"/>
          <a:stretch/>
        </p:blipFill>
        <p:spPr>
          <a:xfrm>
            <a:off x="274320" y="275040"/>
            <a:ext cx="8593200" cy="459144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1;p8"/>
          <p:cNvSpPr/>
          <p:nvPr/>
        </p:nvSpPr>
        <p:spPr>
          <a:xfrm>
            <a:off x="274320" y="640080"/>
            <a:ext cx="8593560" cy="79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40" name="Google Shape;63;p8"/>
          <p:cNvSpPr/>
          <p:nvPr/>
        </p:nvSpPr>
        <p:spPr>
          <a:xfrm>
            <a:off x="274320" y="4906440"/>
            <a:ext cx="8593560" cy="7920"/>
          </a:xfrm>
          <a:custGeom>
            <a:avLst/>
            <a:gdLst/>
            <a:ahLst/>
            <a:rect l="l" t="t" r="r" b="b"/>
            <a:pathLst>
              <a:path w="21600" h="21600">
                <a:moveTo>
                  <a:pt x="0" y="0"/>
                </a:moveTo>
                <a:lnTo>
                  <a:pt x="21600" y="21600"/>
                </a:lnTo>
              </a:path>
            </a:pathLst>
          </a:custGeom>
          <a:noFill/>
          <a:ln w="9525">
            <a:solidFill>
              <a:srgbClr val="a9b7c0"/>
            </a:solidFill>
            <a:round/>
          </a:ln>
        </p:spPr>
        <p:style>
          <a:lnRef idx="0"/>
          <a:fillRef idx="0"/>
          <a:effectRef idx="0"/>
          <a:fontRef idx="minor"/>
        </p:style>
      </p:sp>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4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Google Shape;48;p6" descr=""/>
          <p:cNvPicPr/>
          <p:nvPr/>
        </p:nvPicPr>
        <p:blipFill>
          <a:blip r:embed="rId2"/>
          <a:srcRect l="0" t="2488" r="0" b="2499"/>
          <a:stretch/>
        </p:blipFill>
        <p:spPr>
          <a:xfrm>
            <a:off x="274320" y="275040"/>
            <a:ext cx="8593200" cy="4591440"/>
          </a:xfrm>
          <a:prstGeom prst="rect">
            <a:avLst/>
          </a:prstGeom>
          <a:ln w="0">
            <a:noFill/>
          </a:ln>
        </p:spPr>
      </p:pic>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Google Shape;67;p9" descr=""/>
          <p:cNvPicPr/>
          <p:nvPr/>
        </p:nvPicPr>
        <p:blipFill>
          <a:blip r:embed="rId2"/>
          <a:srcRect l="0" t="120" r="0" b="120"/>
          <a:stretch/>
        </p:blipFill>
        <p:spPr>
          <a:xfrm>
            <a:off x="7048800" y="910440"/>
            <a:ext cx="1826640" cy="3782520"/>
          </a:xfrm>
          <a:prstGeom prst="rect">
            <a:avLst/>
          </a:prstGeom>
          <a:ln w="0">
            <a:noFill/>
          </a:ln>
        </p:spPr>
      </p:pic>
      <p:sp>
        <p:nvSpPr>
          <p:cNvPr id="119" name="Google Shape;73;p9"/>
          <p:cNvSpPr/>
          <p:nvPr/>
        </p:nvSpPr>
        <p:spPr>
          <a:xfrm>
            <a:off x="274320" y="4906440"/>
            <a:ext cx="8593560" cy="7920"/>
          </a:xfrm>
          <a:custGeom>
            <a:avLst/>
            <a:gdLst/>
            <a:ahLst/>
            <a:rect l="l" t="t" r="r" b="b"/>
            <a:pathLst>
              <a:path w="21600" h="21600">
                <a:moveTo>
                  <a:pt x="0" y="0"/>
                </a:moveTo>
                <a:lnTo>
                  <a:pt x="21600" y="21600"/>
                </a:lnTo>
              </a:path>
            </a:pathLst>
          </a:custGeom>
          <a:noFill/>
          <a:ln w="9525">
            <a:solidFill>
              <a:srgbClr val="a9b7c0"/>
            </a:solidFill>
            <a:round/>
          </a:ln>
        </p:spPr>
        <p:style>
          <a:lnRef idx="0"/>
          <a:fillRef idx="0"/>
          <a:effectRef idx="0"/>
          <a:fontRef idx="minor"/>
        </p:style>
      </p:sp>
      <p:sp>
        <p:nvSpPr>
          <p:cNvPr id="120" name="Google Shape;74;p9"/>
          <p:cNvSpPr/>
          <p:nvPr/>
        </p:nvSpPr>
        <p:spPr>
          <a:xfrm>
            <a:off x="274320" y="640080"/>
            <a:ext cx="8593560" cy="79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12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9" name="Google Shape;445;p26" descr=""/>
          <p:cNvPicPr/>
          <p:nvPr/>
        </p:nvPicPr>
        <p:blipFill>
          <a:blip r:embed="rId2"/>
          <a:stretch/>
        </p:blipFill>
        <p:spPr>
          <a:xfrm>
            <a:off x="4286160" y="649800"/>
            <a:ext cx="825120" cy="4113000"/>
          </a:xfrm>
          <a:prstGeom prst="rect">
            <a:avLst/>
          </a:prstGeom>
          <a:ln w="0">
            <a:noFill/>
          </a:ln>
        </p:spPr>
      </p:pic>
      <p:sp>
        <p:nvSpPr>
          <p:cNvPr id="160" name="Google Shape;447;p26"/>
          <p:cNvSpPr/>
          <p:nvPr/>
        </p:nvSpPr>
        <p:spPr>
          <a:xfrm>
            <a:off x="274320" y="640080"/>
            <a:ext cx="8593560" cy="79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61" name="Google Shape;449;p26"/>
          <p:cNvSpPr/>
          <p:nvPr/>
        </p:nvSpPr>
        <p:spPr>
          <a:xfrm>
            <a:off x="274320" y="4906440"/>
            <a:ext cx="8593560" cy="7920"/>
          </a:xfrm>
          <a:custGeom>
            <a:avLst/>
            <a:gdLst/>
            <a:ahLst/>
            <a:rect l="l" t="t" r="r" b="b"/>
            <a:pathLst>
              <a:path w="21600" h="21600">
                <a:moveTo>
                  <a:pt x="0" y="0"/>
                </a:moveTo>
                <a:lnTo>
                  <a:pt x="21600" y="21600"/>
                </a:lnTo>
              </a:path>
            </a:pathLst>
          </a:custGeom>
          <a:noFill/>
          <a:ln w="9525">
            <a:solidFill>
              <a:srgbClr val="a9b7c0"/>
            </a:solidFill>
            <a:round/>
          </a:ln>
        </p:spPr>
        <p:style>
          <a:lnRef idx="0"/>
          <a:fillRef idx="0"/>
          <a:effectRef idx="0"/>
          <a:fontRef idx="minor"/>
        </p:style>
      </p:sp>
      <p:sp>
        <p:nvSpPr>
          <p:cNvPr id="162" name="Google Shape;452;p26"/>
          <p:cNvSpPr/>
          <p:nvPr/>
        </p:nvSpPr>
        <p:spPr>
          <a:xfrm>
            <a:off x="4936320" y="890280"/>
            <a:ext cx="2686320" cy="474480"/>
          </a:xfrm>
          <a:prstGeom prst="roundRect">
            <a:avLst>
              <a:gd name="adj" fmla="val 16667"/>
            </a:avLst>
          </a:prstGeom>
          <a:solidFill>
            <a:srgbClr val="365c8b"/>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System Hardening</a:t>
            </a:r>
            <a:endParaRPr b="0" lang="en-CA" sz="2100" spc="-1" strike="noStrike">
              <a:latin typeface="Arial"/>
            </a:endParaRPr>
          </a:p>
        </p:txBody>
      </p:sp>
      <p:sp>
        <p:nvSpPr>
          <p:cNvPr id="163" name="Google Shape;453;p26"/>
          <p:cNvSpPr/>
          <p:nvPr/>
        </p:nvSpPr>
        <p:spPr>
          <a:xfrm rot="10800000">
            <a:off x="5074560" y="1281240"/>
            <a:ext cx="258840" cy="142560"/>
          </a:xfrm>
          <a:prstGeom prst="flowChartExtract">
            <a:avLst/>
          </a:prstGeom>
          <a:solidFill>
            <a:srgbClr val="365c8b"/>
          </a:solidFill>
          <a:ln w="0">
            <a:noFill/>
          </a:ln>
        </p:spPr>
        <p:style>
          <a:lnRef idx="0"/>
          <a:fillRef idx="0"/>
          <a:effectRef idx="0"/>
          <a:fontRef idx="minor"/>
        </p:style>
      </p:sp>
      <p:sp>
        <p:nvSpPr>
          <p:cNvPr id="164" name="Google Shape;454;p26"/>
          <p:cNvSpPr/>
          <p:nvPr/>
        </p:nvSpPr>
        <p:spPr>
          <a:xfrm>
            <a:off x="457200" y="887760"/>
            <a:ext cx="2686320" cy="474480"/>
          </a:xfrm>
          <a:prstGeom prst="roundRect">
            <a:avLst>
              <a:gd name="adj" fmla="val 16667"/>
            </a:avLst>
          </a:prstGeom>
          <a:solidFill>
            <a:srgbClr val="3d85c6"/>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Alarm</a:t>
            </a:r>
            <a:endParaRPr b="0" lang="en-CA" sz="2100" spc="-1" strike="noStrike">
              <a:latin typeface="Arial"/>
            </a:endParaRPr>
          </a:p>
        </p:txBody>
      </p:sp>
      <p:sp>
        <p:nvSpPr>
          <p:cNvPr id="165" name="Google Shape;455;p26"/>
          <p:cNvSpPr/>
          <p:nvPr/>
        </p:nvSpPr>
        <p:spPr>
          <a:xfrm rot="10800000">
            <a:off x="577440" y="1278720"/>
            <a:ext cx="224280" cy="142560"/>
          </a:xfrm>
          <a:prstGeom prst="flowChartExtract">
            <a:avLst/>
          </a:prstGeom>
          <a:solidFill>
            <a:srgbClr val="3d85c6"/>
          </a:solidFill>
          <a:ln w="0">
            <a:noFill/>
          </a:ln>
        </p:spPr>
        <p:style>
          <a:lnRef idx="0"/>
          <a:fillRef idx="0"/>
          <a:effectRef idx="0"/>
          <a:fontRef idx="minor"/>
        </p:style>
      </p:sp>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1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4" name="Google Shape;1007;p52" descr=""/>
          <p:cNvPicPr/>
          <p:nvPr/>
        </p:nvPicPr>
        <p:blipFill>
          <a:blip r:embed="rId2"/>
          <a:srcRect l="0" t="2488" r="0" b="2499"/>
          <a:stretch/>
        </p:blipFill>
        <p:spPr>
          <a:xfrm>
            <a:off x="274320" y="275040"/>
            <a:ext cx="8593200" cy="4591440"/>
          </a:xfrm>
          <a:prstGeom prst="rect">
            <a:avLst/>
          </a:prstGeom>
          <a:ln w="0">
            <a:noFill/>
          </a:ln>
        </p:spPr>
      </p:pic>
      <p:sp>
        <p:nvSpPr>
          <p:cNvPr id="205" name="Google Shape;1008;p52"/>
          <p:cNvSpPr/>
          <p:nvPr/>
        </p:nvSpPr>
        <p:spPr>
          <a:xfrm>
            <a:off x="8607600" y="4957200"/>
            <a:ext cx="259920" cy="103320"/>
          </a:xfrm>
          <a:prstGeom prst="rect">
            <a:avLst/>
          </a:prstGeom>
          <a:noFill/>
          <a:ln w="0">
            <a:noFill/>
          </a:ln>
        </p:spPr>
        <p:style>
          <a:lnRef idx="0"/>
          <a:fillRef idx="0"/>
          <a:effectRef idx="0"/>
          <a:fontRef idx="minor"/>
        </p:style>
        <p:txBody>
          <a:bodyPr lIns="0" rIns="0" tIns="0" bIns="91440" anchor="t">
            <a:noAutofit/>
          </a:bodyPr>
          <a:p>
            <a:pPr algn="r">
              <a:lnSpc>
                <a:spcPct val="100000"/>
              </a:lnSpc>
              <a:tabLst>
                <a:tab algn="l" pos="0"/>
              </a:tabLst>
            </a:pPr>
            <a:fld id="{C35B41DC-B31A-4AC2-BAF3-D752E2D21A67}" type="slidenum">
              <a:rPr b="0" lang="en" sz="600" spc="-1" strike="noStrike">
                <a:solidFill>
                  <a:srgbClr val="000000"/>
                </a:solidFill>
                <a:latin typeface="Arial"/>
                <a:ea typeface="Arial"/>
              </a:rPr>
              <a:t>&lt;number&gt;</a:t>
            </a:fld>
            <a:endParaRPr b="0" lang="en-CA" sz="600" spc="-1" strike="noStrike">
              <a:latin typeface="Arial"/>
            </a:endParaRPr>
          </a:p>
        </p:txBody>
      </p:sp>
      <p:sp>
        <p:nvSpPr>
          <p:cNvPr id="206" name="Google Shape;1009;p52"/>
          <p:cNvSpPr/>
          <p:nvPr/>
        </p:nvSpPr>
        <p:spPr>
          <a:xfrm>
            <a:off x="-12240" y="4916520"/>
            <a:ext cx="7969680" cy="224640"/>
          </a:xfrm>
          <a:prstGeom prst="rect">
            <a:avLst/>
          </a:prstGeom>
          <a:noFill/>
          <a:ln w="0">
            <a:noFill/>
          </a:ln>
        </p:spPr>
        <p:style>
          <a:lnRef idx="0"/>
          <a:fillRef idx="0"/>
          <a:effectRef idx="0"/>
          <a:fontRef idx="minor"/>
        </p:style>
      </p:sp>
      <p:pic>
        <p:nvPicPr>
          <p:cNvPr id="207" name="Google Shape;1010;p52" descr=""/>
          <p:cNvPicPr/>
          <p:nvPr/>
        </p:nvPicPr>
        <p:blipFill>
          <a:blip r:embed="rId3"/>
          <a:stretch/>
        </p:blipFill>
        <p:spPr>
          <a:xfrm>
            <a:off x="2048760" y="496080"/>
            <a:ext cx="5044680" cy="4149000"/>
          </a:xfrm>
          <a:prstGeom prst="rect">
            <a:avLst/>
          </a:prstGeom>
          <a:ln w="0">
            <a:noFill/>
          </a:ln>
          <a:effectLst>
            <a:outerShdw algn="bl" blurRad="57240" dir="5400000" dist="19080" rotWithShape="0">
              <a:srgbClr val="000000">
                <a:alpha val="50000"/>
              </a:srgbClr>
            </a:outerShdw>
          </a:effectLst>
        </p:spPr>
      </p:pic>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20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draw.io" TargetMode="External"/><Relationship Id="rId2" Type="http://schemas.openxmlformats.org/officeDocument/2006/relationships/image" Target="../media/image7.png"/><Relationship Id="rId3"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274320" y="1703880"/>
            <a:ext cx="8593200" cy="790200"/>
          </a:xfrm>
          <a:prstGeom prst="rect">
            <a:avLst/>
          </a:prstGeom>
          <a:noFill/>
          <a:ln w="0">
            <a:noFill/>
          </a:ln>
        </p:spPr>
        <p:txBody>
          <a:bodyPr lIns="90000" rIns="90000" tIns="91440" bIns="91440" anchor="t">
            <a:noAutofit/>
          </a:bodyPr>
          <a:p>
            <a:pPr algn="ctr">
              <a:lnSpc>
                <a:spcPct val="100000"/>
              </a:lnSpc>
              <a:tabLst>
                <a:tab algn="l" pos="0"/>
              </a:tabLst>
            </a:pPr>
            <a:r>
              <a:rPr b="0" lang="en" sz="3600" spc="-1" strike="noStrike">
                <a:solidFill>
                  <a:srgbClr val="000000"/>
                </a:solidFill>
                <a:latin typeface="Roboto Medium"/>
                <a:ea typeface="Roboto Medium"/>
              </a:rPr>
              <a:t>Capstone Engagement</a:t>
            </a:r>
            <a:endParaRPr b="0" lang="en-CA" sz="3600" spc="-1" strike="noStrike">
              <a:latin typeface="Arial"/>
            </a:endParaRPr>
          </a:p>
          <a:p>
            <a:pPr algn="ctr">
              <a:lnSpc>
                <a:spcPct val="100000"/>
              </a:lnSpc>
              <a:spcBef>
                <a:spcPts val="1001"/>
              </a:spcBef>
              <a:tabLst>
                <a:tab algn="l" pos="0"/>
              </a:tabLst>
            </a:pPr>
            <a:r>
              <a:rPr b="0" lang="en" sz="3100" spc="-1" strike="noStrike">
                <a:solidFill>
                  <a:srgbClr val="000000"/>
                </a:solidFill>
                <a:latin typeface="Roboto"/>
                <a:ea typeface="Roboto"/>
              </a:rPr>
              <a:t>Assessment, Analysis, </a:t>
            </a:r>
            <a:br/>
            <a:r>
              <a:rPr b="0" lang="en" sz="3100" spc="-1" strike="noStrike">
                <a:solidFill>
                  <a:srgbClr val="000000"/>
                </a:solidFill>
                <a:latin typeface="Roboto"/>
                <a:ea typeface="Roboto"/>
              </a:rPr>
              <a:t>and Hardening of a Vulnerable System</a:t>
            </a:r>
            <a:endParaRPr b="0" lang="en-CA" sz="3100" spc="-1" strike="noStrike">
              <a:latin typeface="Arial"/>
            </a:endParaRPr>
          </a:p>
        </p:txBody>
      </p:sp>
      <p:sp>
        <p:nvSpPr>
          <p:cNvPr id="247"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Exploitation: Reverse shell Backdoor</a:t>
            </a:r>
            <a:endParaRPr b="0" lang="en-CA" sz="2400" spc="-1" strike="noStrike">
              <a:latin typeface="Arial"/>
            </a:endParaRPr>
          </a:p>
        </p:txBody>
      </p:sp>
      <p:sp>
        <p:nvSpPr>
          <p:cNvPr id="328"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29" name="Google Shape;1133;p63"/>
          <p:cNvSpPr/>
          <p:nvPr/>
        </p:nvSpPr>
        <p:spPr>
          <a:xfrm flipH="1">
            <a:off x="722160" y="1480680"/>
            <a:ext cx="2426400" cy="3152160"/>
          </a:xfrm>
          <a:prstGeom prst="round2DiagRect">
            <a:avLst>
              <a:gd name="adj1" fmla="val 16667"/>
              <a:gd name="adj2" fmla="val 0"/>
            </a:avLst>
          </a:prstGeom>
          <a:solidFill>
            <a:srgbClr val="f3f3f3"/>
          </a:solidFill>
          <a:ln w="0">
            <a:noFill/>
          </a:ln>
        </p:spPr>
        <p:style>
          <a:lnRef idx="0"/>
          <a:fillRef idx="0"/>
          <a:effectRef idx="0"/>
          <a:fontRef idx="minor"/>
        </p:style>
      </p:sp>
      <p:sp>
        <p:nvSpPr>
          <p:cNvPr id="330" name="Google Shape;1134;p63"/>
          <p:cNvSpPr/>
          <p:nvPr/>
        </p:nvSpPr>
        <p:spPr>
          <a:xfrm>
            <a:off x="724320" y="1480680"/>
            <a:ext cx="2369520" cy="31521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1" lang="en" sz="1200" spc="-1" strike="noStrike">
                <a:solidFill>
                  <a:srgbClr val="000000"/>
                </a:solidFill>
                <a:latin typeface="Roboto"/>
                <a:ea typeface="Roboto"/>
              </a:rPr>
              <a:t>Tools &amp; Processes</a:t>
            </a:r>
            <a:endParaRPr b="0" lang="en-CA" sz="1200" spc="-1" strike="noStrike">
              <a:latin typeface="Arial"/>
            </a:endParaRPr>
          </a:p>
          <a:p>
            <a:pPr>
              <a:lnSpc>
                <a:spcPct val="115000"/>
              </a:lnSpc>
              <a:tabLst>
                <a:tab algn="l" pos="0"/>
              </a:tabLst>
            </a:pPr>
            <a:r>
              <a:rPr b="0" lang="en-US" sz="1200" spc="-1" strike="noStrike">
                <a:solidFill>
                  <a:srgbClr val="000000"/>
                </a:solidFill>
                <a:latin typeface="Roboto"/>
                <a:ea typeface="Roboto"/>
              </a:rPr>
              <a:t>Uploaded an msfvenom payload: php/meterpreter/reverse</a:t>
            </a:r>
            <a:r>
              <a:rPr b="0" lang="en-US" sz="1200" spc="-1" strike="noStrike">
                <a:solidFill>
                  <a:srgbClr val="000000"/>
                </a:solidFill>
                <a:latin typeface="Arial"/>
                <a:ea typeface="Arial"/>
              </a:rPr>
              <a:t>_tcp</a:t>
            </a:r>
            <a:endParaRPr b="0" lang="en-CA" sz="1200" spc="-1" strike="noStrike">
              <a:latin typeface="Arial"/>
            </a:endParaRPr>
          </a:p>
          <a:p>
            <a:pPr>
              <a:lnSpc>
                <a:spcPct val="115000"/>
              </a:lnSpc>
              <a:tabLst>
                <a:tab algn="l" pos="0"/>
              </a:tabLst>
            </a:pPr>
            <a:endParaRPr b="0" lang="en-CA" sz="1200" spc="-1" strike="noStrike">
              <a:latin typeface="Arial"/>
            </a:endParaRPr>
          </a:p>
        </p:txBody>
      </p:sp>
      <p:grpSp>
        <p:nvGrpSpPr>
          <p:cNvPr id="331" name="Google Shape;1135;p63"/>
          <p:cNvGrpSpPr/>
          <p:nvPr/>
        </p:nvGrpSpPr>
        <p:grpSpPr>
          <a:xfrm>
            <a:off x="457200" y="887760"/>
            <a:ext cx="531360" cy="533520"/>
            <a:chOff x="457200" y="887760"/>
            <a:chExt cx="531360" cy="533520"/>
          </a:xfrm>
        </p:grpSpPr>
        <p:sp>
          <p:nvSpPr>
            <p:cNvPr id="332" name="Google Shape;1136;p63"/>
            <p:cNvSpPr/>
            <p:nvPr/>
          </p:nvSpPr>
          <p:spPr>
            <a:xfrm>
              <a:off x="457200" y="88776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01</a:t>
              </a:r>
              <a:endParaRPr b="0" lang="en-CA" sz="2100" spc="-1" strike="noStrike">
                <a:latin typeface="Arial"/>
              </a:endParaRPr>
            </a:p>
          </p:txBody>
        </p:sp>
        <p:sp>
          <p:nvSpPr>
            <p:cNvPr id="333" name="Google Shape;1137;p63"/>
            <p:cNvSpPr/>
            <p:nvPr/>
          </p:nvSpPr>
          <p:spPr>
            <a:xfrm rot="10800000">
              <a:off x="595440" y="1278720"/>
              <a:ext cx="258840" cy="142560"/>
            </a:xfrm>
            <a:prstGeom prst="flowChartExtract">
              <a:avLst/>
            </a:prstGeom>
            <a:solidFill>
              <a:srgbClr val="cc0000"/>
            </a:solidFill>
            <a:ln w="0">
              <a:noFill/>
            </a:ln>
          </p:spPr>
          <p:style>
            <a:lnRef idx="0"/>
            <a:fillRef idx="0"/>
            <a:effectRef idx="0"/>
            <a:fontRef idx="minor"/>
          </p:style>
        </p:sp>
      </p:grpSp>
      <p:grpSp>
        <p:nvGrpSpPr>
          <p:cNvPr id="334" name="Google Shape;1138;p63"/>
          <p:cNvGrpSpPr/>
          <p:nvPr/>
        </p:nvGrpSpPr>
        <p:grpSpPr>
          <a:xfrm>
            <a:off x="3228840" y="887760"/>
            <a:ext cx="531360" cy="533520"/>
            <a:chOff x="3228840" y="887760"/>
            <a:chExt cx="531360" cy="533520"/>
          </a:xfrm>
        </p:grpSpPr>
        <p:sp>
          <p:nvSpPr>
            <p:cNvPr id="335" name="Google Shape;1139;p63"/>
            <p:cNvSpPr/>
            <p:nvPr/>
          </p:nvSpPr>
          <p:spPr>
            <a:xfrm>
              <a:off x="3228840" y="88776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02</a:t>
              </a:r>
              <a:endParaRPr b="0" lang="en-CA" sz="2100" spc="-1" strike="noStrike">
                <a:latin typeface="Arial"/>
              </a:endParaRPr>
            </a:p>
          </p:txBody>
        </p:sp>
        <p:sp>
          <p:nvSpPr>
            <p:cNvPr id="336" name="Google Shape;1140;p63"/>
            <p:cNvSpPr/>
            <p:nvPr/>
          </p:nvSpPr>
          <p:spPr>
            <a:xfrm rot="10800000">
              <a:off x="3367440" y="1278720"/>
              <a:ext cx="258840" cy="142560"/>
            </a:xfrm>
            <a:prstGeom prst="flowChartExtract">
              <a:avLst/>
            </a:prstGeom>
            <a:solidFill>
              <a:srgbClr val="cc0000"/>
            </a:solidFill>
            <a:ln w="0">
              <a:noFill/>
            </a:ln>
          </p:spPr>
          <p:style>
            <a:lnRef idx="0"/>
            <a:fillRef idx="0"/>
            <a:effectRef idx="0"/>
            <a:fontRef idx="minor"/>
          </p:style>
        </p:sp>
      </p:grpSp>
      <p:sp>
        <p:nvSpPr>
          <p:cNvPr id="337" name="Google Shape;1141;p63"/>
          <p:cNvSpPr/>
          <p:nvPr/>
        </p:nvSpPr>
        <p:spPr>
          <a:xfrm flipH="1">
            <a:off x="3493800" y="1480680"/>
            <a:ext cx="2426400" cy="3152160"/>
          </a:xfrm>
          <a:prstGeom prst="round2DiagRect">
            <a:avLst>
              <a:gd name="adj1" fmla="val 16667"/>
              <a:gd name="adj2" fmla="val 0"/>
            </a:avLst>
          </a:prstGeom>
          <a:solidFill>
            <a:srgbClr val="f3f3f3"/>
          </a:solidFill>
          <a:ln w="0">
            <a:noFill/>
          </a:ln>
        </p:spPr>
        <p:style>
          <a:lnRef idx="0"/>
          <a:fillRef idx="0"/>
          <a:effectRef idx="0"/>
          <a:fontRef idx="minor"/>
        </p:style>
      </p:sp>
      <p:sp>
        <p:nvSpPr>
          <p:cNvPr id="338" name="Google Shape;1142;p63"/>
          <p:cNvSpPr/>
          <p:nvPr/>
        </p:nvSpPr>
        <p:spPr>
          <a:xfrm>
            <a:off x="3495960" y="1480680"/>
            <a:ext cx="2426400" cy="31521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1" lang="en" sz="1200" spc="-1" strike="noStrike">
                <a:solidFill>
                  <a:srgbClr val="000000"/>
                </a:solidFill>
                <a:latin typeface="Roboto"/>
                <a:ea typeface="Roboto"/>
              </a:rPr>
              <a:t>Achievements</a:t>
            </a:r>
            <a:endParaRPr b="0" lang="en-CA" sz="1200" spc="-1" strike="noStrike">
              <a:latin typeface="Arial"/>
            </a:endParaRPr>
          </a:p>
          <a:p>
            <a:pPr>
              <a:lnSpc>
                <a:spcPct val="115000"/>
              </a:lnSpc>
              <a:tabLst>
                <a:tab algn="l" pos="0"/>
              </a:tabLst>
            </a:pPr>
            <a:r>
              <a:rPr b="0" lang="en" sz="1200" spc="-1" strike="noStrike">
                <a:solidFill>
                  <a:srgbClr val="000000"/>
                </a:solidFill>
                <a:latin typeface="Roboto"/>
                <a:ea typeface="Roboto"/>
              </a:rPr>
              <a:t>I was granted access to the Capstone server’s root directory and also was able to gain acess to the user shell.</a:t>
            </a:r>
            <a:endParaRPr b="0" lang="en-CA" sz="1200" spc="-1" strike="noStrike">
              <a:latin typeface="Arial"/>
            </a:endParaRPr>
          </a:p>
        </p:txBody>
      </p:sp>
      <p:grpSp>
        <p:nvGrpSpPr>
          <p:cNvPr id="339" name="Google Shape;1143;p63"/>
          <p:cNvGrpSpPr/>
          <p:nvPr/>
        </p:nvGrpSpPr>
        <p:grpSpPr>
          <a:xfrm>
            <a:off x="6134040" y="888480"/>
            <a:ext cx="531360" cy="533520"/>
            <a:chOff x="6134040" y="888480"/>
            <a:chExt cx="531360" cy="533520"/>
          </a:xfrm>
        </p:grpSpPr>
        <p:sp>
          <p:nvSpPr>
            <p:cNvPr id="340" name="Google Shape;1144;p63"/>
            <p:cNvSpPr/>
            <p:nvPr/>
          </p:nvSpPr>
          <p:spPr>
            <a:xfrm>
              <a:off x="6134040" y="88848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03</a:t>
              </a:r>
              <a:endParaRPr b="0" lang="en-CA" sz="2100" spc="-1" strike="noStrike">
                <a:latin typeface="Arial"/>
              </a:endParaRPr>
            </a:p>
          </p:txBody>
        </p:sp>
        <p:sp>
          <p:nvSpPr>
            <p:cNvPr id="341" name="Google Shape;1145;p63"/>
            <p:cNvSpPr/>
            <p:nvPr/>
          </p:nvSpPr>
          <p:spPr>
            <a:xfrm rot="10800000">
              <a:off x="6272280" y="1279440"/>
              <a:ext cx="258840" cy="142560"/>
            </a:xfrm>
            <a:prstGeom prst="flowChartExtract">
              <a:avLst/>
            </a:prstGeom>
            <a:solidFill>
              <a:srgbClr val="cc0000"/>
            </a:solidFill>
            <a:ln w="0">
              <a:noFill/>
            </a:ln>
          </p:spPr>
          <p:style>
            <a:lnRef idx="0"/>
            <a:fillRef idx="0"/>
            <a:effectRef idx="0"/>
            <a:fontRef idx="minor"/>
          </p:style>
        </p:sp>
      </p:grpSp>
      <p:sp>
        <p:nvSpPr>
          <p:cNvPr id="342" name="Google Shape;1146;p63"/>
          <p:cNvSpPr/>
          <p:nvPr/>
        </p:nvSpPr>
        <p:spPr>
          <a:xfrm flipH="1">
            <a:off x="6399720" y="1422000"/>
            <a:ext cx="2426400" cy="3250080"/>
          </a:xfrm>
          <a:prstGeom prst="round2DiagRect">
            <a:avLst>
              <a:gd name="adj1" fmla="val 16667"/>
              <a:gd name="adj2" fmla="val 0"/>
            </a:avLst>
          </a:prstGeom>
          <a:solidFill>
            <a:srgbClr val="f3f3f3"/>
          </a:solidFill>
          <a:ln w="0">
            <a:noFill/>
          </a:ln>
        </p:spPr>
        <p:style>
          <a:lnRef idx="0"/>
          <a:fillRef idx="0"/>
          <a:effectRef idx="0"/>
          <a:fontRef idx="minor"/>
        </p:style>
      </p:sp>
      <p:sp>
        <p:nvSpPr>
          <p:cNvPr id="343" name="Google Shape;1147;p63"/>
          <p:cNvSpPr/>
          <p:nvPr/>
        </p:nvSpPr>
        <p:spPr>
          <a:xfrm>
            <a:off x="6401160" y="1481400"/>
            <a:ext cx="2369520" cy="325008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0" lang="en" sz="1200" spc="-1" strike="noStrike">
                <a:solidFill>
                  <a:srgbClr val="000000"/>
                </a:solidFill>
                <a:latin typeface="Roboto"/>
                <a:ea typeface="Roboto"/>
              </a:rPr>
              <a:t>[INSERT: screenshot or command output illustrating the exploit.]</a:t>
            </a:r>
            <a:endParaRPr b="0" lang="en-CA" sz="1200" spc="-1" strike="noStrike">
              <a:latin typeface="Arial"/>
            </a:endParaRPr>
          </a:p>
        </p:txBody>
      </p:sp>
      <p:pic>
        <p:nvPicPr>
          <p:cNvPr id="344" name="" descr=""/>
          <p:cNvPicPr/>
          <p:nvPr/>
        </p:nvPicPr>
        <p:blipFill>
          <a:blip r:embed="rId1"/>
          <a:stretch/>
        </p:blipFill>
        <p:spPr>
          <a:xfrm>
            <a:off x="6111720" y="1621080"/>
            <a:ext cx="2886840" cy="1617480"/>
          </a:xfrm>
          <a:prstGeom prst="rect">
            <a:avLst/>
          </a:prstGeom>
          <a:ln w="0">
            <a:noFill/>
          </a:ln>
        </p:spPr>
      </p:pic>
      <p:sp>
        <p:nvSpPr>
          <p:cNvPr id="345" name=""/>
          <p:cNvSpPr/>
          <p:nvPr/>
        </p:nvSpPr>
        <p:spPr>
          <a:xfrm>
            <a:off x="6120000" y="3240000"/>
            <a:ext cx="2709000" cy="1314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 sz="1200" spc="-1" strike="noStrike">
                <a:solidFill>
                  <a:srgbClr val="000000"/>
                </a:solidFill>
                <a:latin typeface="Roboto"/>
                <a:ea typeface="Roboto"/>
              </a:rPr>
              <a:t>meterpreter &gt; shell</a:t>
            </a:r>
            <a:endParaRPr b="0" lang="en-CA" sz="1200" spc="-1" strike="noStrike">
              <a:latin typeface="Arial"/>
            </a:endParaRPr>
          </a:p>
          <a:p>
            <a:pPr>
              <a:lnSpc>
                <a:spcPct val="100000"/>
              </a:lnSpc>
            </a:pPr>
            <a:r>
              <a:rPr b="0" lang="en" sz="1200" spc="-1" strike="noStrike">
                <a:solidFill>
                  <a:srgbClr val="000000"/>
                </a:solidFill>
                <a:latin typeface="Roboto"/>
                <a:ea typeface="Roboto"/>
              </a:rPr>
              <a:t>find / -iname flag.txt</a:t>
            </a:r>
            <a:endParaRPr b="0" lang="en-CA" sz="1200" spc="-1" strike="noStrike">
              <a:latin typeface="Arial"/>
            </a:endParaRPr>
          </a:p>
          <a:p>
            <a:pPr>
              <a:lnSpc>
                <a:spcPct val="100000"/>
              </a:lnSpc>
            </a:pPr>
            <a:r>
              <a:rPr b="0" lang="en" sz="1200" spc="-1" strike="noStrike">
                <a:solidFill>
                  <a:srgbClr val="000000"/>
                </a:solidFill>
                <a:latin typeface="Roboto"/>
                <a:ea typeface="Roboto"/>
              </a:rPr>
              <a:t>2 &gt; /dev/null</a:t>
            </a:r>
            <a:endParaRPr b="0" lang="en-CA" sz="1200" spc="-1" strike="noStrike">
              <a:latin typeface="Arial"/>
            </a:endParaRPr>
          </a:p>
          <a:p>
            <a:pPr>
              <a:lnSpc>
                <a:spcPct val="100000"/>
              </a:lnSpc>
            </a:pPr>
            <a:r>
              <a:rPr b="0" lang="en" sz="1200" spc="-1" strike="noStrike">
                <a:solidFill>
                  <a:srgbClr val="000000"/>
                </a:solidFill>
                <a:latin typeface="Roboto"/>
                <a:ea typeface="Roboto"/>
              </a:rPr>
              <a:t>&lt;result of find&gt;: /flag.txt</a:t>
            </a:r>
            <a:endParaRPr b="0" lang="en-CA" sz="1200" spc="-1" strike="noStrike">
              <a:latin typeface="Arial"/>
            </a:endParaRPr>
          </a:p>
          <a:p>
            <a:pPr>
              <a:lnSpc>
                <a:spcPct val="100000"/>
              </a:lnSpc>
            </a:pPr>
            <a:r>
              <a:rPr b="0" lang="en" sz="1200" spc="-1" strike="noStrike">
                <a:solidFill>
                  <a:srgbClr val="000000"/>
                </a:solidFill>
                <a:latin typeface="Roboto"/>
                <a:ea typeface="Roboto"/>
              </a:rPr>
              <a:t>cd/cat flag.txt</a:t>
            </a:r>
            <a:endParaRPr b="0" lang="en-CA" sz="1200" spc="-1" strike="noStrike">
              <a:latin typeface="Arial"/>
            </a:endParaRPr>
          </a:p>
          <a:p>
            <a:pPr>
              <a:lnSpc>
                <a:spcPct val="100000"/>
              </a:lnSpc>
            </a:pPr>
            <a:r>
              <a:rPr b="0" lang="en" sz="1200" spc="-1" strike="noStrike">
                <a:solidFill>
                  <a:srgbClr val="000000"/>
                </a:solidFill>
                <a:latin typeface="Roboto"/>
                <a:ea typeface="Roboto"/>
              </a:rPr>
              <a:t>&lt;result of cat&gt;: b1ng0w@5h1sn@m0</a:t>
            </a:r>
            <a:endParaRPr b="0" lang="en-CA"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Google Shape;1152;p64" descr=""/>
          <p:cNvPicPr/>
          <p:nvPr/>
        </p:nvPicPr>
        <p:blipFill>
          <a:blip r:embed="rId1"/>
          <a:stretch/>
        </p:blipFill>
        <p:spPr>
          <a:xfrm>
            <a:off x="274320" y="289800"/>
            <a:ext cx="8593200" cy="4591440"/>
          </a:xfrm>
          <a:prstGeom prst="rect">
            <a:avLst/>
          </a:prstGeom>
          <a:ln w="0">
            <a:noFill/>
          </a:ln>
        </p:spPr>
      </p:pic>
      <p:sp>
        <p:nvSpPr>
          <p:cNvPr id="347" name="PlaceHolder 1"/>
          <p:cNvSpPr>
            <a:spLocks noGrp="1"/>
          </p:cNvSpPr>
          <p:nvPr>
            <p:ph type="title"/>
          </p:nvPr>
        </p:nvSpPr>
        <p:spPr>
          <a:xfrm>
            <a:off x="274320" y="1687320"/>
            <a:ext cx="8593200" cy="886320"/>
          </a:xfrm>
          <a:prstGeom prst="rect">
            <a:avLst/>
          </a:prstGeom>
          <a:noFill/>
          <a:ln w="0">
            <a:noFill/>
          </a:ln>
        </p:spPr>
        <p:txBody>
          <a:bodyPr lIns="90000" rIns="90000" tIns="91440" bIns="91440" anchor="t">
            <a:noAutofit/>
          </a:bodyPr>
          <a:p>
            <a:pPr algn="ctr">
              <a:lnSpc>
                <a:spcPct val="100000"/>
              </a:lnSpc>
              <a:tabLst>
                <a:tab algn="l" pos="0"/>
              </a:tabLst>
            </a:pPr>
            <a:r>
              <a:rPr b="1" lang="en" sz="3600" spc="-1" strike="noStrike">
                <a:solidFill>
                  <a:srgbClr val="ffffff"/>
                </a:solidFill>
                <a:latin typeface="Roboto"/>
                <a:ea typeface="Roboto"/>
              </a:rPr>
              <a:t>Blue Team</a:t>
            </a:r>
            <a:endParaRPr b="0" lang="en-CA" sz="3600" spc="-1" strike="noStrike">
              <a:latin typeface="Arial"/>
            </a:endParaRPr>
          </a:p>
          <a:p>
            <a:pPr algn="ctr">
              <a:lnSpc>
                <a:spcPct val="100000"/>
              </a:lnSpc>
              <a:tabLst>
                <a:tab algn="l" pos="0"/>
              </a:tabLst>
            </a:pPr>
            <a:r>
              <a:rPr b="0" lang="en" sz="3400" spc="-1" strike="noStrike">
                <a:solidFill>
                  <a:srgbClr val="ffffff"/>
                </a:solidFill>
                <a:latin typeface="Roboto Light"/>
                <a:ea typeface="Roboto Light"/>
              </a:rPr>
              <a:t>Log Analysis and </a:t>
            </a:r>
            <a:br/>
            <a:r>
              <a:rPr b="0" lang="en" sz="3400" spc="-1" strike="noStrike">
                <a:solidFill>
                  <a:srgbClr val="ffffff"/>
                </a:solidFill>
                <a:latin typeface="Roboto Light"/>
                <a:ea typeface="Roboto Light"/>
              </a:rPr>
              <a:t>Attack Characterization</a:t>
            </a:r>
            <a:endParaRPr b="0" lang="en-CA" sz="3400" spc="-1" strike="noStrike">
              <a:latin typeface="Arial"/>
            </a:endParaRPr>
          </a:p>
        </p:txBody>
      </p:sp>
      <p:sp>
        <p:nvSpPr>
          <p:cNvPr id="348" name="Google Shape;1154;p64"/>
          <p:cNvSpPr/>
          <p:nvPr/>
        </p:nvSpPr>
        <p:spPr>
          <a:xfrm>
            <a:off x="8607600" y="4957200"/>
            <a:ext cx="259920" cy="103320"/>
          </a:xfrm>
          <a:prstGeom prst="rect">
            <a:avLst/>
          </a:prstGeom>
          <a:noFill/>
          <a:ln w="0">
            <a:noFill/>
          </a:ln>
        </p:spPr>
        <p:style>
          <a:lnRef idx="0"/>
          <a:fillRef idx="0"/>
          <a:effectRef idx="0"/>
          <a:fontRef idx="minor"/>
        </p:style>
        <p:txBody>
          <a:bodyPr lIns="0" rIns="0" tIns="0" bIns="91440" anchor="t">
            <a:noAutofit/>
          </a:bodyPr>
          <a:p>
            <a:pPr algn="r">
              <a:lnSpc>
                <a:spcPct val="100000"/>
              </a:lnSpc>
              <a:tabLst>
                <a:tab algn="l" pos="0"/>
              </a:tabLst>
            </a:pPr>
            <a:fld id="{883AC718-5DEA-4F74-932F-EBD88FCF06E8}" type="slidenum">
              <a:rPr b="0" lang="en" sz="600" spc="-1" strike="noStrike">
                <a:solidFill>
                  <a:srgbClr val="000000"/>
                </a:solidFill>
                <a:latin typeface="Arial"/>
                <a:ea typeface="Arial"/>
              </a:rPr>
              <a:t>&lt;number&gt;</a:t>
            </a:fld>
            <a:endParaRPr b="0" lang="en-CA" sz="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Analysis: Identifying the Port Scan</a:t>
            </a:r>
            <a:endParaRPr b="0" lang="en-CA" sz="2400" spc="-1" strike="noStrike">
              <a:latin typeface="Arial"/>
            </a:endParaRPr>
          </a:p>
        </p:txBody>
      </p:sp>
      <p:sp>
        <p:nvSpPr>
          <p:cNvPr id="350" name="PlaceHolder 2"/>
          <p:cNvSpPr>
            <a:spLocks noGrp="1"/>
          </p:cNvSpPr>
          <p:nvPr>
            <p:ph type="subTitle"/>
          </p:nvPr>
        </p:nvSpPr>
        <p:spPr>
          <a:xfrm>
            <a:off x="0" y="676080"/>
            <a:ext cx="4112640" cy="1267560"/>
          </a:xfrm>
          <a:prstGeom prst="rect">
            <a:avLst/>
          </a:prstGeom>
          <a:noFill/>
          <a:ln w="0">
            <a:noFill/>
          </a:ln>
        </p:spPr>
        <p:txBody>
          <a:bodyPr lIns="457200" rIns="457200" tIns="91440" bIns="0" anchor="t">
            <a:noAutofit/>
          </a:bodyPr>
          <a:p>
            <a:pPr algn="r">
              <a:lnSpc>
                <a:spcPct val="100000"/>
              </a:lnSpc>
              <a:tabLst>
                <a:tab algn="l" pos="0"/>
              </a:tabLst>
            </a:pPr>
            <a:r>
              <a:rPr b="0" lang="en" sz="1200" spc="-1" strike="noStrike">
                <a:latin typeface="Roboto"/>
                <a:ea typeface="Roboto"/>
              </a:rPr>
              <a:t>Answer the following questions in bullet points under the screenshot if space allows. </a:t>
            </a:r>
            <a:br/>
            <a:r>
              <a:rPr b="0" lang="en" sz="1200" spc="-1" strike="noStrike">
                <a:latin typeface="Roboto"/>
                <a:ea typeface="Roboto"/>
              </a:rPr>
              <a:t>Otherwise, add the answers to speaker notes. </a:t>
            </a:r>
            <a:endParaRPr b="0" lang="en-CA" sz="1200" spc="-1" strike="noStrike">
              <a:latin typeface="Arial"/>
            </a:endParaRPr>
          </a:p>
          <a:p>
            <a:pPr algn="r">
              <a:lnSpc>
                <a:spcPct val="100000"/>
              </a:lnSpc>
              <a:spcBef>
                <a:spcPts val="601"/>
              </a:spcBef>
              <a:spcAft>
                <a:spcPts val="601"/>
              </a:spcAft>
              <a:tabLst>
                <a:tab algn="l" pos="0"/>
              </a:tabLst>
            </a:pPr>
            <a:endParaRPr b="0" lang="en-CA" sz="1200" spc="-1" strike="noStrike">
              <a:latin typeface="Arial"/>
            </a:endParaRPr>
          </a:p>
        </p:txBody>
      </p:sp>
      <p:sp>
        <p:nvSpPr>
          <p:cNvPr id="351" name="PlaceHolder 3"/>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52" name="Google Shape;1162;p65"/>
          <p:cNvSpPr/>
          <p:nvPr/>
        </p:nvSpPr>
        <p:spPr>
          <a:xfrm>
            <a:off x="367200" y="1467720"/>
            <a:ext cx="8407080" cy="2382120"/>
          </a:xfrm>
          <a:prstGeom prst="rect">
            <a:avLst/>
          </a:prstGeom>
          <a:solidFill>
            <a:srgbClr val="1d8be6">
              <a:alpha val="15000"/>
            </a:srgbClr>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400" spc="-1" strike="noStrike">
                <a:solidFill>
                  <a:srgbClr val="000000"/>
                </a:solidFill>
                <a:latin typeface="Roboto"/>
                <a:ea typeface="Roboto"/>
              </a:rPr>
              <a:t>[Insert Here]</a:t>
            </a:r>
            <a:endParaRPr b="0" lang="en-CA" sz="1400" spc="-1" strike="noStrike">
              <a:latin typeface="Arial"/>
            </a:endParaRPr>
          </a:p>
          <a:p>
            <a:pPr algn="ctr">
              <a:lnSpc>
                <a:spcPct val="100000"/>
              </a:lnSpc>
              <a:tabLst>
                <a:tab algn="l" pos="0"/>
              </a:tabLst>
            </a:pPr>
            <a:r>
              <a:rPr b="0" lang="en" sz="1400" spc="-1" strike="noStrike">
                <a:solidFill>
                  <a:srgbClr val="000000"/>
                </a:solidFill>
                <a:latin typeface="Roboto"/>
                <a:ea typeface="Roboto"/>
              </a:rPr>
              <a:t>Include a screenshot of Kibana logs depicting the port scan. </a:t>
            </a:r>
            <a:endParaRPr b="0" lang="en-CA" sz="1400" spc="-1" strike="noStrike">
              <a:latin typeface="Arial"/>
            </a:endParaRPr>
          </a:p>
        </p:txBody>
      </p:sp>
      <p:sp>
        <p:nvSpPr>
          <p:cNvPr id="353" name="PlaceHolder 4"/>
          <p:cNvSpPr>
            <a:spLocks noGrp="1"/>
          </p:cNvSpPr>
          <p:nvPr>
            <p:ph type="subTitle"/>
          </p:nvPr>
        </p:nvSpPr>
        <p:spPr>
          <a:xfrm>
            <a:off x="3711960" y="676080"/>
            <a:ext cx="4908960" cy="969480"/>
          </a:xfrm>
          <a:prstGeom prst="rect">
            <a:avLst/>
          </a:prstGeom>
          <a:noFill/>
          <a:ln w="0">
            <a:noFill/>
          </a:ln>
        </p:spPr>
        <p:txBody>
          <a:bodyPr lIns="457200" rIns="457200" tIns="91440" bIns="0" anchor="t">
            <a:noAutofit/>
          </a:bodyPr>
          <a:p>
            <a:pPr marL="320040" indent="-167760">
              <a:lnSpc>
                <a:spcPct val="100000"/>
              </a:lnSpc>
              <a:buClr>
                <a:srgbClr val="000000"/>
              </a:buClr>
              <a:buFont typeface="Wingdings" charset="2"/>
              <a:buChar char=""/>
            </a:pPr>
            <a:r>
              <a:rPr b="0" lang="en" sz="1200" spc="-1" strike="noStrike">
                <a:latin typeface="Roboto"/>
                <a:ea typeface="Roboto"/>
              </a:rPr>
              <a:t>What time did the port scan occur?</a:t>
            </a:r>
            <a:endParaRPr b="0" lang="en-CA" sz="1200" spc="-1" strike="noStrike">
              <a:latin typeface="Arial"/>
            </a:endParaRPr>
          </a:p>
          <a:p>
            <a:pPr marL="320040" indent="-167760">
              <a:lnSpc>
                <a:spcPct val="100000"/>
              </a:lnSpc>
              <a:buClr>
                <a:srgbClr val="000000"/>
              </a:buClr>
              <a:buFont typeface="Wingdings" charset="2"/>
              <a:buChar char=""/>
            </a:pPr>
            <a:r>
              <a:rPr b="0" lang="en" sz="1200" spc="-1" strike="noStrike">
                <a:latin typeface="Roboto"/>
                <a:ea typeface="Roboto"/>
              </a:rPr>
              <a:t>How many packets were sent, and from which IP?</a:t>
            </a:r>
            <a:endParaRPr b="0" lang="en-CA" sz="1200" spc="-1" strike="noStrike">
              <a:latin typeface="Arial"/>
            </a:endParaRPr>
          </a:p>
          <a:p>
            <a:pPr marL="320040" indent="-167760">
              <a:lnSpc>
                <a:spcPct val="100000"/>
              </a:lnSpc>
              <a:buClr>
                <a:srgbClr val="000000"/>
              </a:buClr>
              <a:buFont typeface="Wingdings" charset="2"/>
              <a:buChar char=""/>
            </a:pPr>
            <a:r>
              <a:rPr b="0" lang="en" sz="1200" spc="-1" strike="noStrike">
                <a:latin typeface="Roboto"/>
                <a:ea typeface="Roboto"/>
              </a:rPr>
              <a:t>What indicates that this was a port scan?</a:t>
            </a:r>
            <a:endParaRPr b="0" lang="en-CA" sz="1200" spc="-1" strike="noStrike">
              <a:latin typeface="Arial"/>
            </a:endParaRPr>
          </a:p>
        </p:txBody>
      </p:sp>
      <p:pic>
        <p:nvPicPr>
          <p:cNvPr id="354" name="Google Shape;1164;p65" descr=""/>
          <p:cNvPicPr/>
          <p:nvPr/>
        </p:nvPicPr>
        <p:blipFill>
          <a:blip r:embed="rId1"/>
          <a:stretch/>
        </p:blipFill>
        <p:spPr>
          <a:xfrm>
            <a:off x="3761280" y="835200"/>
            <a:ext cx="422640" cy="329040"/>
          </a:xfrm>
          <a:prstGeom prst="rect">
            <a:avLst/>
          </a:prstGeom>
          <a:ln w="0">
            <a:noFill/>
          </a:ln>
        </p:spPr>
      </p:pic>
      <p:pic>
        <p:nvPicPr>
          <p:cNvPr id="355" name="" descr=""/>
          <p:cNvPicPr/>
          <p:nvPr/>
        </p:nvPicPr>
        <p:blipFill>
          <a:blip r:embed="rId2"/>
          <a:stretch/>
        </p:blipFill>
        <p:spPr>
          <a:xfrm>
            <a:off x="180000" y="676080"/>
            <a:ext cx="8640000" cy="4044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Analysis: Finding the Request for the Hidden Directory</a:t>
            </a:r>
            <a:endParaRPr b="0" lang="en-CA" sz="2400" spc="-1" strike="noStrike">
              <a:latin typeface="Arial"/>
            </a:endParaRPr>
          </a:p>
        </p:txBody>
      </p:sp>
      <p:sp>
        <p:nvSpPr>
          <p:cNvPr id="357" name="PlaceHolder 2"/>
          <p:cNvSpPr>
            <a:spLocks noGrp="1"/>
          </p:cNvSpPr>
          <p:nvPr>
            <p:ph type="subTitle"/>
          </p:nvPr>
        </p:nvSpPr>
        <p:spPr>
          <a:xfrm>
            <a:off x="0" y="676080"/>
            <a:ext cx="4112640" cy="1267560"/>
          </a:xfrm>
          <a:prstGeom prst="rect">
            <a:avLst/>
          </a:prstGeom>
          <a:noFill/>
          <a:ln w="0">
            <a:noFill/>
          </a:ln>
        </p:spPr>
        <p:txBody>
          <a:bodyPr lIns="457200" rIns="457200" tIns="91440" bIns="0" anchor="t">
            <a:noAutofit/>
          </a:bodyPr>
          <a:p>
            <a:pPr algn="r">
              <a:lnSpc>
                <a:spcPct val="100000"/>
              </a:lnSpc>
              <a:tabLst>
                <a:tab algn="l" pos="0"/>
              </a:tabLst>
            </a:pPr>
            <a:r>
              <a:rPr b="0" lang="en" sz="1200" spc="-1" strike="noStrike">
                <a:latin typeface="Roboto"/>
                <a:ea typeface="Roboto"/>
              </a:rPr>
              <a:t>Answer the following questions in bullet points under the screenshot if space allows. </a:t>
            </a:r>
            <a:br/>
            <a:r>
              <a:rPr b="0" lang="en" sz="1200" spc="-1" strike="noStrike">
                <a:latin typeface="Roboto"/>
                <a:ea typeface="Roboto"/>
              </a:rPr>
              <a:t>Otherwise, add the answers to speaker notes. </a:t>
            </a:r>
            <a:endParaRPr b="0" lang="en-CA" sz="1200" spc="-1" strike="noStrike">
              <a:latin typeface="Arial"/>
            </a:endParaRPr>
          </a:p>
          <a:p>
            <a:pPr algn="r">
              <a:lnSpc>
                <a:spcPct val="100000"/>
              </a:lnSpc>
              <a:spcBef>
                <a:spcPts val="601"/>
              </a:spcBef>
              <a:spcAft>
                <a:spcPts val="601"/>
              </a:spcAft>
              <a:tabLst>
                <a:tab algn="l" pos="0"/>
              </a:tabLst>
            </a:pPr>
            <a:endParaRPr b="0" lang="en-CA" sz="1200" spc="-1" strike="noStrike">
              <a:latin typeface="Arial"/>
            </a:endParaRPr>
          </a:p>
        </p:txBody>
      </p:sp>
      <p:sp>
        <p:nvSpPr>
          <p:cNvPr id="358" name="PlaceHolder 3"/>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59" name="Google Shape;1172;p66"/>
          <p:cNvSpPr/>
          <p:nvPr/>
        </p:nvSpPr>
        <p:spPr>
          <a:xfrm>
            <a:off x="367200" y="1467720"/>
            <a:ext cx="8407080" cy="2382120"/>
          </a:xfrm>
          <a:prstGeom prst="rect">
            <a:avLst/>
          </a:prstGeom>
          <a:solidFill>
            <a:srgbClr val="1d8be6">
              <a:alpha val="15000"/>
            </a:srgbClr>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400" spc="-1" strike="noStrike">
                <a:solidFill>
                  <a:srgbClr val="000000"/>
                </a:solidFill>
                <a:latin typeface="Roboto"/>
                <a:ea typeface="Roboto"/>
              </a:rPr>
              <a:t>[Insert Here]</a:t>
            </a:r>
            <a:endParaRPr b="0" lang="en-CA" sz="1400" spc="-1" strike="noStrike">
              <a:latin typeface="Arial"/>
            </a:endParaRPr>
          </a:p>
          <a:p>
            <a:pPr algn="ctr">
              <a:lnSpc>
                <a:spcPct val="100000"/>
              </a:lnSpc>
              <a:tabLst>
                <a:tab algn="l" pos="0"/>
              </a:tabLst>
            </a:pPr>
            <a:r>
              <a:rPr b="0" lang="en" sz="1400" spc="-1" strike="noStrike">
                <a:solidFill>
                  <a:srgbClr val="000000"/>
                </a:solidFill>
                <a:latin typeface="Roboto"/>
                <a:ea typeface="Roboto"/>
              </a:rPr>
              <a:t>Include a screenshot of Kibana logs depicting the request for the hidden directory. </a:t>
            </a:r>
            <a:endParaRPr b="0" lang="en-CA" sz="1400" spc="-1" strike="noStrike">
              <a:latin typeface="Arial"/>
            </a:endParaRPr>
          </a:p>
        </p:txBody>
      </p:sp>
      <p:sp>
        <p:nvSpPr>
          <p:cNvPr id="360" name="PlaceHolder 4"/>
          <p:cNvSpPr>
            <a:spLocks noGrp="1"/>
          </p:cNvSpPr>
          <p:nvPr>
            <p:ph type="subTitle"/>
          </p:nvPr>
        </p:nvSpPr>
        <p:spPr>
          <a:xfrm>
            <a:off x="3663000" y="741240"/>
            <a:ext cx="5789160" cy="969480"/>
          </a:xfrm>
          <a:prstGeom prst="rect">
            <a:avLst/>
          </a:prstGeom>
          <a:noFill/>
          <a:ln w="0">
            <a:noFill/>
          </a:ln>
        </p:spPr>
        <p:txBody>
          <a:bodyPr lIns="457200" rIns="457200" tIns="91440" bIns="0" anchor="t">
            <a:noAutofit/>
          </a:bodyPr>
          <a:p>
            <a:pPr marL="320040" indent="-167760">
              <a:lnSpc>
                <a:spcPct val="100000"/>
              </a:lnSpc>
              <a:buClr>
                <a:srgbClr val="000000"/>
              </a:buClr>
              <a:buFont typeface="Wingdings" charset="2"/>
              <a:buChar char=""/>
            </a:pPr>
            <a:r>
              <a:rPr b="0" lang="en" sz="1200" spc="-1" strike="noStrike">
                <a:latin typeface="Roboto"/>
                <a:ea typeface="Roboto"/>
              </a:rPr>
              <a:t>What time did the request occur? How many requests were made?</a:t>
            </a:r>
            <a:endParaRPr b="0" lang="en-CA" sz="1200" spc="-1" strike="noStrike">
              <a:latin typeface="Arial"/>
            </a:endParaRPr>
          </a:p>
          <a:p>
            <a:pPr marL="320040" indent="-167760">
              <a:lnSpc>
                <a:spcPct val="100000"/>
              </a:lnSpc>
              <a:buClr>
                <a:srgbClr val="000000"/>
              </a:buClr>
              <a:buFont typeface="Wingdings" charset="2"/>
              <a:buChar char=""/>
            </a:pPr>
            <a:r>
              <a:rPr b="0" lang="en" sz="1200" spc="-1" strike="noStrike">
                <a:latin typeface="Roboto"/>
                <a:ea typeface="Roboto"/>
              </a:rPr>
              <a:t>Which files were requested? What did they contain?</a:t>
            </a:r>
            <a:endParaRPr b="0" lang="en-CA" sz="1200" spc="-1" strike="noStrike">
              <a:latin typeface="Arial"/>
            </a:endParaRPr>
          </a:p>
        </p:txBody>
      </p:sp>
      <p:pic>
        <p:nvPicPr>
          <p:cNvPr id="361" name="Google Shape;1174;p66" descr=""/>
          <p:cNvPicPr/>
          <p:nvPr/>
        </p:nvPicPr>
        <p:blipFill>
          <a:blip r:embed="rId1"/>
          <a:stretch/>
        </p:blipFill>
        <p:spPr>
          <a:xfrm>
            <a:off x="3761280" y="835200"/>
            <a:ext cx="422640" cy="329040"/>
          </a:xfrm>
          <a:prstGeom prst="rect">
            <a:avLst/>
          </a:prstGeom>
          <a:ln w="0">
            <a:noFill/>
          </a:ln>
        </p:spPr>
      </p:pic>
      <p:pic>
        <p:nvPicPr>
          <p:cNvPr id="362" name="" descr=""/>
          <p:cNvPicPr/>
          <p:nvPr/>
        </p:nvPicPr>
        <p:blipFill>
          <a:blip r:embed="rId2"/>
          <a:stretch/>
        </p:blipFill>
        <p:spPr>
          <a:xfrm>
            <a:off x="-1440" y="741240"/>
            <a:ext cx="9143640" cy="42364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Analysis: Uncovering the Brute Force Attack</a:t>
            </a:r>
            <a:endParaRPr b="0" lang="en-CA" sz="2400" spc="-1" strike="noStrike">
              <a:latin typeface="Arial"/>
            </a:endParaRPr>
          </a:p>
        </p:txBody>
      </p:sp>
      <p:sp>
        <p:nvSpPr>
          <p:cNvPr id="364" name="PlaceHolder 2"/>
          <p:cNvSpPr>
            <a:spLocks noGrp="1"/>
          </p:cNvSpPr>
          <p:nvPr>
            <p:ph type="subTitle"/>
          </p:nvPr>
        </p:nvSpPr>
        <p:spPr>
          <a:xfrm>
            <a:off x="0" y="676080"/>
            <a:ext cx="4112640" cy="1267560"/>
          </a:xfrm>
          <a:prstGeom prst="rect">
            <a:avLst/>
          </a:prstGeom>
          <a:noFill/>
          <a:ln w="0">
            <a:noFill/>
          </a:ln>
        </p:spPr>
        <p:txBody>
          <a:bodyPr lIns="457200" rIns="457200" tIns="91440" bIns="0" anchor="t">
            <a:noAutofit/>
          </a:bodyPr>
          <a:p>
            <a:pPr algn="r">
              <a:lnSpc>
                <a:spcPct val="100000"/>
              </a:lnSpc>
              <a:tabLst>
                <a:tab algn="l" pos="0"/>
              </a:tabLst>
            </a:pPr>
            <a:r>
              <a:rPr b="0" lang="en" sz="1200" spc="-1" strike="noStrike">
                <a:latin typeface="Roboto"/>
                <a:ea typeface="Roboto"/>
              </a:rPr>
              <a:t>Answer the following questions in bullet points under the screenshot if space allows. </a:t>
            </a:r>
            <a:br/>
            <a:r>
              <a:rPr b="0" lang="en" sz="1200" spc="-1" strike="noStrike">
                <a:latin typeface="Roboto"/>
                <a:ea typeface="Roboto"/>
              </a:rPr>
              <a:t>Otherwise, add the answers to speaker notes. </a:t>
            </a:r>
            <a:endParaRPr b="0" lang="en-CA" sz="1200" spc="-1" strike="noStrike">
              <a:latin typeface="Arial"/>
            </a:endParaRPr>
          </a:p>
          <a:p>
            <a:pPr algn="r">
              <a:lnSpc>
                <a:spcPct val="100000"/>
              </a:lnSpc>
              <a:spcBef>
                <a:spcPts val="601"/>
              </a:spcBef>
              <a:spcAft>
                <a:spcPts val="601"/>
              </a:spcAft>
              <a:tabLst>
                <a:tab algn="l" pos="0"/>
              </a:tabLst>
            </a:pPr>
            <a:endParaRPr b="0" lang="en-CA" sz="1200" spc="-1" strike="noStrike">
              <a:latin typeface="Arial"/>
            </a:endParaRPr>
          </a:p>
        </p:txBody>
      </p:sp>
      <p:sp>
        <p:nvSpPr>
          <p:cNvPr id="365" name="PlaceHolder 3"/>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66" name="Google Shape;1182;p67"/>
          <p:cNvSpPr/>
          <p:nvPr/>
        </p:nvSpPr>
        <p:spPr>
          <a:xfrm>
            <a:off x="367200" y="1467720"/>
            <a:ext cx="8407080" cy="2382120"/>
          </a:xfrm>
          <a:prstGeom prst="rect">
            <a:avLst/>
          </a:prstGeom>
          <a:solidFill>
            <a:srgbClr val="1d8be6">
              <a:alpha val="15000"/>
            </a:srgbClr>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400" spc="-1" strike="noStrike">
                <a:solidFill>
                  <a:srgbClr val="000000"/>
                </a:solidFill>
                <a:latin typeface="Roboto"/>
                <a:ea typeface="Roboto"/>
              </a:rPr>
              <a:t>[Insert Here]</a:t>
            </a:r>
            <a:endParaRPr b="0" lang="en-CA" sz="1400" spc="-1" strike="noStrike">
              <a:latin typeface="Arial"/>
            </a:endParaRPr>
          </a:p>
          <a:p>
            <a:pPr algn="ctr">
              <a:lnSpc>
                <a:spcPct val="100000"/>
              </a:lnSpc>
              <a:tabLst>
                <a:tab algn="l" pos="0"/>
              </a:tabLst>
            </a:pPr>
            <a:r>
              <a:rPr b="0" lang="en" sz="1400" spc="-1" strike="noStrike">
                <a:solidFill>
                  <a:srgbClr val="000000"/>
                </a:solidFill>
                <a:latin typeface="Roboto"/>
                <a:ea typeface="Roboto"/>
              </a:rPr>
              <a:t>Include a screenshot of Kibana logs depicting the brute force attack.  </a:t>
            </a:r>
            <a:endParaRPr b="0" lang="en-CA" sz="1400" spc="-1" strike="noStrike">
              <a:latin typeface="Arial"/>
            </a:endParaRPr>
          </a:p>
        </p:txBody>
      </p:sp>
      <p:sp>
        <p:nvSpPr>
          <p:cNvPr id="367" name="PlaceHolder 4"/>
          <p:cNvSpPr>
            <a:spLocks noGrp="1"/>
          </p:cNvSpPr>
          <p:nvPr>
            <p:ph type="subTitle"/>
          </p:nvPr>
        </p:nvSpPr>
        <p:spPr>
          <a:xfrm>
            <a:off x="3663000" y="741240"/>
            <a:ext cx="5789160" cy="969480"/>
          </a:xfrm>
          <a:prstGeom prst="rect">
            <a:avLst/>
          </a:prstGeom>
          <a:noFill/>
          <a:ln w="0">
            <a:noFill/>
          </a:ln>
        </p:spPr>
        <p:txBody>
          <a:bodyPr lIns="457200" rIns="457200" tIns="91440" bIns="0" anchor="t">
            <a:noAutofit/>
          </a:bodyPr>
          <a:p>
            <a:pPr marL="320040" indent="-167760">
              <a:lnSpc>
                <a:spcPct val="100000"/>
              </a:lnSpc>
              <a:buClr>
                <a:srgbClr val="000000"/>
              </a:buClr>
              <a:buFont typeface="Wingdings" charset="2"/>
              <a:buChar char=""/>
            </a:pPr>
            <a:r>
              <a:rPr b="0" lang="en" sz="1200" spc="-1" strike="noStrike">
                <a:latin typeface="Roboto"/>
                <a:ea typeface="Roboto"/>
              </a:rPr>
              <a:t>How many requests were made in the attack?</a:t>
            </a:r>
            <a:endParaRPr b="0" lang="en-CA" sz="1200" spc="-1" strike="noStrike">
              <a:latin typeface="Arial"/>
            </a:endParaRPr>
          </a:p>
          <a:p>
            <a:pPr marL="320040" indent="-167760">
              <a:lnSpc>
                <a:spcPct val="100000"/>
              </a:lnSpc>
              <a:buClr>
                <a:srgbClr val="000000"/>
              </a:buClr>
              <a:buFont typeface="Wingdings" charset="2"/>
              <a:buChar char=""/>
            </a:pPr>
            <a:r>
              <a:rPr b="0" lang="en" sz="1200" spc="-1" strike="noStrike">
                <a:latin typeface="Roboto"/>
                <a:ea typeface="Roboto"/>
              </a:rPr>
              <a:t>How many requests had been made before the attacker </a:t>
            </a:r>
            <a:br/>
            <a:r>
              <a:rPr b="0" lang="en" sz="1200" spc="-1" strike="noStrike">
                <a:latin typeface="Roboto"/>
                <a:ea typeface="Roboto"/>
              </a:rPr>
              <a:t>discovered the password?</a:t>
            </a:r>
            <a:endParaRPr b="0" lang="en-CA" sz="1200" spc="-1" strike="noStrike">
              <a:latin typeface="Arial"/>
            </a:endParaRPr>
          </a:p>
        </p:txBody>
      </p:sp>
      <p:pic>
        <p:nvPicPr>
          <p:cNvPr id="368" name="Google Shape;1184;p67" descr=""/>
          <p:cNvPicPr/>
          <p:nvPr/>
        </p:nvPicPr>
        <p:blipFill>
          <a:blip r:embed="rId1"/>
          <a:stretch/>
        </p:blipFill>
        <p:spPr>
          <a:xfrm>
            <a:off x="3761280" y="835200"/>
            <a:ext cx="422640" cy="329040"/>
          </a:xfrm>
          <a:prstGeom prst="rect">
            <a:avLst/>
          </a:prstGeom>
          <a:ln w="0">
            <a:noFill/>
          </a:ln>
        </p:spPr>
      </p:pic>
      <p:pic>
        <p:nvPicPr>
          <p:cNvPr id="369" name="" descr=""/>
          <p:cNvPicPr/>
          <p:nvPr/>
        </p:nvPicPr>
        <p:blipFill>
          <a:blip r:embed="rId2"/>
          <a:stretch/>
        </p:blipFill>
        <p:spPr>
          <a:xfrm>
            <a:off x="-1440" y="590760"/>
            <a:ext cx="8821440" cy="41076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Analysis: Finding the WebDAV Connection</a:t>
            </a:r>
            <a:endParaRPr b="0" lang="en-CA" sz="2400" spc="-1" strike="noStrike">
              <a:latin typeface="Arial"/>
            </a:endParaRPr>
          </a:p>
        </p:txBody>
      </p:sp>
      <p:sp>
        <p:nvSpPr>
          <p:cNvPr id="371" name="PlaceHolder 2"/>
          <p:cNvSpPr>
            <a:spLocks noGrp="1"/>
          </p:cNvSpPr>
          <p:nvPr>
            <p:ph type="subTitle"/>
          </p:nvPr>
        </p:nvSpPr>
        <p:spPr>
          <a:xfrm>
            <a:off x="0" y="676080"/>
            <a:ext cx="4112640" cy="1267560"/>
          </a:xfrm>
          <a:prstGeom prst="rect">
            <a:avLst/>
          </a:prstGeom>
          <a:noFill/>
          <a:ln w="0">
            <a:noFill/>
          </a:ln>
        </p:spPr>
        <p:txBody>
          <a:bodyPr lIns="457200" rIns="457200" tIns="91440" bIns="0" anchor="t">
            <a:noAutofit/>
          </a:bodyPr>
          <a:p>
            <a:pPr algn="r">
              <a:lnSpc>
                <a:spcPct val="100000"/>
              </a:lnSpc>
              <a:tabLst>
                <a:tab algn="l" pos="0"/>
              </a:tabLst>
            </a:pPr>
            <a:r>
              <a:rPr b="0" lang="en" sz="1200" spc="-1" strike="noStrike">
                <a:latin typeface="Roboto"/>
                <a:ea typeface="Roboto"/>
              </a:rPr>
              <a:t>Answer the following questions in bullet points under the screenshot if space allows. </a:t>
            </a:r>
            <a:br/>
            <a:r>
              <a:rPr b="0" lang="en" sz="1200" spc="-1" strike="noStrike">
                <a:latin typeface="Roboto"/>
                <a:ea typeface="Roboto"/>
              </a:rPr>
              <a:t>Otherwise, add the answers to speaker notes. </a:t>
            </a:r>
            <a:endParaRPr b="0" lang="en-CA" sz="1200" spc="-1" strike="noStrike">
              <a:latin typeface="Arial"/>
            </a:endParaRPr>
          </a:p>
          <a:p>
            <a:pPr algn="r">
              <a:lnSpc>
                <a:spcPct val="100000"/>
              </a:lnSpc>
              <a:spcBef>
                <a:spcPts val="601"/>
              </a:spcBef>
              <a:spcAft>
                <a:spcPts val="601"/>
              </a:spcAft>
              <a:tabLst>
                <a:tab algn="l" pos="0"/>
              </a:tabLst>
            </a:pPr>
            <a:endParaRPr b="0" lang="en-CA" sz="1200" spc="-1" strike="noStrike">
              <a:latin typeface="Arial"/>
            </a:endParaRPr>
          </a:p>
        </p:txBody>
      </p:sp>
      <p:sp>
        <p:nvSpPr>
          <p:cNvPr id="372" name="PlaceHolder 3"/>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73" name="Google Shape;1192;p68"/>
          <p:cNvSpPr/>
          <p:nvPr/>
        </p:nvSpPr>
        <p:spPr>
          <a:xfrm>
            <a:off x="367200" y="1467720"/>
            <a:ext cx="8407080" cy="2382120"/>
          </a:xfrm>
          <a:prstGeom prst="rect">
            <a:avLst/>
          </a:prstGeom>
          <a:solidFill>
            <a:srgbClr val="1d8be6">
              <a:alpha val="15000"/>
            </a:srgbClr>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400" spc="-1" strike="noStrike">
                <a:solidFill>
                  <a:srgbClr val="000000"/>
                </a:solidFill>
                <a:latin typeface="Roboto"/>
                <a:ea typeface="Roboto"/>
              </a:rPr>
              <a:t>[Insert Here]</a:t>
            </a:r>
            <a:endParaRPr b="0" lang="en-CA" sz="1400" spc="-1" strike="noStrike">
              <a:latin typeface="Arial"/>
            </a:endParaRPr>
          </a:p>
          <a:p>
            <a:pPr algn="ctr">
              <a:lnSpc>
                <a:spcPct val="100000"/>
              </a:lnSpc>
              <a:tabLst>
                <a:tab algn="l" pos="0"/>
              </a:tabLst>
            </a:pPr>
            <a:r>
              <a:rPr b="0" lang="en" sz="1400" spc="-1" strike="noStrike">
                <a:solidFill>
                  <a:srgbClr val="000000"/>
                </a:solidFill>
                <a:latin typeface="Roboto"/>
                <a:ea typeface="Roboto"/>
              </a:rPr>
              <a:t>Add a screenshot of Kibana logs depicting the WebDAV connection.  </a:t>
            </a:r>
            <a:endParaRPr b="0" lang="en-CA" sz="1400" spc="-1" strike="noStrike">
              <a:latin typeface="Arial"/>
            </a:endParaRPr>
          </a:p>
        </p:txBody>
      </p:sp>
      <p:sp>
        <p:nvSpPr>
          <p:cNvPr id="374" name="PlaceHolder 4"/>
          <p:cNvSpPr>
            <a:spLocks noGrp="1"/>
          </p:cNvSpPr>
          <p:nvPr>
            <p:ph type="subTitle"/>
          </p:nvPr>
        </p:nvSpPr>
        <p:spPr>
          <a:xfrm>
            <a:off x="3663000" y="741240"/>
            <a:ext cx="5789160" cy="969480"/>
          </a:xfrm>
          <a:prstGeom prst="rect">
            <a:avLst/>
          </a:prstGeom>
          <a:noFill/>
          <a:ln w="0">
            <a:noFill/>
          </a:ln>
        </p:spPr>
        <p:txBody>
          <a:bodyPr lIns="457200" rIns="457200" tIns="91440" bIns="0" anchor="t">
            <a:noAutofit/>
          </a:bodyPr>
          <a:p>
            <a:pPr marL="320040" indent="-167760">
              <a:lnSpc>
                <a:spcPct val="100000"/>
              </a:lnSpc>
              <a:buClr>
                <a:srgbClr val="000000"/>
              </a:buClr>
              <a:buFont typeface="Wingdings" charset="2"/>
              <a:buChar char=""/>
            </a:pPr>
            <a:r>
              <a:rPr b="0" lang="en" sz="1200" spc="-1" strike="noStrike">
                <a:latin typeface="Roboto"/>
                <a:ea typeface="Roboto"/>
              </a:rPr>
              <a:t>How many requests were made to this directory?</a:t>
            </a:r>
            <a:endParaRPr b="0" lang="en-CA" sz="1200" spc="-1" strike="noStrike">
              <a:latin typeface="Arial"/>
            </a:endParaRPr>
          </a:p>
          <a:p>
            <a:pPr marL="320040" indent="-167760">
              <a:lnSpc>
                <a:spcPct val="100000"/>
              </a:lnSpc>
              <a:buClr>
                <a:srgbClr val="000000"/>
              </a:buClr>
              <a:buFont typeface="Wingdings" charset="2"/>
              <a:buChar char=""/>
            </a:pPr>
            <a:r>
              <a:rPr b="0" lang="en" sz="1200" spc="-1" strike="noStrike">
                <a:latin typeface="Roboto"/>
                <a:ea typeface="Roboto"/>
              </a:rPr>
              <a:t>Which files were requested?</a:t>
            </a:r>
            <a:endParaRPr b="0" lang="en-CA" sz="1200" spc="-1" strike="noStrike">
              <a:latin typeface="Arial"/>
            </a:endParaRPr>
          </a:p>
        </p:txBody>
      </p:sp>
      <p:pic>
        <p:nvPicPr>
          <p:cNvPr id="375" name="Google Shape;1194;p68" descr=""/>
          <p:cNvPicPr/>
          <p:nvPr/>
        </p:nvPicPr>
        <p:blipFill>
          <a:blip r:embed="rId1"/>
          <a:stretch/>
        </p:blipFill>
        <p:spPr>
          <a:xfrm>
            <a:off x="3761280" y="835200"/>
            <a:ext cx="422640" cy="329040"/>
          </a:xfrm>
          <a:prstGeom prst="rect">
            <a:avLst/>
          </a:prstGeom>
          <a:ln w="0">
            <a:noFill/>
          </a:ln>
        </p:spPr>
      </p:pic>
      <p:pic>
        <p:nvPicPr>
          <p:cNvPr id="376" name="" descr=""/>
          <p:cNvPicPr/>
          <p:nvPr/>
        </p:nvPicPr>
        <p:blipFill>
          <a:blip r:embed="rId2"/>
          <a:stretch/>
        </p:blipFill>
        <p:spPr>
          <a:xfrm>
            <a:off x="5040" y="720000"/>
            <a:ext cx="9096840" cy="3364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7" name="Google Shape;1199;p69" descr=""/>
          <p:cNvPicPr/>
          <p:nvPr/>
        </p:nvPicPr>
        <p:blipFill>
          <a:blip r:embed="rId1"/>
          <a:stretch/>
        </p:blipFill>
        <p:spPr>
          <a:xfrm>
            <a:off x="274320" y="289800"/>
            <a:ext cx="8593200" cy="4591440"/>
          </a:xfrm>
          <a:prstGeom prst="rect">
            <a:avLst/>
          </a:prstGeom>
          <a:ln w="0">
            <a:noFill/>
          </a:ln>
        </p:spPr>
      </p:pic>
      <p:sp>
        <p:nvSpPr>
          <p:cNvPr id="378" name="PlaceHolder 1"/>
          <p:cNvSpPr>
            <a:spLocks noGrp="1"/>
          </p:cNvSpPr>
          <p:nvPr>
            <p:ph type="title"/>
          </p:nvPr>
        </p:nvSpPr>
        <p:spPr>
          <a:xfrm>
            <a:off x="274320" y="1631160"/>
            <a:ext cx="8593200" cy="2023920"/>
          </a:xfrm>
          <a:prstGeom prst="rect">
            <a:avLst/>
          </a:prstGeom>
          <a:noFill/>
          <a:ln w="0">
            <a:noFill/>
          </a:ln>
        </p:spPr>
        <p:txBody>
          <a:bodyPr lIns="90000" rIns="90000" tIns="91440" bIns="91440" anchor="t">
            <a:noAutofit/>
          </a:bodyPr>
          <a:p>
            <a:pPr algn="ctr">
              <a:lnSpc>
                <a:spcPct val="100000"/>
              </a:lnSpc>
              <a:tabLst>
                <a:tab algn="l" pos="0"/>
              </a:tabLst>
            </a:pPr>
            <a:r>
              <a:rPr b="1" lang="en" sz="3600" spc="-1" strike="noStrike">
                <a:solidFill>
                  <a:srgbClr val="ffffff"/>
                </a:solidFill>
                <a:latin typeface="Roboto"/>
                <a:ea typeface="Roboto"/>
              </a:rPr>
              <a:t>Blue Team</a:t>
            </a:r>
            <a:endParaRPr b="0" lang="en-CA" sz="3600" spc="-1" strike="noStrike">
              <a:latin typeface="Arial"/>
            </a:endParaRPr>
          </a:p>
          <a:p>
            <a:pPr algn="ctr">
              <a:lnSpc>
                <a:spcPct val="100000"/>
              </a:lnSpc>
              <a:tabLst>
                <a:tab algn="l" pos="0"/>
              </a:tabLst>
            </a:pPr>
            <a:r>
              <a:rPr b="0" lang="en" sz="3400" spc="-1" strike="noStrike">
                <a:solidFill>
                  <a:srgbClr val="ffffff"/>
                </a:solidFill>
                <a:latin typeface="Roboto Light"/>
                <a:ea typeface="Roboto Light"/>
              </a:rPr>
              <a:t>Proposed Alarms and </a:t>
            </a:r>
            <a:br/>
            <a:r>
              <a:rPr b="0" lang="en" sz="3400" spc="-1" strike="noStrike">
                <a:solidFill>
                  <a:srgbClr val="ffffff"/>
                </a:solidFill>
                <a:latin typeface="Roboto Light"/>
                <a:ea typeface="Roboto Light"/>
              </a:rPr>
              <a:t>Mitigation Strategies</a:t>
            </a:r>
            <a:endParaRPr b="0" lang="en-CA" sz="3400" spc="-1" strike="noStrike">
              <a:latin typeface="Arial"/>
            </a:endParaRPr>
          </a:p>
        </p:txBody>
      </p:sp>
      <p:sp>
        <p:nvSpPr>
          <p:cNvPr id="379" name="Google Shape;1201;p69"/>
          <p:cNvSpPr/>
          <p:nvPr/>
        </p:nvSpPr>
        <p:spPr>
          <a:xfrm>
            <a:off x="8607600" y="4957200"/>
            <a:ext cx="259920" cy="103320"/>
          </a:xfrm>
          <a:prstGeom prst="rect">
            <a:avLst/>
          </a:prstGeom>
          <a:noFill/>
          <a:ln w="0">
            <a:noFill/>
          </a:ln>
        </p:spPr>
        <p:style>
          <a:lnRef idx="0"/>
          <a:fillRef idx="0"/>
          <a:effectRef idx="0"/>
          <a:fontRef idx="minor"/>
        </p:style>
        <p:txBody>
          <a:bodyPr lIns="0" rIns="0" tIns="0" bIns="91440" anchor="t">
            <a:noAutofit/>
          </a:bodyPr>
          <a:p>
            <a:pPr algn="r">
              <a:lnSpc>
                <a:spcPct val="100000"/>
              </a:lnSpc>
              <a:tabLst>
                <a:tab algn="l" pos="0"/>
              </a:tabLst>
            </a:pPr>
            <a:fld id="{2C101811-50D6-4DE5-862C-62B2B291AB04}" type="slidenum">
              <a:rPr b="0" lang="en" sz="600" spc="-1" strike="noStrike">
                <a:solidFill>
                  <a:srgbClr val="000000"/>
                </a:solidFill>
                <a:latin typeface="Arial"/>
                <a:ea typeface="Arial"/>
              </a:rPr>
              <a:t>&lt;number&gt;</a:t>
            </a:fld>
            <a:endParaRPr b="0" lang="en-CA" sz="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Mitigation: Blocking the Port Scan</a:t>
            </a:r>
            <a:endParaRPr b="0" lang="en-CA" sz="2400" spc="-1" strike="noStrike">
              <a:latin typeface="Arial"/>
            </a:endParaRPr>
          </a:p>
        </p:txBody>
      </p:sp>
      <p:sp>
        <p:nvSpPr>
          <p:cNvPr id="381"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82" name="PlaceHolder 3"/>
          <p:cNvSpPr>
            <a:spLocks noGrp="1"/>
          </p:cNvSpPr>
          <p:nvPr>
            <p:ph type="subTitle"/>
          </p:nvPr>
        </p:nvSpPr>
        <p:spPr>
          <a:xfrm>
            <a:off x="-12240" y="1602360"/>
            <a:ext cx="4296240" cy="304920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An alert email can be sent and all port scans should be logged. The threshold that would set this alarm would be when more than 10 port scans have been made from the same IP and at the same time sever alert for anything above 100 port scans from same IP.</a:t>
            </a:r>
            <a:endParaRPr b="0" lang="en-CA" sz="1400" spc="-1" strike="noStrike">
              <a:latin typeface="Arial"/>
            </a:endParaRPr>
          </a:p>
        </p:txBody>
      </p:sp>
      <p:sp>
        <p:nvSpPr>
          <p:cNvPr id="383" name="PlaceHolder 4"/>
          <p:cNvSpPr>
            <a:spLocks noGrp="1"/>
          </p:cNvSpPr>
          <p:nvPr>
            <p:ph type="subTitle"/>
          </p:nvPr>
        </p:nvSpPr>
        <p:spPr>
          <a:xfrm>
            <a:off x="4466880" y="1604880"/>
            <a:ext cx="4296240" cy="3299760"/>
          </a:xfrm>
          <a:prstGeom prst="rect">
            <a:avLst/>
          </a:prstGeom>
          <a:noFill/>
          <a:ln w="0">
            <a:noFill/>
          </a:ln>
        </p:spPr>
        <p:txBody>
          <a:bodyPr lIns="457200" rIns="457200" tIns="0" bIns="0" anchor="t">
            <a:noAutofit/>
          </a:bodyPr>
          <a:p>
            <a:pPr>
              <a:lnSpc>
                <a:spcPct val="115000"/>
              </a:lnSpc>
              <a:tabLst>
                <a:tab algn="l" pos="0"/>
              </a:tabLst>
            </a:pPr>
            <a:r>
              <a:rPr b="0" lang="en" sz="1400" spc="-1" strike="noStrike">
                <a:latin typeface="Roboto"/>
                <a:ea typeface="Roboto"/>
              </a:rPr>
              <a:t>Configure firewalls and IDS to detect and block probes.</a:t>
            </a:r>
            <a:endParaRPr b="0" lang="en-CA" sz="1400" spc="-1" strike="noStrike">
              <a:latin typeface="Arial"/>
            </a:endParaRPr>
          </a:p>
          <a:p>
            <a:pPr>
              <a:lnSpc>
                <a:spcPct val="115000"/>
              </a:lnSpc>
              <a:tabLst>
                <a:tab algn="l" pos="0"/>
              </a:tabLst>
            </a:pPr>
            <a:r>
              <a:rPr b="0" lang="en" sz="1400" spc="-1" strike="noStrike">
                <a:latin typeface="Roboto"/>
                <a:ea typeface="Roboto"/>
              </a:rPr>
              <a:t>Use custom rules to lock down the network and block unwanted ports.</a:t>
            </a:r>
            <a:endParaRPr b="0" lang="en-CA" sz="1400" spc="-1" strike="noStrike">
              <a:latin typeface="Arial"/>
            </a:endParaRPr>
          </a:p>
          <a:p>
            <a:pPr>
              <a:lnSpc>
                <a:spcPct val="115000"/>
              </a:lnSpc>
              <a:tabLst>
                <a:tab algn="l" pos="0"/>
              </a:tabLst>
            </a:pPr>
            <a:r>
              <a:rPr b="0" lang="en" sz="1400" spc="-1" strike="noStrike">
                <a:latin typeface="Roboto"/>
                <a:ea typeface="Roboto"/>
              </a:rPr>
              <a:t>Run port Scanning tools to determine whether the firewall accurately detects the port scanning activities.</a:t>
            </a:r>
            <a:endParaRPr b="0" lang="en-CA" sz="1400" spc="-1" strike="noStrike">
              <a:latin typeface="Arial"/>
            </a:endParaRPr>
          </a:p>
          <a:p>
            <a:pPr>
              <a:lnSpc>
                <a:spcPct val="115000"/>
              </a:lnSpc>
              <a:tabLst>
                <a:tab algn="l" pos="0"/>
              </a:tabLst>
            </a:pP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Mitigation: Finding the Request for the Hidden Directory</a:t>
            </a:r>
            <a:endParaRPr b="0" lang="en-CA" sz="2400" spc="-1" strike="noStrike">
              <a:latin typeface="Arial"/>
            </a:endParaRPr>
          </a:p>
        </p:txBody>
      </p:sp>
      <p:sp>
        <p:nvSpPr>
          <p:cNvPr id="385"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86" name="PlaceHolder 3"/>
          <p:cNvSpPr>
            <a:spLocks noGrp="1"/>
          </p:cNvSpPr>
          <p:nvPr>
            <p:ph type="subTitle"/>
          </p:nvPr>
        </p:nvSpPr>
        <p:spPr>
          <a:xfrm>
            <a:off x="-12240" y="1602360"/>
            <a:ext cx="4296240" cy="329976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We can create 2 types of alerts. First one is low level for more than 3 password failures in a given time frame of 5 seconds.Other one could be a critical alert for more than 10 failures in 5 seconds.</a:t>
            </a:r>
            <a:endParaRPr b="0" lang="en-CA" sz="1400" spc="-1" strike="noStrike">
              <a:latin typeface="Arial"/>
            </a:endParaRPr>
          </a:p>
          <a:p>
            <a:pPr>
              <a:lnSpc>
                <a:spcPct val="115000"/>
              </a:lnSpc>
              <a:tabLst>
                <a:tab algn="l" pos="0"/>
              </a:tabLst>
            </a:pPr>
            <a:endParaRPr b="0" lang="en-CA" sz="1400" spc="-1" strike="noStrike">
              <a:latin typeface="Arial"/>
            </a:endParaRPr>
          </a:p>
        </p:txBody>
      </p:sp>
      <p:sp>
        <p:nvSpPr>
          <p:cNvPr id="387" name="PlaceHolder 4"/>
          <p:cNvSpPr>
            <a:spLocks noGrp="1"/>
          </p:cNvSpPr>
          <p:nvPr>
            <p:ph type="subTitle"/>
          </p:nvPr>
        </p:nvSpPr>
        <p:spPr>
          <a:xfrm>
            <a:off x="4466880" y="1604880"/>
            <a:ext cx="4296240" cy="329976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Set a timeout of 30 minutes for more than 3 password failures and that time increases with every failure . An IP should be blacklisted after 10 failed password attempts. Increase password strength requirements to directory .Password reset every 60 days .</a:t>
            </a:r>
            <a:endParaRPr b="0" lang="en-CA" sz="1400" spc="-1" strike="noStrike">
              <a:latin typeface="Arial"/>
            </a:endParaRPr>
          </a:p>
          <a:p>
            <a:pPr>
              <a:lnSpc>
                <a:spcPct val="115000"/>
              </a:lnSpc>
              <a:tabLst>
                <a:tab algn="l" pos="0"/>
              </a:tabLst>
            </a:pPr>
            <a:r>
              <a:rPr b="0" lang="en-US" sz="1400" spc="-1" strike="noStrike">
                <a:latin typeface="Roboto"/>
                <a:ea typeface="Roboto"/>
              </a:rPr>
              <a:t>Also secret folders should enforce permissions in order to access them </a:t>
            </a:r>
            <a:r>
              <a:rPr b="0" lang="en" sz="1400" spc="-1" strike="noStrike">
                <a:latin typeface="Roboto"/>
                <a:ea typeface="Roboto"/>
              </a:rPr>
              <a:t>.</a:t>
            </a:r>
            <a:endParaRPr b="0" lang="en-CA" sz="1400" spc="-1" strike="noStrike">
              <a:latin typeface="Arial"/>
            </a:endParaRPr>
          </a:p>
          <a:p>
            <a:pPr>
              <a:lnSpc>
                <a:spcPct val="115000"/>
              </a:lnSpc>
              <a:tabLst>
                <a:tab algn="l" pos="0"/>
              </a:tabLst>
            </a:pP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Mitigation: Preventing Brute Force Attacks</a:t>
            </a:r>
            <a:endParaRPr b="0" lang="en-CA" sz="2400" spc="-1" strike="noStrike">
              <a:latin typeface="Arial"/>
            </a:endParaRPr>
          </a:p>
        </p:txBody>
      </p:sp>
      <p:sp>
        <p:nvSpPr>
          <p:cNvPr id="389"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90" name="PlaceHolder 3"/>
          <p:cNvSpPr>
            <a:spLocks noGrp="1"/>
          </p:cNvSpPr>
          <p:nvPr>
            <p:ph type="subTitle"/>
          </p:nvPr>
        </p:nvSpPr>
        <p:spPr>
          <a:xfrm>
            <a:off x="-12240" y="1602360"/>
            <a:ext cx="4296240" cy="329976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An alert email on all password portals  and files if more than 3 failed attempts. Another way could be to send an alert email if the event code = 4625 and is more than 3  in a 5 second interval. Critical alert for 10 failed attempts.</a:t>
            </a:r>
            <a:endParaRPr b="0" lang="en-CA" sz="1400" spc="-1" strike="noStrike">
              <a:latin typeface="Arial"/>
            </a:endParaRPr>
          </a:p>
          <a:p>
            <a:pPr>
              <a:lnSpc>
                <a:spcPct val="115000"/>
              </a:lnSpc>
              <a:tabLst>
                <a:tab algn="l" pos="0"/>
              </a:tabLst>
            </a:pPr>
            <a:endParaRPr b="0" lang="en-CA" sz="1400" spc="-1" strike="noStrike">
              <a:latin typeface="Arial"/>
            </a:endParaRPr>
          </a:p>
        </p:txBody>
      </p:sp>
      <p:sp>
        <p:nvSpPr>
          <p:cNvPr id="391" name="PlaceHolder 4"/>
          <p:cNvSpPr>
            <a:spLocks noGrp="1"/>
          </p:cNvSpPr>
          <p:nvPr>
            <p:ph type="subTitle"/>
          </p:nvPr>
        </p:nvSpPr>
        <p:spPr>
          <a:xfrm>
            <a:off x="4466880" y="1604880"/>
            <a:ext cx="4296240" cy="329976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If there are multiple failed login attempts in a short period of time , the IP should be blocked. A very strong and undetectable password should also be enforced. If a user fails to login, they should be given a security question to answer. The use of CAPTCHA would also detect if the user is a human and not a robot. </a:t>
            </a:r>
            <a:r>
              <a:rPr b="0" lang="en" sz="1400" spc="-1" strike="noStrike">
                <a:latin typeface="Roboto"/>
                <a:ea typeface="Roboto"/>
              </a:rPr>
              <a:t>Use of 2 factor authentication. Restrict access to authentication emails.</a:t>
            </a:r>
            <a:endParaRPr b="0" lang="en-CA" sz="1400" spc="-1" strike="noStrike">
              <a:latin typeface="Arial"/>
            </a:endParaRPr>
          </a:p>
          <a:p>
            <a:pPr>
              <a:lnSpc>
                <a:spcPct val="115000"/>
              </a:lnSpc>
              <a:tabLst>
                <a:tab algn="l" pos="0"/>
              </a:tabLst>
            </a:pP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Table of Contents</a:t>
            </a:r>
            <a:endParaRPr b="0" lang="en-CA" sz="2400" spc="-1" strike="noStrike">
              <a:latin typeface="Arial"/>
            </a:endParaRPr>
          </a:p>
          <a:p>
            <a:pPr>
              <a:lnSpc>
                <a:spcPct val="100000"/>
              </a:lnSpc>
              <a:tabLst>
                <a:tab algn="l" pos="0"/>
              </a:tabLst>
            </a:pPr>
            <a:endParaRPr b="0" lang="en-CA" sz="2400" spc="-1" strike="noStrike">
              <a:latin typeface="Arial"/>
            </a:endParaRPr>
          </a:p>
        </p:txBody>
      </p:sp>
      <p:sp>
        <p:nvSpPr>
          <p:cNvPr id="249" name="PlaceHolder 2"/>
          <p:cNvSpPr>
            <a:spLocks noGrp="1"/>
          </p:cNvSpPr>
          <p:nvPr>
            <p:ph type="subTitle"/>
          </p:nvPr>
        </p:nvSpPr>
        <p:spPr>
          <a:xfrm>
            <a:off x="0" y="676080"/>
            <a:ext cx="9141840" cy="362520"/>
          </a:xfrm>
          <a:prstGeom prst="rect">
            <a:avLst/>
          </a:prstGeom>
          <a:noFill/>
          <a:ln w="0">
            <a:noFill/>
          </a:ln>
        </p:spPr>
        <p:txBody>
          <a:bodyPr lIns="457200" rIns="457200" tIns="91440" bIns="0" anchor="t">
            <a:noAutofit/>
          </a:bodyPr>
          <a:p>
            <a:pPr>
              <a:lnSpc>
                <a:spcPct val="100000"/>
              </a:lnSpc>
              <a:tabLst>
                <a:tab algn="l" pos="0"/>
              </a:tabLst>
            </a:pPr>
            <a:r>
              <a:rPr b="0" lang="en" sz="1800" spc="-1" strike="noStrike">
                <a:solidFill>
                  <a:srgbClr val="000000"/>
                </a:solidFill>
                <a:latin typeface="Roboto"/>
                <a:ea typeface="Roboto"/>
              </a:rPr>
              <a:t>This document contains the following sections:</a:t>
            </a:r>
            <a:endParaRPr b="0" lang="en-CA" sz="1800" spc="-1" strike="noStrike">
              <a:latin typeface="Arial"/>
            </a:endParaRPr>
          </a:p>
        </p:txBody>
      </p:sp>
      <p:sp>
        <p:nvSpPr>
          <p:cNvPr id="250" name="PlaceHolder 3"/>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251" name="Google Shape;1027;p55"/>
          <p:cNvSpPr/>
          <p:nvPr/>
        </p:nvSpPr>
        <p:spPr>
          <a:xfrm>
            <a:off x="1352520" y="1378800"/>
            <a:ext cx="7515000" cy="619200"/>
          </a:xfrm>
          <a:prstGeom prst="roundRect">
            <a:avLst>
              <a:gd name="adj" fmla="val 16667"/>
            </a:avLst>
          </a:prstGeom>
          <a:solidFill>
            <a:srgbClr val="f3f3f3"/>
          </a:solidFill>
          <a:ln w="0">
            <a:noFill/>
          </a:ln>
        </p:spPr>
        <p:style>
          <a:lnRef idx="0"/>
          <a:fillRef idx="0"/>
          <a:effectRef idx="0"/>
          <a:fontRef idx="minor"/>
        </p:style>
      </p:sp>
      <p:grpSp>
        <p:nvGrpSpPr>
          <p:cNvPr id="252" name="Google Shape;1028;p55"/>
          <p:cNvGrpSpPr/>
          <p:nvPr/>
        </p:nvGrpSpPr>
        <p:grpSpPr>
          <a:xfrm>
            <a:off x="457200" y="1378800"/>
            <a:ext cx="776880" cy="619200"/>
            <a:chOff x="457200" y="1378800"/>
            <a:chExt cx="776880" cy="619200"/>
          </a:xfrm>
        </p:grpSpPr>
        <p:sp>
          <p:nvSpPr>
            <p:cNvPr id="253" name="Google Shape;1029;p55"/>
            <p:cNvSpPr/>
            <p:nvPr/>
          </p:nvSpPr>
          <p:spPr>
            <a:xfrm>
              <a:off x="457200" y="1378800"/>
              <a:ext cx="693360" cy="619200"/>
            </a:xfrm>
            <a:prstGeom prst="roundRect">
              <a:avLst>
                <a:gd name="adj" fmla="val 16667"/>
              </a:avLst>
            </a:prstGeom>
            <a:solidFill>
              <a:srgbClr val="a9b7c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3000" spc="-1" strike="noStrike">
                  <a:solidFill>
                    <a:srgbClr val="000000"/>
                  </a:solidFill>
                  <a:latin typeface="Roboto Thin"/>
                  <a:ea typeface="Roboto Thin"/>
                </a:rPr>
                <a:t>01</a:t>
              </a:r>
              <a:endParaRPr b="0" lang="en-CA" sz="3000" spc="-1" strike="noStrike">
                <a:latin typeface="Arial"/>
              </a:endParaRPr>
            </a:p>
          </p:txBody>
        </p:sp>
        <p:sp>
          <p:nvSpPr>
            <p:cNvPr id="254" name="Google Shape;1030;p55"/>
            <p:cNvSpPr/>
            <p:nvPr/>
          </p:nvSpPr>
          <p:spPr>
            <a:xfrm rot="5400000">
              <a:off x="971640" y="1607400"/>
              <a:ext cx="338040" cy="186480"/>
            </a:xfrm>
            <a:prstGeom prst="flowChartExtract">
              <a:avLst/>
            </a:prstGeom>
            <a:solidFill>
              <a:srgbClr val="a9b7c0"/>
            </a:solidFill>
            <a:ln w="0">
              <a:noFill/>
            </a:ln>
          </p:spPr>
          <p:style>
            <a:lnRef idx="0"/>
            <a:fillRef idx="0"/>
            <a:effectRef idx="0"/>
            <a:fontRef idx="minor"/>
          </p:style>
        </p:sp>
      </p:grpSp>
      <p:grpSp>
        <p:nvGrpSpPr>
          <p:cNvPr id="255" name="Google Shape;1031;p55"/>
          <p:cNvGrpSpPr/>
          <p:nvPr/>
        </p:nvGrpSpPr>
        <p:grpSpPr>
          <a:xfrm>
            <a:off x="457200" y="2228760"/>
            <a:ext cx="776880" cy="619200"/>
            <a:chOff x="457200" y="2228760"/>
            <a:chExt cx="776880" cy="619200"/>
          </a:xfrm>
        </p:grpSpPr>
        <p:sp>
          <p:nvSpPr>
            <p:cNvPr id="256" name="Google Shape;1032;p55"/>
            <p:cNvSpPr/>
            <p:nvPr/>
          </p:nvSpPr>
          <p:spPr>
            <a:xfrm>
              <a:off x="457200" y="2228760"/>
              <a:ext cx="693360" cy="61920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3000" spc="-1" strike="noStrike">
                  <a:solidFill>
                    <a:srgbClr val="ffffff"/>
                  </a:solidFill>
                  <a:latin typeface="Roboto Thin"/>
                  <a:ea typeface="Roboto Thin"/>
                </a:rPr>
                <a:t>02</a:t>
              </a:r>
              <a:endParaRPr b="0" lang="en-CA" sz="3000" spc="-1" strike="noStrike">
                <a:latin typeface="Arial"/>
              </a:endParaRPr>
            </a:p>
          </p:txBody>
        </p:sp>
        <p:sp>
          <p:nvSpPr>
            <p:cNvPr id="257" name="Google Shape;1033;p55"/>
            <p:cNvSpPr/>
            <p:nvPr/>
          </p:nvSpPr>
          <p:spPr>
            <a:xfrm rot="5400000">
              <a:off x="971640" y="2457360"/>
              <a:ext cx="338040" cy="186480"/>
            </a:xfrm>
            <a:prstGeom prst="flowChartExtract">
              <a:avLst/>
            </a:prstGeom>
            <a:solidFill>
              <a:srgbClr val="cc0000"/>
            </a:solidFill>
            <a:ln w="0">
              <a:noFill/>
            </a:ln>
          </p:spPr>
          <p:style>
            <a:lnRef idx="0"/>
            <a:fillRef idx="0"/>
            <a:effectRef idx="0"/>
            <a:fontRef idx="minor"/>
          </p:style>
        </p:sp>
      </p:grpSp>
      <p:grpSp>
        <p:nvGrpSpPr>
          <p:cNvPr id="258" name="Google Shape;1034;p55"/>
          <p:cNvGrpSpPr/>
          <p:nvPr/>
        </p:nvGrpSpPr>
        <p:grpSpPr>
          <a:xfrm>
            <a:off x="457200" y="3073680"/>
            <a:ext cx="776880" cy="619200"/>
            <a:chOff x="457200" y="3073680"/>
            <a:chExt cx="776880" cy="619200"/>
          </a:xfrm>
        </p:grpSpPr>
        <p:sp>
          <p:nvSpPr>
            <p:cNvPr id="259" name="Google Shape;1035;p55"/>
            <p:cNvSpPr/>
            <p:nvPr/>
          </p:nvSpPr>
          <p:spPr>
            <a:xfrm>
              <a:off x="457200" y="3073680"/>
              <a:ext cx="693360" cy="619200"/>
            </a:xfrm>
            <a:prstGeom prst="roundRect">
              <a:avLst>
                <a:gd name="adj" fmla="val 16667"/>
              </a:avLst>
            </a:prstGeom>
            <a:solidFill>
              <a:srgbClr val="3d85c6"/>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3000" spc="-1" strike="noStrike">
                  <a:solidFill>
                    <a:srgbClr val="ffffff"/>
                  </a:solidFill>
                  <a:latin typeface="Roboto Thin"/>
                  <a:ea typeface="Roboto Thin"/>
                </a:rPr>
                <a:t>03</a:t>
              </a:r>
              <a:endParaRPr b="0" lang="en-CA" sz="3000" spc="-1" strike="noStrike">
                <a:latin typeface="Arial"/>
              </a:endParaRPr>
            </a:p>
          </p:txBody>
        </p:sp>
        <p:sp>
          <p:nvSpPr>
            <p:cNvPr id="260" name="Google Shape;1036;p55"/>
            <p:cNvSpPr/>
            <p:nvPr/>
          </p:nvSpPr>
          <p:spPr>
            <a:xfrm rot="5400000">
              <a:off x="971640" y="3302280"/>
              <a:ext cx="338040" cy="186480"/>
            </a:xfrm>
            <a:prstGeom prst="flowChartExtract">
              <a:avLst/>
            </a:prstGeom>
            <a:solidFill>
              <a:srgbClr val="3d85c6"/>
            </a:solidFill>
            <a:ln w="0">
              <a:noFill/>
            </a:ln>
          </p:spPr>
          <p:style>
            <a:lnRef idx="0"/>
            <a:fillRef idx="0"/>
            <a:effectRef idx="0"/>
            <a:fontRef idx="minor"/>
          </p:style>
        </p:sp>
      </p:grpSp>
      <p:grpSp>
        <p:nvGrpSpPr>
          <p:cNvPr id="261" name="Google Shape;1037;p55"/>
          <p:cNvGrpSpPr/>
          <p:nvPr/>
        </p:nvGrpSpPr>
        <p:grpSpPr>
          <a:xfrm>
            <a:off x="457200" y="3923640"/>
            <a:ext cx="776880" cy="619200"/>
            <a:chOff x="457200" y="3923640"/>
            <a:chExt cx="776880" cy="619200"/>
          </a:xfrm>
        </p:grpSpPr>
        <p:sp>
          <p:nvSpPr>
            <p:cNvPr id="262" name="Google Shape;1038;p55"/>
            <p:cNvSpPr/>
            <p:nvPr/>
          </p:nvSpPr>
          <p:spPr>
            <a:xfrm>
              <a:off x="457200" y="3923640"/>
              <a:ext cx="693360" cy="619200"/>
            </a:xfrm>
            <a:prstGeom prst="roundRect">
              <a:avLst>
                <a:gd name="adj" fmla="val 16667"/>
              </a:avLst>
            </a:prstGeom>
            <a:solidFill>
              <a:srgbClr val="00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3000" spc="-1" strike="noStrike">
                  <a:solidFill>
                    <a:srgbClr val="ffffff"/>
                  </a:solidFill>
                  <a:latin typeface="Roboto Thin"/>
                  <a:ea typeface="Roboto Thin"/>
                </a:rPr>
                <a:t>04</a:t>
              </a:r>
              <a:endParaRPr b="0" lang="en-CA" sz="3000" spc="-1" strike="noStrike">
                <a:latin typeface="Arial"/>
              </a:endParaRPr>
            </a:p>
          </p:txBody>
        </p:sp>
        <p:sp>
          <p:nvSpPr>
            <p:cNvPr id="263" name="Google Shape;1039;p55"/>
            <p:cNvSpPr/>
            <p:nvPr/>
          </p:nvSpPr>
          <p:spPr>
            <a:xfrm rot="5400000">
              <a:off x="971640" y="4152240"/>
              <a:ext cx="338040" cy="186480"/>
            </a:xfrm>
            <a:prstGeom prst="flowChartExtract">
              <a:avLst/>
            </a:prstGeom>
            <a:solidFill>
              <a:srgbClr val="000000"/>
            </a:solidFill>
            <a:ln w="0">
              <a:noFill/>
            </a:ln>
          </p:spPr>
          <p:style>
            <a:lnRef idx="0"/>
            <a:fillRef idx="0"/>
            <a:effectRef idx="0"/>
            <a:fontRef idx="minor"/>
          </p:style>
        </p:sp>
      </p:grpSp>
      <p:sp>
        <p:nvSpPr>
          <p:cNvPr id="264" name="Google Shape;1040;p55"/>
          <p:cNvSpPr/>
          <p:nvPr/>
        </p:nvSpPr>
        <p:spPr>
          <a:xfrm>
            <a:off x="-12600" y="1378800"/>
            <a:ext cx="9166320" cy="604800"/>
          </a:xfrm>
          <a:prstGeom prst="rect">
            <a:avLst/>
          </a:prstGeom>
          <a:noFill/>
          <a:ln w="0">
            <a:noFill/>
          </a:ln>
        </p:spPr>
        <p:style>
          <a:lnRef idx="0"/>
          <a:fillRef idx="0"/>
          <a:effectRef idx="0"/>
          <a:fontRef idx="minor"/>
        </p:style>
        <p:txBody>
          <a:bodyPr lIns="1554480" rIns="457200" tIns="0" bIns="0" anchor="ctr">
            <a:noAutofit/>
          </a:bodyPr>
          <a:p>
            <a:pPr>
              <a:lnSpc>
                <a:spcPct val="115000"/>
              </a:lnSpc>
              <a:tabLst>
                <a:tab algn="l" pos="0"/>
              </a:tabLst>
            </a:pPr>
            <a:r>
              <a:rPr b="1" lang="en" sz="1800" spc="-1" strike="noStrike">
                <a:solidFill>
                  <a:srgbClr val="000000"/>
                </a:solidFill>
                <a:latin typeface="Roboto"/>
                <a:ea typeface="Roboto"/>
              </a:rPr>
              <a:t>Network Topology</a:t>
            </a:r>
            <a:endParaRPr b="0" lang="en-CA" sz="1800" spc="-1" strike="noStrike">
              <a:latin typeface="Arial"/>
            </a:endParaRPr>
          </a:p>
        </p:txBody>
      </p:sp>
      <p:sp>
        <p:nvSpPr>
          <p:cNvPr id="265" name="Google Shape;1041;p55"/>
          <p:cNvSpPr/>
          <p:nvPr/>
        </p:nvSpPr>
        <p:spPr>
          <a:xfrm>
            <a:off x="1352520" y="2231280"/>
            <a:ext cx="7515000" cy="619200"/>
          </a:xfrm>
          <a:prstGeom prst="roundRect">
            <a:avLst>
              <a:gd name="adj" fmla="val 16667"/>
            </a:avLst>
          </a:prstGeom>
          <a:solidFill>
            <a:srgbClr val="f3f3f3"/>
          </a:solidFill>
          <a:ln w="0">
            <a:noFill/>
          </a:ln>
        </p:spPr>
        <p:style>
          <a:lnRef idx="0"/>
          <a:fillRef idx="0"/>
          <a:effectRef idx="0"/>
          <a:fontRef idx="minor"/>
        </p:style>
      </p:sp>
      <p:sp>
        <p:nvSpPr>
          <p:cNvPr id="266" name="Google Shape;1042;p55"/>
          <p:cNvSpPr/>
          <p:nvPr/>
        </p:nvSpPr>
        <p:spPr>
          <a:xfrm>
            <a:off x="1352520" y="3073680"/>
            <a:ext cx="7515000" cy="619200"/>
          </a:xfrm>
          <a:prstGeom prst="roundRect">
            <a:avLst>
              <a:gd name="adj" fmla="val 16667"/>
            </a:avLst>
          </a:prstGeom>
          <a:solidFill>
            <a:srgbClr val="f3f3f3"/>
          </a:solidFill>
          <a:ln w="0">
            <a:noFill/>
          </a:ln>
        </p:spPr>
        <p:style>
          <a:lnRef idx="0"/>
          <a:fillRef idx="0"/>
          <a:effectRef idx="0"/>
          <a:fontRef idx="minor"/>
        </p:style>
      </p:sp>
      <p:sp>
        <p:nvSpPr>
          <p:cNvPr id="267" name="Google Shape;1043;p55"/>
          <p:cNvSpPr/>
          <p:nvPr/>
        </p:nvSpPr>
        <p:spPr>
          <a:xfrm>
            <a:off x="1352520" y="3918960"/>
            <a:ext cx="7515000" cy="619200"/>
          </a:xfrm>
          <a:prstGeom prst="roundRect">
            <a:avLst>
              <a:gd name="adj" fmla="val 16667"/>
            </a:avLst>
          </a:prstGeom>
          <a:solidFill>
            <a:srgbClr val="f3f3f3"/>
          </a:solidFill>
          <a:ln w="0">
            <a:noFill/>
          </a:ln>
        </p:spPr>
        <p:style>
          <a:lnRef idx="0"/>
          <a:fillRef idx="0"/>
          <a:effectRef idx="0"/>
          <a:fontRef idx="minor"/>
        </p:style>
      </p:sp>
      <p:sp>
        <p:nvSpPr>
          <p:cNvPr id="268" name="Google Shape;1044;p55"/>
          <p:cNvSpPr/>
          <p:nvPr/>
        </p:nvSpPr>
        <p:spPr>
          <a:xfrm>
            <a:off x="-12600" y="2233440"/>
            <a:ext cx="9166320" cy="604800"/>
          </a:xfrm>
          <a:prstGeom prst="rect">
            <a:avLst/>
          </a:prstGeom>
          <a:noFill/>
          <a:ln w="0">
            <a:noFill/>
          </a:ln>
        </p:spPr>
        <p:style>
          <a:lnRef idx="0"/>
          <a:fillRef idx="0"/>
          <a:effectRef idx="0"/>
          <a:fontRef idx="minor"/>
        </p:style>
        <p:txBody>
          <a:bodyPr lIns="1554480" rIns="457200" tIns="0" bIns="0" anchor="ctr">
            <a:noAutofit/>
          </a:bodyPr>
          <a:p>
            <a:pPr>
              <a:lnSpc>
                <a:spcPct val="115000"/>
              </a:lnSpc>
              <a:tabLst>
                <a:tab algn="l" pos="0"/>
              </a:tabLst>
            </a:pPr>
            <a:r>
              <a:rPr b="1" lang="en" sz="1800" spc="-1" strike="noStrike">
                <a:solidFill>
                  <a:srgbClr val="000000"/>
                </a:solidFill>
                <a:latin typeface="Roboto"/>
                <a:ea typeface="Roboto"/>
              </a:rPr>
              <a:t>Red Team</a:t>
            </a:r>
            <a:r>
              <a:rPr b="0" lang="en" sz="1800" spc="-1" strike="noStrike">
                <a:solidFill>
                  <a:srgbClr val="000000"/>
                </a:solidFill>
                <a:latin typeface="Roboto"/>
                <a:ea typeface="Roboto"/>
              </a:rPr>
              <a:t>: Security Assessment</a:t>
            </a:r>
            <a:endParaRPr b="0" lang="en-CA" sz="1800" spc="-1" strike="noStrike">
              <a:latin typeface="Arial"/>
            </a:endParaRPr>
          </a:p>
        </p:txBody>
      </p:sp>
      <p:sp>
        <p:nvSpPr>
          <p:cNvPr id="269" name="Google Shape;1045;p55"/>
          <p:cNvSpPr/>
          <p:nvPr/>
        </p:nvSpPr>
        <p:spPr>
          <a:xfrm>
            <a:off x="0" y="3076200"/>
            <a:ext cx="9166320" cy="604800"/>
          </a:xfrm>
          <a:prstGeom prst="rect">
            <a:avLst/>
          </a:prstGeom>
          <a:noFill/>
          <a:ln w="0">
            <a:noFill/>
          </a:ln>
        </p:spPr>
        <p:style>
          <a:lnRef idx="0"/>
          <a:fillRef idx="0"/>
          <a:effectRef idx="0"/>
          <a:fontRef idx="minor"/>
        </p:style>
        <p:txBody>
          <a:bodyPr lIns="1554480" rIns="457200" tIns="0" bIns="0" anchor="ctr">
            <a:noAutofit/>
          </a:bodyPr>
          <a:p>
            <a:pPr>
              <a:lnSpc>
                <a:spcPct val="115000"/>
              </a:lnSpc>
              <a:tabLst>
                <a:tab algn="l" pos="0"/>
              </a:tabLst>
            </a:pPr>
            <a:r>
              <a:rPr b="1" lang="en" sz="1800" spc="-1" strike="noStrike">
                <a:solidFill>
                  <a:srgbClr val="000000"/>
                </a:solidFill>
                <a:latin typeface="Roboto"/>
                <a:ea typeface="Roboto"/>
              </a:rPr>
              <a:t>Blue Team</a:t>
            </a:r>
            <a:r>
              <a:rPr b="0" lang="en" sz="1800" spc="-1" strike="noStrike">
                <a:solidFill>
                  <a:srgbClr val="000000"/>
                </a:solidFill>
                <a:latin typeface="Roboto"/>
                <a:ea typeface="Roboto"/>
              </a:rPr>
              <a:t>: Log Analysis and Attack Characterization</a:t>
            </a:r>
            <a:endParaRPr b="0" lang="en-CA" sz="1800" spc="-1" strike="noStrike">
              <a:latin typeface="Arial"/>
            </a:endParaRPr>
          </a:p>
        </p:txBody>
      </p:sp>
      <p:sp>
        <p:nvSpPr>
          <p:cNvPr id="270" name="Google Shape;1046;p55"/>
          <p:cNvSpPr/>
          <p:nvPr/>
        </p:nvSpPr>
        <p:spPr>
          <a:xfrm>
            <a:off x="-12240" y="3918960"/>
            <a:ext cx="9166320" cy="604800"/>
          </a:xfrm>
          <a:prstGeom prst="rect">
            <a:avLst/>
          </a:prstGeom>
          <a:noFill/>
          <a:ln w="0">
            <a:noFill/>
          </a:ln>
        </p:spPr>
        <p:style>
          <a:lnRef idx="0"/>
          <a:fillRef idx="0"/>
          <a:effectRef idx="0"/>
          <a:fontRef idx="minor"/>
        </p:style>
        <p:txBody>
          <a:bodyPr lIns="1554480" rIns="457200" tIns="0" bIns="0" anchor="ctr">
            <a:noAutofit/>
          </a:bodyPr>
          <a:p>
            <a:pPr>
              <a:lnSpc>
                <a:spcPct val="115000"/>
              </a:lnSpc>
              <a:tabLst>
                <a:tab algn="l" pos="0"/>
              </a:tabLst>
            </a:pPr>
            <a:r>
              <a:rPr b="1" lang="en" sz="1800" spc="-1" strike="noStrike">
                <a:solidFill>
                  <a:srgbClr val="000000"/>
                </a:solidFill>
                <a:latin typeface="Roboto"/>
                <a:ea typeface="Roboto"/>
              </a:rPr>
              <a:t>Hardening</a:t>
            </a:r>
            <a:r>
              <a:rPr b="0" lang="en" sz="1800" spc="-1" strike="noStrike">
                <a:solidFill>
                  <a:srgbClr val="000000"/>
                </a:solidFill>
                <a:latin typeface="Roboto"/>
                <a:ea typeface="Roboto"/>
              </a:rPr>
              <a:t>: Proposed Alarms and Mitigation Strategies</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Mitigation: Detecting the WebDAV Connection</a:t>
            </a:r>
            <a:endParaRPr b="0" lang="en-CA" sz="2400" spc="-1" strike="noStrike">
              <a:latin typeface="Arial"/>
            </a:endParaRPr>
          </a:p>
        </p:txBody>
      </p:sp>
      <p:sp>
        <p:nvSpPr>
          <p:cNvPr id="393"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94" name="PlaceHolder 3"/>
          <p:cNvSpPr>
            <a:spLocks noGrp="1"/>
          </p:cNvSpPr>
          <p:nvPr>
            <p:ph type="subTitle"/>
          </p:nvPr>
        </p:nvSpPr>
        <p:spPr>
          <a:xfrm>
            <a:off x="-12240" y="1602360"/>
            <a:ext cx="4296240" cy="329976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Log and email alerts are generated  when foreign IPs request access to protected folders and files. The alarm would be set off when the directory is requested by a non-trusted IP even once.</a:t>
            </a:r>
            <a:endParaRPr b="0" lang="en-CA" sz="1400" spc="-1" strike="noStrike">
              <a:latin typeface="Arial"/>
            </a:endParaRPr>
          </a:p>
          <a:p>
            <a:pPr>
              <a:lnSpc>
                <a:spcPct val="115000"/>
              </a:lnSpc>
              <a:tabLst>
                <a:tab algn="l" pos="0"/>
              </a:tabLst>
            </a:pPr>
            <a:endParaRPr b="0" lang="en-CA" sz="1400" spc="-1" strike="noStrike">
              <a:latin typeface="Arial"/>
            </a:endParaRPr>
          </a:p>
        </p:txBody>
      </p:sp>
      <p:sp>
        <p:nvSpPr>
          <p:cNvPr id="395" name="PlaceHolder 4"/>
          <p:cNvSpPr>
            <a:spLocks noGrp="1"/>
          </p:cNvSpPr>
          <p:nvPr>
            <p:ph type="subTitle"/>
          </p:nvPr>
        </p:nvSpPr>
        <p:spPr>
          <a:xfrm>
            <a:off x="4466880" y="1604880"/>
            <a:ext cx="4296240" cy="329976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Limit user access to webdav. Whitelisting Ips. Scanning all incoming traffic with antivirus/antimalware. Update regularly OS.</a:t>
            </a:r>
            <a:endParaRPr b="0" lang="en-CA" sz="1400" spc="-1" strike="noStrike">
              <a:latin typeface="Arial"/>
            </a:endParaRPr>
          </a:p>
          <a:p>
            <a:pPr>
              <a:lnSpc>
                <a:spcPct val="115000"/>
              </a:lnSpc>
              <a:tabLst>
                <a:tab algn="l" pos="0"/>
              </a:tabLst>
            </a:pP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Mitigation: Identifying Reverse Shell Uploads</a:t>
            </a:r>
            <a:endParaRPr b="0" lang="en-CA" sz="2400" spc="-1" strike="noStrike">
              <a:latin typeface="Arial"/>
            </a:endParaRPr>
          </a:p>
        </p:txBody>
      </p:sp>
      <p:sp>
        <p:nvSpPr>
          <p:cNvPr id="397"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98" name="PlaceHolder 3"/>
          <p:cNvSpPr>
            <a:spLocks noGrp="1"/>
          </p:cNvSpPr>
          <p:nvPr>
            <p:ph type="subTitle"/>
          </p:nvPr>
        </p:nvSpPr>
        <p:spPr>
          <a:xfrm>
            <a:off x="-12240" y="1602360"/>
            <a:ext cx="4296240" cy="3299760"/>
          </a:xfrm>
          <a:prstGeom prst="rect">
            <a:avLst/>
          </a:prstGeom>
          <a:noFill/>
          <a:ln w="0">
            <a:noFill/>
          </a:ln>
        </p:spPr>
        <p:txBody>
          <a:bodyPr lIns="457200" rIns="457200" tIns="0" bIns="0" anchor="t">
            <a:noAutofit/>
          </a:bodyPr>
          <a:p>
            <a:pPr>
              <a:lnSpc>
                <a:spcPct val="115000"/>
              </a:lnSpc>
              <a:tabLst>
                <a:tab algn="l" pos="0"/>
              </a:tabLst>
            </a:pPr>
            <a:r>
              <a:rPr b="0" lang="en-US" sz="1400" spc="-1" strike="noStrike">
                <a:latin typeface="Roboto"/>
                <a:ea typeface="Roboto"/>
              </a:rPr>
              <a:t>Email and log alerts when a ‘put’ method is used on protected folders and files by unauthorized IPs.</a:t>
            </a:r>
            <a:endParaRPr b="0" lang="en-CA" sz="1400" spc="-1" strike="noStrike">
              <a:latin typeface="Arial"/>
            </a:endParaRPr>
          </a:p>
          <a:p>
            <a:pPr>
              <a:lnSpc>
                <a:spcPct val="115000"/>
              </a:lnSpc>
              <a:tabLst>
                <a:tab algn="l" pos="0"/>
              </a:tabLst>
            </a:pPr>
            <a:endParaRPr b="0" lang="en-CA" sz="1400" spc="-1" strike="noStrike">
              <a:latin typeface="Arial"/>
            </a:endParaRPr>
          </a:p>
          <a:p>
            <a:pPr>
              <a:lnSpc>
                <a:spcPct val="115000"/>
              </a:lnSpc>
              <a:tabLst>
                <a:tab algn="l" pos="0"/>
              </a:tabLst>
            </a:pPr>
            <a:r>
              <a:rPr b="0" lang="en-US" sz="1400" spc="-1" strike="noStrike">
                <a:latin typeface="Roboto"/>
                <a:ea typeface="Roboto"/>
              </a:rPr>
              <a:t>http:request.method:”put” and url.path: *webdav* and source.ip: (not 192.168.1.1 or 192.168.1.105)</a:t>
            </a:r>
            <a:endParaRPr b="0" lang="en-CA" sz="1400" spc="-1" strike="noStrike">
              <a:latin typeface="Arial"/>
            </a:endParaRPr>
          </a:p>
          <a:p>
            <a:pPr>
              <a:lnSpc>
                <a:spcPct val="115000"/>
              </a:lnSpc>
              <a:tabLst>
                <a:tab algn="l" pos="0"/>
              </a:tabLst>
            </a:pPr>
            <a:endParaRPr b="0" lang="en-CA" sz="1400" spc="-1" strike="noStrike">
              <a:latin typeface="Arial"/>
            </a:endParaRPr>
          </a:p>
          <a:p>
            <a:pPr>
              <a:lnSpc>
                <a:spcPct val="115000"/>
              </a:lnSpc>
              <a:tabLst>
                <a:tab algn="l" pos="0"/>
              </a:tabLst>
            </a:pPr>
            <a:endParaRPr b="0" lang="en-CA" sz="1400" spc="-1" strike="noStrike">
              <a:latin typeface="Arial"/>
            </a:endParaRPr>
          </a:p>
        </p:txBody>
      </p:sp>
      <p:sp>
        <p:nvSpPr>
          <p:cNvPr id="399" name="PlaceHolder 4"/>
          <p:cNvSpPr>
            <a:spLocks noGrp="1"/>
          </p:cNvSpPr>
          <p:nvPr>
            <p:ph type="subTitle"/>
          </p:nvPr>
        </p:nvSpPr>
        <p:spPr>
          <a:xfrm>
            <a:off x="4466880" y="1604880"/>
            <a:ext cx="4296240" cy="3299760"/>
          </a:xfrm>
          <a:prstGeom prst="rect">
            <a:avLst/>
          </a:prstGeom>
          <a:noFill/>
          <a:ln w="0">
            <a:noFill/>
          </a:ln>
        </p:spPr>
        <p:txBody>
          <a:bodyPr lIns="457200" rIns="457200" tIns="0" bIns="0" anchor="t">
            <a:noAutofit/>
          </a:bodyPr>
          <a:p>
            <a:pPr>
              <a:lnSpc>
                <a:spcPct val="115000"/>
              </a:lnSpc>
              <a:tabLst>
                <a:tab algn="l" pos="0"/>
              </a:tabLst>
            </a:pPr>
            <a:r>
              <a:rPr b="0" lang="en" sz="1400" spc="-1" strike="noStrike">
                <a:latin typeface="Roboto"/>
                <a:ea typeface="Roboto"/>
              </a:rPr>
              <a:t>Make modifications on the configuration file to block unauthorized access to the ‘secret folder from untrusted I</a:t>
            </a:r>
            <a:r>
              <a:rPr b="0" lang="en-US" sz="1400" spc="-1" strike="noStrike">
                <a:latin typeface="Roboto"/>
                <a:ea typeface="Roboto"/>
              </a:rPr>
              <a:t>Ps.</a:t>
            </a:r>
            <a:r>
              <a:rPr b="0" lang="en" sz="1400" spc="-1" strike="noStrike">
                <a:latin typeface="Roboto"/>
                <a:ea typeface="Roboto"/>
              </a:rPr>
              <a:t> </a:t>
            </a:r>
            <a:endParaRPr b="0" lang="en-CA" sz="1400" spc="-1" strike="noStrike">
              <a:latin typeface="Arial"/>
            </a:endParaRPr>
          </a:p>
          <a:p>
            <a:pPr>
              <a:lnSpc>
                <a:spcPct val="115000"/>
              </a:lnSpc>
              <a:tabLst>
                <a:tab algn="l" pos="0"/>
              </a:tabLst>
            </a:pPr>
            <a:r>
              <a:rPr b="0" lang="en" sz="1400" spc="-1" strike="noStrike">
                <a:latin typeface="Roboto"/>
                <a:ea typeface="Roboto"/>
              </a:rPr>
              <a:t>Set up antivirus/antimalware. Upate firewall rules.Limit file types that can be uploaded especially php.</a:t>
            </a:r>
            <a:endParaRPr b="0" lang="en-CA" sz="1400" spc="-1" strike="noStrike">
              <a:latin typeface="Arial"/>
            </a:endParaRPr>
          </a:p>
          <a:p>
            <a:pPr>
              <a:lnSpc>
                <a:spcPct val="115000"/>
              </a:lnSpc>
              <a:tabLst>
                <a:tab algn="l" pos="0"/>
              </a:tabLst>
            </a:pPr>
            <a:endParaRPr b="0" lang="en-CA" sz="1400" spc="-1" strike="noStrike">
              <a:latin typeface="Arial"/>
            </a:endParaRPr>
          </a:p>
          <a:p>
            <a:pPr>
              <a:lnSpc>
                <a:spcPct val="115000"/>
              </a:lnSpc>
              <a:tabLst>
                <a:tab algn="l" pos="0"/>
              </a:tabLst>
            </a:pP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274320" y="2088360"/>
            <a:ext cx="8593200" cy="790200"/>
          </a:xfrm>
          <a:prstGeom prst="rect">
            <a:avLst/>
          </a:prstGeom>
          <a:noFill/>
          <a:ln w="0">
            <a:noFill/>
          </a:ln>
        </p:spPr>
        <p:txBody>
          <a:bodyPr lIns="90000" rIns="90000" tIns="91440" bIns="91440" anchor="t">
            <a:noAutofit/>
          </a:bodyPr>
          <a:p>
            <a:pPr algn="ctr">
              <a:lnSpc>
                <a:spcPct val="100000"/>
              </a:lnSpc>
              <a:tabLst>
                <a:tab algn="l" pos="0"/>
              </a:tabLst>
            </a:pPr>
            <a:r>
              <a:rPr b="0" lang="en" sz="3600" spc="-1" strike="noStrike">
                <a:solidFill>
                  <a:srgbClr val="ffffff"/>
                </a:solidFill>
                <a:latin typeface="Roboto"/>
                <a:ea typeface="Roboto"/>
              </a:rPr>
              <a:t>Network Topology </a:t>
            </a:r>
            <a:endParaRPr b="0" lang="en-CA" sz="3600" spc="-1" strike="noStrike">
              <a:latin typeface="Arial"/>
            </a:endParaRPr>
          </a:p>
        </p:txBody>
      </p:sp>
      <p:sp>
        <p:nvSpPr>
          <p:cNvPr id="272" name="Google Shape;1052;p56"/>
          <p:cNvSpPr/>
          <p:nvPr/>
        </p:nvSpPr>
        <p:spPr>
          <a:xfrm>
            <a:off x="8607600" y="4957200"/>
            <a:ext cx="259920" cy="103320"/>
          </a:xfrm>
          <a:prstGeom prst="rect">
            <a:avLst/>
          </a:prstGeom>
          <a:noFill/>
          <a:ln w="0">
            <a:noFill/>
          </a:ln>
        </p:spPr>
        <p:style>
          <a:lnRef idx="0"/>
          <a:fillRef idx="0"/>
          <a:effectRef idx="0"/>
          <a:fontRef idx="minor"/>
        </p:style>
        <p:txBody>
          <a:bodyPr lIns="0" rIns="0" tIns="0" bIns="91440" anchor="t">
            <a:noAutofit/>
          </a:bodyPr>
          <a:p>
            <a:pPr algn="r">
              <a:lnSpc>
                <a:spcPct val="100000"/>
              </a:lnSpc>
              <a:tabLst>
                <a:tab algn="l" pos="0"/>
              </a:tabLst>
            </a:pPr>
            <a:fld id="{31B05F29-DE3C-4036-B911-4DBFDD16C3F1}" type="slidenum">
              <a:rPr b="0" lang="en" sz="600" spc="-1" strike="noStrike">
                <a:solidFill>
                  <a:srgbClr val="000000"/>
                </a:solidFill>
                <a:latin typeface="Arial"/>
                <a:ea typeface="Arial"/>
              </a:rPr>
              <a:t>&lt;number&gt;</a:t>
            </a:fld>
            <a:endParaRPr b="0" lang="en-CA" sz="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p:nvPr>
        </p:nvSpPr>
        <p:spPr>
          <a:xfrm>
            <a:off x="115200" y="910440"/>
            <a:ext cx="6697440" cy="3895560"/>
          </a:xfrm>
          <a:prstGeom prst="rect">
            <a:avLst/>
          </a:prstGeom>
          <a:solidFill>
            <a:srgbClr val="1d8be6">
              <a:alpha val="15000"/>
            </a:srgbClr>
          </a:solidFill>
          <a:ln w="0">
            <a:noFill/>
          </a:ln>
        </p:spPr>
        <p:txBody>
          <a:bodyPr lIns="457200" rIns="457200" tIns="0" bIns="914400" anchor="t">
            <a:noAutofit/>
          </a:bodyPr>
          <a:p>
            <a:pPr>
              <a:lnSpc>
                <a:spcPct val="100000"/>
              </a:lnSpc>
              <a:tabLst>
                <a:tab algn="l" pos="0"/>
              </a:tabLst>
            </a:pPr>
            <a:endParaRPr b="0" lang="en-CA" sz="3200" spc="-1" strike="noStrike">
              <a:latin typeface="Arial"/>
            </a:endParaRPr>
          </a:p>
          <a:p>
            <a:pPr>
              <a:lnSpc>
                <a:spcPct val="100000"/>
              </a:lnSpc>
              <a:spcBef>
                <a:spcPts val="799"/>
              </a:spcBef>
              <a:tabLst>
                <a:tab algn="l" pos="0"/>
              </a:tabLst>
            </a:pPr>
            <a:endParaRPr b="0" lang="en-CA" sz="3200" spc="-1" strike="noStrike">
              <a:latin typeface="Arial"/>
            </a:endParaRPr>
          </a:p>
          <a:p>
            <a:pPr>
              <a:lnSpc>
                <a:spcPct val="100000"/>
              </a:lnSpc>
              <a:spcBef>
                <a:spcPts val="799"/>
              </a:spcBef>
              <a:tabLst>
                <a:tab algn="l" pos="0"/>
              </a:tabLst>
            </a:pPr>
            <a:endParaRPr b="0" lang="en-CA" sz="3200" spc="-1" strike="noStrike">
              <a:latin typeface="Arial"/>
            </a:endParaRPr>
          </a:p>
          <a:p>
            <a:pPr>
              <a:lnSpc>
                <a:spcPct val="100000"/>
              </a:lnSpc>
              <a:spcBef>
                <a:spcPts val="799"/>
              </a:spcBef>
              <a:tabLst>
                <a:tab algn="l" pos="0"/>
              </a:tabLst>
            </a:pPr>
            <a:endParaRPr b="0" lang="en-CA" sz="3200" spc="-1" strike="noStrike">
              <a:latin typeface="Arial"/>
            </a:endParaRPr>
          </a:p>
          <a:p>
            <a:pPr algn="ctr">
              <a:lnSpc>
                <a:spcPct val="100000"/>
              </a:lnSpc>
              <a:spcBef>
                <a:spcPts val="799"/>
              </a:spcBef>
              <a:tabLst>
                <a:tab algn="l" pos="0"/>
              </a:tabLst>
            </a:pPr>
            <a:r>
              <a:rPr b="1" lang="en" sz="1800" spc="-1" strike="noStrike">
                <a:solidFill>
                  <a:srgbClr val="000000"/>
                </a:solidFill>
                <a:latin typeface="Roboto"/>
                <a:ea typeface="Roboto"/>
              </a:rPr>
              <a:t>[Insert Here]</a:t>
            </a:r>
            <a:endParaRPr b="0" lang="en-CA" sz="1800" spc="-1" strike="noStrike">
              <a:latin typeface="Arial"/>
            </a:endParaRPr>
          </a:p>
          <a:p>
            <a:pPr>
              <a:lnSpc>
                <a:spcPct val="100000"/>
              </a:lnSpc>
              <a:tabLst>
                <a:tab algn="l" pos="0"/>
              </a:tabLst>
            </a:pPr>
            <a:endParaRPr b="0" lang="en-CA" sz="1800" spc="-1" strike="noStrike">
              <a:latin typeface="Arial"/>
            </a:endParaRPr>
          </a:p>
          <a:p>
            <a:pPr>
              <a:lnSpc>
                <a:spcPct val="100000"/>
              </a:lnSpc>
              <a:spcBef>
                <a:spcPts val="799"/>
              </a:spcBef>
              <a:tabLst>
                <a:tab algn="l" pos="0"/>
              </a:tabLst>
            </a:pPr>
            <a:r>
              <a:rPr b="0" lang="en" sz="1400" spc="-1" strike="noStrike">
                <a:solidFill>
                  <a:srgbClr val="000000"/>
                </a:solidFill>
                <a:latin typeface="Roboto"/>
                <a:ea typeface="Roboto"/>
              </a:rPr>
              <a:t>Use </a:t>
            </a:r>
            <a:r>
              <a:rPr b="0" lang="en" sz="1400" spc="-1" strike="noStrike" u="sng">
                <a:solidFill>
                  <a:srgbClr val="0097a7"/>
                </a:solidFill>
                <a:uFillTx/>
                <a:latin typeface="Roboto"/>
                <a:ea typeface="Roboto"/>
                <a:hlinkClick r:id="rId1"/>
              </a:rPr>
              <a:t>draw.io</a:t>
            </a:r>
            <a:r>
              <a:rPr b="0" lang="en" sz="1400" spc="-1" strike="noStrike">
                <a:solidFill>
                  <a:srgbClr val="000000"/>
                </a:solidFill>
                <a:latin typeface="Roboto"/>
                <a:ea typeface="Roboto"/>
              </a:rPr>
              <a:t> to create a diagram of the network.</a:t>
            </a:r>
            <a:endParaRPr b="0" lang="en-CA" sz="1400" spc="-1" strike="noStrike">
              <a:latin typeface="Arial"/>
            </a:endParaRPr>
          </a:p>
          <a:p>
            <a:pPr>
              <a:lnSpc>
                <a:spcPct val="100000"/>
              </a:lnSpc>
              <a:spcBef>
                <a:spcPts val="799"/>
              </a:spcBef>
              <a:tabLst>
                <a:tab algn="l" pos="0"/>
              </a:tabLst>
            </a:pPr>
            <a:r>
              <a:rPr b="0" lang="en" sz="1400" spc="-1" strike="noStrike">
                <a:solidFill>
                  <a:srgbClr val="000000"/>
                </a:solidFill>
                <a:latin typeface="Roboto"/>
                <a:ea typeface="Roboto"/>
              </a:rPr>
              <a:t>Add your diagram to this slide and fill out the data in the sidebar.</a:t>
            </a:r>
            <a:endParaRPr b="0" lang="en-CA" sz="1400" spc="-1" strike="noStrike">
              <a:latin typeface="Arial"/>
            </a:endParaRPr>
          </a:p>
          <a:p>
            <a:pPr>
              <a:lnSpc>
                <a:spcPct val="100000"/>
              </a:lnSpc>
              <a:spcBef>
                <a:spcPts val="799"/>
              </a:spcBef>
              <a:tabLst>
                <a:tab algn="l" pos="0"/>
              </a:tabLst>
            </a:pPr>
            <a:endParaRPr b="0" lang="en-CA" sz="1400" spc="-1" strike="noStrike">
              <a:latin typeface="Arial"/>
            </a:endParaRPr>
          </a:p>
          <a:p>
            <a:pPr>
              <a:lnSpc>
                <a:spcPct val="100000"/>
              </a:lnSpc>
              <a:spcBef>
                <a:spcPts val="799"/>
              </a:spcBef>
              <a:spcAft>
                <a:spcPts val="799"/>
              </a:spcAft>
              <a:tabLst>
                <a:tab algn="l" pos="0"/>
              </a:tabLst>
            </a:pPr>
            <a:endParaRPr b="0" lang="en-CA" sz="1400" spc="-1" strike="noStrike">
              <a:latin typeface="Arial"/>
            </a:endParaRPr>
          </a:p>
        </p:txBody>
      </p:sp>
      <p:sp>
        <p:nvSpPr>
          <p:cNvPr id="274" name="PlaceHolder 2"/>
          <p:cNvSpPr>
            <a:spLocks noGrp="1"/>
          </p:cNvSpPr>
          <p:nvPr>
            <p:ph type="subTitle"/>
          </p:nvPr>
        </p:nvSpPr>
        <p:spPr>
          <a:xfrm>
            <a:off x="7056360" y="910440"/>
            <a:ext cx="1811880" cy="3782520"/>
          </a:xfrm>
          <a:prstGeom prst="rect">
            <a:avLst/>
          </a:prstGeom>
          <a:noFill/>
          <a:ln w="9360">
            <a:solidFill>
              <a:srgbClr val="dbd9e8"/>
            </a:solidFill>
            <a:round/>
          </a:ln>
        </p:spPr>
        <p:txBody>
          <a:bodyPr lIns="182880" rIns="182880" tIns="182880" bIns="182880" anchor="t">
            <a:noAutofit/>
          </a:bodyPr>
          <a:p>
            <a:pPr>
              <a:lnSpc>
                <a:spcPct val="100000"/>
              </a:lnSpc>
              <a:tabLst>
                <a:tab algn="l" pos="0"/>
              </a:tabLst>
            </a:pPr>
            <a:r>
              <a:rPr b="0" lang="en" sz="1100" spc="-1" strike="noStrike">
                <a:latin typeface="Roboto Black"/>
                <a:ea typeface="Roboto Black"/>
              </a:rPr>
              <a:t>Network</a:t>
            </a:r>
            <a:endParaRPr b="0" lang="en-CA" sz="1100" spc="-1" strike="noStrike">
              <a:latin typeface="Arial"/>
            </a:endParaRPr>
          </a:p>
          <a:p>
            <a:pPr>
              <a:lnSpc>
                <a:spcPct val="100000"/>
              </a:lnSpc>
              <a:tabLst>
                <a:tab algn="l" pos="0"/>
              </a:tabLst>
            </a:pPr>
            <a:r>
              <a:rPr b="0" lang="en" sz="1000" spc="-1" strike="noStrike">
                <a:latin typeface="Roboto"/>
                <a:ea typeface="Roboto"/>
              </a:rPr>
              <a:t>Address Range:</a:t>
            </a:r>
            <a:endParaRPr b="0" lang="en-CA" sz="1000" spc="-1" strike="noStrike">
              <a:latin typeface="Arial"/>
            </a:endParaRPr>
          </a:p>
          <a:p>
            <a:pPr>
              <a:lnSpc>
                <a:spcPct val="100000"/>
              </a:lnSpc>
              <a:tabLst>
                <a:tab algn="l" pos="0"/>
              </a:tabLst>
            </a:pPr>
            <a:r>
              <a:rPr b="0" lang="en" sz="1000" spc="-1" strike="noStrike">
                <a:latin typeface="Roboto"/>
                <a:ea typeface="Roboto"/>
              </a:rPr>
              <a:t>Netmask:</a:t>
            </a:r>
            <a:endParaRPr b="0" lang="en-CA" sz="1000" spc="-1" strike="noStrike">
              <a:latin typeface="Arial"/>
            </a:endParaRPr>
          </a:p>
          <a:p>
            <a:pPr>
              <a:lnSpc>
                <a:spcPct val="100000"/>
              </a:lnSpc>
              <a:tabLst>
                <a:tab algn="l" pos="0"/>
              </a:tabLst>
            </a:pPr>
            <a:r>
              <a:rPr b="0" lang="en" sz="1000" spc="-1" strike="noStrike">
                <a:latin typeface="Roboto"/>
                <a:ea typeface="Roboto"/>
              </a:rPr>
              <a:t>Gateway:</a:t>
            </a:r>
            <a:endParaRPr b="0" lang="en-CA" sz="1000" spc="-1" strike="noStrike">
              <a:latin typeface="Arial"/>
            </a:endParaRPr>
          </a:p>
          <a:p>
            <a:pPr>
              <a:lnSpc>
                <a:spcPct val="100000"/>
              </a:lnSpc>
              <a:tabLst>
                <a:tab algn="l" pos="0"/>
              </a:tabLst>
            </a:pPr>
            <a:endParaRPr b="0" lang="en-CA" sz="1000" spc="-1" strike="noStrike">
              <a:latin typeface="Arial"/>
            </a:endParaRPr>
          </a:p>
          <a:p>
            <a:pPr>
              <a:lnSpc>
                <a:spcPct val="100000"/>
              </a:lnSpc>
              <a:tabLst>
                <a:tab algn="l" pos="0"/>
              </a:tabLst>
            </a:pPr>
            <a:r>
              <a:rPr b="0" lang="en" sz="1100" spc="-1" strike="noStrike">
                <a:latin typeface="Roboto Black"/>
                <a:ea typeface="Roboto Black"/>
              </a:rPr>
              <a:t>Machines</a:t>
            </a:r>
            <a:endParaRPr b="0" lang="en-CA" sz="1100" spc="-1" strike="noStrike">
              <a:latin typeface="Arial"/>
            </a:endParaRPr>
          </a:p>
          <a:p>
            <a:pPr>
              <a:lnSpc>
                <a:spcPct val="100000"/>
              </a:lnSpc>
              <a:tabLst>
                <a:tab algn="l" pos="0"/>
              </a:tabLst>
            </a:pPr>
            <a:r>
              <a:rPr b="0" lang="en" sz="1000" spc="-1" strike="noStrike">
                <a:latin typeface="Roboto"/>
                <a:ea typeface="Roboto"/>
              </a:rPr>
              <a:t>Ipv4:192.168.1.100</a:t>
            </a:r>
            <a:endParaRPr b="0" lang="en-CA" sz="1000" spc="-1" strike="noStrike">
              <a:latin typeface="Arial"/>
            </a:endParaRPr>
          </a:p>
          <a:p>
            <a:pPr>
              <a:lnSpc>
                <a:spcPct val="100000"/>
              </a:lnSpc>
              <a:tabLst>
                <a:tab algn="l" pos="0"/>
              </a:tabLst>
            </a:pPr>
            <a:r>
              <a:rPr b="0" lang="en" sz="1000" spc="-1" strike="noStrike">
                <a:latin typeface="Roboto"/>
                <a:ea typeface="Roboto"/>
              </a:rPr>
              <a:t>OS:LINUX</a:t>
            </a:r>
            <a:endParaRPr b="0" lang="en-CA" sz="1000" spc="-1" strike="noStrike">
              <a:latin typeface="Arial"/>
            </a:endParaRPr>
          </a:p>
          <a:p>
            <a:pPr>
              <a:lnSpc>
                <a:spcPct val="100000"/>
              </a:lnSpc>
              <a:tabLst>
                <a:tab algn="l" pos="0"/>
              </a:tabLst>
            </a:pPr>
            <a:r>
              <a:rPr b="0" lang="en" sz="1000" spc="-1" strike="noStrike">
                <a:latin typeface="Roboto"/>
                <a:ea typeface="Roboto"/>
              </a:rPr>
              <a:t>Hostname: ELK</a:t>
            </a:r>
            <a:endParaRPr b="0" lang="en-CA" sz="1000" spc="-1" strike="noStrike">
              <a:latin typeface="Arial"/>
            </a:endParaRPr>
          </a:p>
          <a:p>
            <a:pPr>
              <a:lnSpc>
                <a:spcPct val="100000"/>
              </a:lnSpc>
              <a:tabLst>
                <a:tab algn="l" pos="0"/>
              </a:tabLst>
            </a:pPr>
            <a:endParaRPr b="0" lang="en-CA" sz="1000" spc="-1" strike="noStrike">
              <a:latin typeface="Arial"/>
            </a:endParaRPr>
          </a:p>
          <a:p>
            <a:pPr>
              <a:lnSpc>
                <a:spcPct val="100000"/>
              </a:lnSpc>
              <a:tabLst>
                <a:tab algn="l" pos="0"/>
              </a:tabLst>
            </a:pPr>
            <a:r>
              <a:rPr b="0" lang="en" sz="1000" spc="-1" strike="noStrike">
                <a:latin typeface="Roboto"/>
                <a:ea typeface="Roboto"/>
              </a:rPr>
              <a:t>Ipv4:192.168.1.105</a:t>
            </a:r>
            <a:endParaRPr b="0" lang="en-CA" sz="1000" spc="-1" strike="noStrike">
              <a:latin typeface="Arial"/>
            </a:endParaRPr>
          </a:p>
          <a:p>
            <a:pPr>
              <a:lnSpc>
                <a:spcPct val="100000"/>
              </a:lnSpc>
              <a:tabLst>
                <a:tab algn="l" pos="0"/>
              </a:tabLst>
            </a:pPr>
            <a:r>
              <a:rPr b="0" lang="en" sz="1000" spc="-1" strike="noStrike">
                <a:latin typeface="Roboto"/>
                <a:ea typeface="Roboto"/>
              </a:rPr>
              <a:t>OS: LINUX</a:t>
            </a:r>
            <a:endParaRPr b="0" lang="en-CA" sz="1000" spc="-1" strike="noStrike">
              <a:latin typeface="Arial"/>
            </a:endParaRPr>
          </a:p>
          <a:p>
            <a:pPr>
              <a:lnSpc>
                <a:spcPct val="100000"/>
              </a:lnSpc>
              <a:tabLst>
                <a:tab algn="l" pos="0"/>
              </a:tabLst>
            </a:pPr>
            <a:r>
              <a:rPr b="0" lang="en" sz="1000" spc="-1" strike="noStrike">
                <a:latin typeface="Roboto"/>
                <a:ea typeface="Roboto"/>
              </a:rPr>
              <a:t>Hostname: CAPSTONE</a:t>
            </a:r>
            <a:endParaRPr b="0" lang="en-CA" sz="1000" spc="-1" strike="noStrike">
              <a:latin typeface="Arial"/>
            </a:endParaRPr>
          </a:p>
          <a:p>
            <a:pPr>
              <a:lnSpc>
                <a:spcPct val="100000"/>
              </a:lnSpc>
              <a:tabLst>
                <a:tab algn="l" pos="0"/>
              </a:tabLst>
            </a:pPr>
            <a:endParaRPr b="0" lang="en-CA" sz="1000" spc="-1" strike="noStrike">
              <a:latin typeface="Arial"/>
            </a:endParaRPr>
          </a:p>
          <a:p>
            <a:pPr>
              <a:lnSpc>
                <a:spcPct val="100000"/>
              </a:lnSpc>
              <a:tabLst>
                <a:tab algn="l" pos="0"/>
              </a:tabLst>
            </a:pPr>
            <a:r>
              <a:rPr b="0" lang="en" sz="1000" spc="-1" strike="noStrike">
                <a:latin typeface="Roboto"/>
                <a:ea typeface="Roboto"/>
              </a:rPr>
              <a:t>Ipv4: 192.168.1.90</a:t>
            </a:r>
            <a:endParaRPr b="0" lang="en-CA" sz="1000" spc="-1" strike="noStrike">
              <a:latin typeface="Arial"/>
            </a:endParaRPr>
          </a:p>
          <a:p>
            <a:pPr>
              <a:lnSpc>
                <a:spcPct val="100000"/>
              </a:lnSpc>
              <a:tabLst>
                <a:tab algn="l" pos="0"/>
              </a:tabLst>
            </a:pPr>
            <a:r>
              <a:rPr b="0" lang="en" sz="1000" spc="-1" strike="noStrike">
                <a:latin typeface="Roboto"/>
                <a:ea typeface="Roboto"/>
              </a:rPr>
              <a:t>OS:LINUX</a:t>
            </a:r>
            <a:endParaRPr b="0" lang="en-CA" sz="1000" spc="-1" strike="noStrike">
              <a:latin typeface="Arial"/>
            </a:endParaRPr>
          </a:p>
          <a:p>
            <a:pPr>
              <a:lnSpc>
                <a:spcPct val="100000"/>
              </a:lnSpc>
              <a:tabLst>
                <a:tab algn="l" pos="0"/>
              </a:tabLst>
            </a:pPr>
            <a:r>
              <a:rPr b="0" lang="en" sz="1000" spc="-1" strike="noStrike">
                <a:latin typeface="Roboto"/>
                <a:ea typeface="Roboto"/>
              </a:rPr>
              <a:t>Hostname: KALI</a:t>
            </a:r>
            <a:endParaRPr b="0" lang="en-CA" sz="1000" spc="-1" strike="noStrike">
              <a:latin typeface="Arial"/>
            </a:endParaRPr>
          </a:p>
          <a:p>
            <a:pPr>
              <a:lnSpc>
                <a:spcPct val="100000"/>
              </a:lnSpc>
              <a:tabLst>
                <a:tab algn="l" pos="0"/>
              </a:tabLst>
            </a:pPr>
            <a:endParaRPr b="0" lang="en-CA" sz="1000" spc="-1" strike="noStrike">
              <a:latin typeface="Arial"/>
            </a:endParaRPr>
          </a:p>
          <a:p>
            <a:pPr>
              <a:lnSpc>
                <a:spcPct val="100000"/>
              </a:lnSpc>
              <a:tabLst>
                <a:tab algn="l" pos="0"/>
              </a:tabLst>
            </a:pPr>
            <a:r>
              <a:rPr b="0" lang="en" sz="1000" spc="-1" strike="noStrike">
                <a:latin typeface="Roboto"/>
                <a:ea typeface="Roboto"/>
              </a:rPr>
              <a:t>Ipv4:192.168.1.1</a:t>
            </a:r>
            <a:endParaRPr b="0" lang="en-CA" sz="1000" spc="-1" strike="noStrike">
              <a:latin typeface="Arial"/>
            </a:endParaRPr>
          </a:p>
          <a:p>
            <a:pPr>
              <a:lnSpc>
                <a:spcPct val="100000"/>
              </a:lnSpc>
              <a:tabLst>
                <a:tab algn="l" pos="0"/>
              </a:tabLst>
            </a:pPr>
            <a:r>
              <a:rPr b="0" lang="en" sz="1000" spc="-1" strike="noStrike">
                <a:latin typeface="Roboto"/>
                <a:ea typeface="Roboto"/>
              </a:rPr>
              <a:t>OS: WINDOWS</a:t>
            </a:r>
            <a:endParaRPr b="0" lang="en-CA" sz="1000" spc="-1" strike="noStrike">
              <a:latin typeface="Arial"/>
            </a:endParaRPr>
          </a:p>
          <a:p>
            <a:pPr>
              <a:lnSpc>
                <a:spcPct val="100000"/>
              </a:lnSpc>
              <a:tabLst>
                <a:tab algn="l" pos="0"/>
              </a:tabLst>
            </a:pPr>
            <a:r>
              <a:rPr b="0" lang="en" sz="1000" spc="-1" strike="noStrike">
                <a:latin typeface="Roboto"/>
                <a:ea typeface="Roboto"/>
              </a:rPr>
              <a:t>Hostname: ML-RefVm-684427</a:t>
            </a:r>
            <a:endParaRPr b="0" lang="en-CA" sz="1000" spc="-1" strike="noStrike">
              <a:latin typeface="Arial"/>
            </a:endParaRPr>
          </a:p>
          <a:p>
            <a:pPr>
              <a:lnSpc>
                <a:spcPct val="100000"/>
              </a:lnSpc>
              <a:tabLst>
                <a:tab algn="l" pos="0"/>
              </a:tabLst>
            </a:pPr>
            <a:endParaRPr b="0" lang="en-CA" sz="1000" spc="-1" strike="noStrike">
              <a:latin typeface="Arial"/>
            </a:endParaRPr>
          </a:p>
          <a:p>
            <a:pPr>
              <a:lnSpc>
                <a:spcPct val="100000"/>
              </a:lnSpc>
              <a:tabLst>
                <a:tab algn="l" pos="0"/>
              </a:tabLst>
            </a:pPr>
            <a:endParaRPr b="0" lang="en-CA" sz="1000" spc="-1" strike="noStrike">
              <a:latin typeface="Arial"/>
            </a:endParaRPr>
          </a:p>
        </p:txBody>
      </p:sp>
      <p:sp>
        <p:nvSpPr>
          <p:cNvPr id="275" name="PlaceHolder 3"/>
          <p:cNvSpPr>
            <a:spLocks noGrp="1"/>
          </p:cNvSpPr>
          <p:nvPr>
            <p:ph type="title"/>
          </p:nvPr>
        </p:nvSpPr>
        <p:spPr>
          <a:xfrm>
            <a:off x="-12600" y="0"/>
            <a:ext cx="669744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Network Topology</a:t>
            </a:r>
            <a:endParaRPr b="0" lang="en-CA" sz="2400" spc="-1" strike="noStrike">
              <a:latin typeface="Arial"/>
            </a:endParaRPr>
          </a:p>
        </p:txBody>
      </p:sp>
      <p:sp>
        <p:nvSpPr>
          <p:cNvPr id="276" name="PlaceHolder 4"/>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pic>
        <p:nvPicPr>
          <p:cNvPr id="277" name="" descr=""/>
          <p:cNvPicPr/>
          <p:nvPr/>
        </p:nvPicPr>
        <p:blipFill>
          <a:blip r:embed="rId2"/>
          <a:stretch/>
        </p:blipFill>
        <p:spPr>
          <a:xfrm>
            <a:off x="0" y="-360"/>
            <a:ext cx="6812640" cy="5141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Google Shape;1065;p58" descr=""/>
          <p:cNvPicPr/>
          <p:nvPr/>
        </p:nvPicPr>
        <p:blipFill>
          <a:blip r:embed="rId1"/>
          <a:stretch/>
        </p:blipFill>
        <p:spPr>
          <a:xfrm>
            <a:off x="274320" y="289800"/>
            <a:ext cx="8593200" cy="4591440"/>
          </a:xfrm>
          <a:prstGeom prst="rect">
            <a:avLst/>
          </a:prstGeom>
          <a:ln w="0">
            <a:noFill/>
          </a:ln>
        </p:spPr>
      </p:pic>
      <p:sp>
        <p:nvSpPr>
          <p:cNvPr id="279" name="Google Shape;1066;p58"/>
          <p:cNvSpPr/>
          <p:nvPr/>
        </p:nvSpPr>
        <p:spPr>
          <a:xfrm>
            <a:off x="8607600" y="4957200"/>
            <a:ext cx="259920" cy="103320"/>
          </a:xfrm>
          <a:prstGeom prst="rect">
            <a:avLst/>
          </a:prstGeom>
          <a:noFill/>
          <a:ln w="0">
            <a:noFill/>
          </a:ln>
        </p:spPr>
        <p:style>
          <a:lnRef idx="0"/>
          <a:fillRef idx="0"/>
          <a:effectRef idx="0"/>
          <a:fontRef idx="minor"/>
        </p:style>
        <p:txBody>
          <a:bodyPr lIns="0" rIns="0" tIns="0" bIns="91440" anchor="t">
            <a:noAutofit/>
          </a:bodyPr>
          <a:p>
            <a:pPr algn="r">
              <a:lnSpc>
                <a:spcPct val="100000"/>
              </a:lnSpc>
              <a:tabLst>
                <a:tab algn="l" pos="0"/>
              </a:tabLst>
            </a:pPr>
            <a:fld id="{BCF511D2-5AF8-4E36-BA97-F1847F8BD71C}" type="slidenum">
              <a:rPr b="0" lang="en" sz="600" spc="-1" strike="noStrike">
                <a:solidFill>
                  <a:srgbClr val="000000"/>
                </a:solidFill>
                <a:latin typeface="Arial"/>
                <a:ea typeface="Arial"/>
              </a:rPr>
              <a:t>&lt;number&gt;</a:t>
            </a:fld>
            <a:endParaRPr b="0" lang="en-CA" sz="600" spc="-1" strike="noStrike">
              <a:latin typeface="Arial"/>
            </a:endParaRPr>
          </a:p>
        </p:txBody>
      </p:sp>
      <p:sp>
        <p:nvSpPr>
          <p:cNvPr id="280" name="PlaceHolder 1"/>
          <p:cNvSpPr>
            <a:spLocks noGrp="1"/>
          </p:cNvSpPr>
          <p:nvPr>
            <p:ph type="title"/>
          </p:nvPr>
        </p:nvSpPr>
        <p:spPr>
          <a:xfrm>
            <a:off x="274320" y="1851120"/>
            <a:ext cx="8593200" cy="1027440"/>
          </a:xfrm>
          <a:prstGeom prst="rect">
            <a:avLst/>
          </a:prstGeom>
          <a:noFill/>
          <a:ln w="0">
            <a:noFill/>
          </a:ln>
        </p:spPr>
        <p:txBody>
          <a:bodyPr lIns="90000" rIns="90000" tIns="91440" bIns="91440" anchor="t">
            <a:noAutofit/>
          </a:bodyPr>
          <a:p>
            <a:pPr algn="ctr">
              <a:lnSpc>
                <a:spcPct val="100000"/>
              </a:lnSpc>
              <a:tabLst>
                <a:tab algn="l" pos="0"/>
              </a:tabLst>
            </a:pPr>
            <a:r>
              <a:rPr b="1" lang="en" sz="3600" spc="-1" strike="noStrike">
                <a:solidFill>
                  <a:srgbClr val="ffffff"/>
                </a:solidFill>
                <a:latin typeface="Roboto"/>
                <a:ea typeface="Roboto"/>
              </a:rPr>
              <a:t>Red Team</a:t>
            </a:r>
            <a:endParaRPr b="0" lang="en-CA" sz="3600" spc="-1" strike="noStrike">
              <a:latin typeface="Arial"/>
            </a:endParaRPr>
          </a:p>
          <a:p>
            <a:pPr algn="ctr">
              <a:lnSpc>
                <a:spcPct val="100000"/>
              </a:lnSpc>
              <a:tabLst>
                <a:tab algn="l" pos="0"/>
              </a:tabLst>
            </a:pPr>
            <a:r>
              <a:rPr b="0" lang="en" sz="3600" spc="-1" strike="noStrike">
                <a:solidFill>
                  <a:srgbClr val="ffffff"/>
                </a:solidFill>
                <a:latin typeface="Roboto Light"/>
                <a:ea typeface="Roboto Light"/>
              </a:rPr>
              <a:t>Security Assessment</a:t>
            </a:r>
            <a:endParaRPr b="0" lang="en-CA" sz="3600" spc="-1" strike="noStrike">
              <a:latin typeface="Arial"/>
            </a:endParaRPr>
          </a:p>
          <a:p>
            <a:pPr algn="ctr">
              <a:lnSpc>
                <a:spcPct val="100000"/>
              </a:lnSpc>
              <a:tabLst>
                <a:tab algn="l" pos="0"/>
              </a:tabLst>
            </a:pPr>
            <a:endParaRPr b="0" lang="en-CA" sz="3600" spc="-1" strike="noStrike">
              <a:latin typeface="Arial"/>
            </a:endParaRPr>
          </a:p>
        </p:txBody>
      </p:sp>
      <p:sp>
        <p:nvSpPr>
          <p:cNvPr id="281"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Recon: Describing the Target</a:t>
            </a:r>
            <a:endParaRPr b="0" lang="en-CA" sz="2400" spc="-1" strike="noStrike">
              <a:latin typeface="Arial"/>
            </a:endParaRPr>
          </a:p>
        </p:txBody>
      </p:sp>
      <p:sp>
        <p:nvSpPr>
          <p:cNvPr id="283" name="PlaceHolder 2"/>
          <p:cNvSpPr>
            <a:spLocks noGrp="1"/>
          </p:cNvSpPr>
          <p:nvPr>
            <p:ph type="subTitle"/>
          </p:nvPr>
        </p:nvSpPr>
        <p:spPr>
          <a:xfrm>
            <a:off x="0" y="676080"/>
            <a:ext cx="9141840" cy="362520"/>
          </a:xfrm>
          <a:prstGeom prst="rect">
            <a:avLst/>
          </a:prstGeom>
          <a:noFill/>
          <a:ln w="0">
            <a:noFill/>
          </a:ln>
        </p:spPr>
        <p:txBody>
          <a:bodyPr lIns="457200" rIns="457200" tIns="91440" bIns="0" anchor="t">
            <a:noAutofit/>
          </a:bodyPr>
          <a:p>
            <a:pPr>
              <a:lnSpc>
                <a:spcPct val="100000"/>
              </a:lnSpc>
              <a:tabLst>
                <a:tab algn="l" pos="0"/>
              </a:tabLst>
            </a:pPr>
            <a:r>
              <a:rPr b="0" lang="en" sz="1800" spc="-1" strike="noStrike">
                <a:latin typeface="Roboto Medium"/>
                <a:ea typeface="Roboto Medium"/>
              </a:rPr>
              <a:t>Nmap identified the following hosts on the network:</a:t>
            </a:r>
            <a:endParaRPr b="0" lang="en-CA" sz="1800" spc="-1" strike="noStrike">
              <a:latin typeface="Arial"/>
            </a:endParaRPr>
          </a:p>
        </p:txBody>
      </p:sp>
      <p:sp>
        <p:nvSpPr>
          <p:cNvPr id="284" name="PlaceHolder 3"/>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graphicFrame>
        <p:nvGraphicFramePr>
          <p:cNvPr id="285" name="Google Shape;1076;p59"/>
          <p:cNvGraphicFramePr/>
          <p:nvPr/>
        </p:nvGraphicFramePr>
        <p:xfrm>
          <a:off x="419760" y="1198800"/>
          <a:ext cx="8345880" cy="3576600"/>
        </p:xfrm>
        <a:graphic>
          <a:graphicData uri="http://schemas.openxmlformats.org/drawingml/2006/table">
            <a:tbl>
              <a:tblPr/>
              <a:tblGrid>
                <a:gridCol w="2782080"/>
                <a:gridCol w="2782080"/>
                <a:gridCol w="2782080"/>
              </a:tblGrid>
              <a:tr h="403200">
                <a:tc>
                  <a:txBody>
                    <a:bodyPr lIns="182520" rIns="182520" anchor="ctr">
                      <a:noAutofit/>
                    </a:bodyPr>
                    <a:p>
                      <a:pPr>
                        <a:lnSpc>
                          <a:spcPct val="100000"/>
                        </a:lnSpc>
                        <a:tabLst>
                          <a:tab algn="l" pos="0"/>
                        </a:tabLst>
                      </a:pPr>
                      <a:r>
                        <a:rPr b="1" lang="en" sz="1400" spc="-1" strike="noStrike">
                          <a:solidFill>
                            <a:srgbClr val="ffffff"/>
                          </a:solidFill>
                          <a:latin typeface="Roboto"/>
                          <a:ea typeface="Roboto"/>
                        </a:rPr>
                        <a:t>Hostname</a:t>
                      </a:r>
                      <a:endParaRPr b="0" lang="en-CA" sz="14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990000"/>
                    </a:solidFill>
                  </a:tcPr>
                </a:tc>
                <a:tc>
                  <a:txBody>
                    <a:bodyPr lIns="182520" rIns="182520" anchor="ctr">
                      <a:noAutofit/>
                    </a:bodyPr>
                    <a:p>
                      <a:pPr>
                        <a:lnSpc>
                          <a:spcPct val="100000"/>
                        </a:lnSpc>
                        <a:tabLst>
                          <a:tab algn="l" pos="0"/>
                        </a:tabLst>
                      </a:pPr>
                      <a:r>
                        <a:rPr b="1" lang="en" sz="1400" spc="-1" strike="noStrike">
                          <a:solidFill>
                            <a:srgbClr val="ffffff"/>
                          </a:solidFill>
                          <a:latin typeface="Roboto"/>
                          <a:ea typeface="Roboto"/>
                        </a:rPr>
                        <a:t>IP Address</a:t>
                      </a:r>
                      <a:endParaRPr b="0" lang="en-CA" sz="14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990000"/>
                    </a:solidFill>
                  </a:tcPr>
                </a:tc>
                <a:tc>
                  <a:txBody>
                    <a:bodyPr lIns="182520" rIns="182520" anchor="ctr">
                      <a:noAutofit/>
                    </a:bodyPr>
                    <a:p>
                      <a:pPr>
                        <a:lnSpc>
                          <a:spcPct val="100000"/>
                        </a:lnSpc>
                        <a:tabLst>
                          <a:tab algn="l" pos="0"/>
                        </a:tabLst>
                      </a:pPr>
                      <a:r>
                        <a:rPr b="1" lang="en" sz="1400" spc="-1" strike="noStrike">
                          <a:solidFill>
                            <a:srgbClr val="ffffff"/>
                          </a:solidFill>
                          <a:latin typeface="Roboto"/>
                          <a:ea typeface="Roboto"/>
                        </a:rPr>
                        <a:t>Role on Network</a:t>
                      </a:r>
                      <a:endParaRPr b="0" lang="en-CA" sz="14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990000"/>
                    </a:solidFill>
                  </a:tcPr>
                </a:tc>
              </a:tr>
              <a:tr h="793440">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Kali</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192.168.1.90</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Penetration testing system</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r>
              <a:tr h="793440">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ELK</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192.168.1.100</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SIEM System</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r>
              <a:tr h="793440">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ML-RefVm-684427</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192.168.1.1</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NAT Switch</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r>
              <a:tr h="793440">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Capstone</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192.168.1.105</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anchor="t">
                      <a:noAutofit/>
                    </a:bodyPr>
                    <a:p>
                      <a:pPr>
                        <a:lnSpc>
                          <a:spcPct val="100000"/>
                        </a:lnSpc>
                        <a:tabLst>
                          <a:tab algn="l" pos="0"/>
                        </a:tabLst>
                      </a:pPr>
                      <a:r>
                        <a:rPr b="0" lang="en-US" sz="1200" spc="-1" strike="noStrike">
                          <a:solidFill>
                            <a:srgbClr val="000000"/>
                          </a:solidFill>
                          <a:latin typeface="Roboto"/>
                          <a:ea typeface="Roboto"/>
                        </a:rPr>
                        <a:t>Web Server</a:t>
                      </a:r>
                      <a:endParaRPr b="0" lang="en-CA" sz="1200" spc="-1" strike="noStrike">
                        <a:latin typeface="Arial"/>
                      </a:endParaRPr>
                    </a:p>
                  </a:txBody>
                  <a:tcPr anchor="t" marL="182520" marR="182520">
                    <a:lnL w="9360">
                      <a:solidFill>
                        <a:srgbClr val="78909c"/>
                      </a:solidFill>
                    </a:lnL>
                    <a:lnR w="9360">
                      <a:solidFill>
                        <a:srgbClr val="78909c"/>
                      </a:solidFill>
                    </a:lnR>
                    <a:lnT w="9360">
                      <a:solidFill>
                        <a:srgbClr val="78909c"/>
                      </a:solidFill>
                    </a:lnT>
                    <a:lnB w="9360">
                      <a:solidFill>
                        <a:srgbClr val="78909c"/>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Vulnerability Assessment</a:t>
            </a:r>
            <a:endParaRPr b="0" lang="en-CA" sz="2400" spc="-1" strike="noStrike">
              <a:latin typeface="Arial"/>
            </a:endParaRPr>
          </a:p>
        </p:txBody>
      </p:sp>
      <p:sp>
        <p:nvSpPr>
          <p:cNvPr id="287" name="PlaceHolder 2"/>
          <p:cNvSpPr>
            <a:spLocks noGrp="1"/>
          </p:cNvSpPr>
          <p:nvPr>
            <p:ph type="subTitle"/>
          </p:nvPr>
        </p:nvSpPr>
        <p:spPr>
          <a:xfrm>
            <a:off x="0" y="676080"/>
            <a:ext cx="9141840" cy="362520"/>
          </a:xfrm>
          <a:prstGeom prst="rect">
            <a:avLst/>
          </a:prstGeom>
          <a:noFill/>
          <a:ln w="0">
            <a:noFill/>
          </a:ln>
        </p:spPr>
        <p:txBody>
          <a:bodyPr lIns="457200" rIns="457200" tIns="91440" bIns="0" anchor="t">
            <a:noAutofit/>
          </a:bodyPr>
          <a:p>
            <a:pPr>
              <a:lnSpc>
                <a:spcPct val="100000"/>
              </a:lnSpc>
              <a:tabLst>
                <a:tab algn="l" pos="0"/>
              </a:tabLst>
            </a:pPr>
            <a:r>
              <a:rPr b="0" lang="en" sz="1800" spc="-1" strike="noStrike">
                <a:latin typeface="Roboto Medium"/>
                <a:ea typeface="Roboto Medium"/>
              </a:rPr>
              <a:t>The assessment uncovered the following critical vulnerabilities in the target:</a:t>
            </a:r>
            <a:endParaRPr b="0" lang="en-CA" sz="1800" spc="-1" strike="noStrike">
              <a:latin typeface="Arial"/>
            </a:endParaRPr>
          </a:p>
        </p:txBody>
      </p:sp>
      <p:sp>
        <p:nvSpPr>
          <p:cNvPr id="288" name="PlaceHolder 3"/>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graphicFrame>
        <p:nvGraphicFramePr>
          <p:cNvPr id="289" name="Google Shape;1084;p60"/>
          <p:cNvGraphicFramePr/>
          <p:nvPr/>
        </p:nvGraphicFramePr>
        <p:xfrm>
          <a:off x="467280" y="1202040"/>
          <a:ext cx="8362080" cy="3466080"/>
        </p:xfrm>
        <a:graphic>
          <a:graphicData uri="http://schemas.openxmlformats.org/drawingml/2006/table">
            <a:tbl>
              <a:tblPr/>
              <a:tblGrid>
                <a:gridCol w="2787480"/>
                <a:gridCol w="2787480"/>
                <a:gridCol w="2787480"/>
              </a:tblGrid>
              <a:tr h="434160">
                <a:tc>
                  <a:txBody>
                    <a:bodyPr lIns="182520" rIns="182520" anchor="ctr">
                      <a:noAutofit/>
                    </a:bodyPr>
                    <a:p>
                      <a:pPr>
                        <a:lnSpc>
                          <a:spcPct val="100000"/>
                        </a:lnSpc>
                        <a:tabLst>
                          <a:tab algn="l" pos="0"/>
                        </a:tabLst>
                      </a:pPr>
                      <a:r>
                        <a:rPr b="1" lang="en" sz="1400" spc="-1" strike="noStrike">
                          <a:solidFill>
                            <a:srgbClr val="ffffff"/>
                          </a:solidFill>
                          <a:latin typeface="Roboto"/>
                          <a:ea typeface="Roboto"/>
                        </a:rPr>
                        <a:t>Vulnerability</a:t>
                      </a:r>
                      <a:endParaRPr b="0" lang="en-CA" sz="1400" spc="-1" strike="noStrike">
                        <a:latin typeface="Arial"/>
                      </a:endParaRPr>
                    </a:p>
                  </a:txBody>
                  <a:tcPr anchor="ctr" marL="182520" marR="182520">
                    <a:lnL w="9360">
                      <a:solidFill>
                        <a:srgbClr val="a9b7c0"/>
                      </a:solidFill>
                    </a:lnL>
                    <a:lnR w="9360">
                      <a:solidFill>
                        <a:srgbClr val="a9b7c0"/>
                      </a:solidFill>
                    </a:lnR>
                    <a:lnT w="9360">
                      <a:solidFill>
                        <a:srgbClr val="a9b7c0"/>
                      </a:solidFill>
                    </a:lnT>
                    <a:lnB w="9360">
                      <a:solidFill>
                        <a:srgbClr val="a9b7c0"/>
                      </a:solidFill>
                    </a:lnB>
                    <a:solidFill>
                      <a:srgbClr val="990000"/>
                    </a:solidFill>
                  </a:tcPr>
                </a:tc>
                <a:tc>
                  <a:txBody>
                    <a:bodyPr lIns="182520" rIns="182520" anchor="ctr">
                      <a:noAutofit/>
                    </a:bodyPr>
                    <a:p>
                      <a:pPr>
                        <a:lnSpc>
                          <a:spcPct val="100000"/>
                        </a:lnSpc>
                        <a:tabLst>
                          <a:tab algn="l" pos="0"/>
                        </a:tabLst>
                      </a:pPr>
                      <a:r>
                        <a:rPr b="1" lang="en" sz="1400" spc="-1" strike="noStrike">
                          <a:solidFill>
                            <a:srgbClr val="ffffff"/>
                          </a:solidFill>
                          <a:latin typeface="Roboto"/>
                          <a:ea typeface="Roboto"/>
                        </a:rPr>
                        <a:t>Description</a:t>
                      </a:r>
                      <a:endParaRPr b="0" lang="en-CA" sz="1400" spc="-1" strike="noStrike">
                        <a:latin typeface="Arial"/>
                      </a:endParaRPr>
                    </a:p>
                  </a:txBody>
                  <a:tcPr anchor="ctr" marL="182520" marR="182520">
                    <a:lnL w="9360">
                      <a:solidFill>
                        <a:srgbClr val="a9b7c0"/>
                      </a:solidFill>
                    </a:lnL>
                    <a:lnR w="9360">
                      <a:solidFill>
                        <a:srgbClr val="a9b7c0"/>
                      </a:solidFill>
                    </a:lnR>
                    <a:lnT w="9360">
                      <a:solidFill>
                        <a:srgbClr val="a9b7c0"/>
                      </a:solidFill>
                    </a:lnT>
                    <a:lnB w="9360">
                      <a:solidFill>
                        <a:srgbClr val="a9b7c0"/>
                      </a:solidFill>
                    </a:lnB>
                    <a:solidFill>
                      <a:srgbClr val="990000"/>
                    </a:solidFill>
                  </a:tcPr>
                </a:tc>
                <a:tc>
                  <a:txBody>
                    <a:bodyPr lIns="182520" rIns="182520" anchor="ctr">
                      <a:noAutofit/>
                    </a:bodyPr>
                    <a:p>
                      <a:pPr>
                        <a:lnSpc>
                          <a:spcPct val="100000"/>
                        </a:lnSpc>
                        <a:tabLst>
                          <a:tab algn="l" pos="0"/>
                        </a:tabLst>
                      </a:pPr>
                      <a:r>
                        <a:rPr b="1" lang="en" sz="1400" spc="-1" strike="noStrike">
                          <a:solidFill>
                            <a:srgbClr val="ffffff"/>
                          </a:solidFill>
                          <a:latin typeface="Roboto"/>
                          <a:ea typeface="Roboto"/>
                        </a:rPr>
                        <a:t>Impact</a:t>
                      </a:r>
                      <a:endParaRPr b="0" lang="en-CA" sz="1400" spc="-1" strike="noStrike">
                        <a:latin typeface="Arial"/>
                      </a:endParaRPr>
                    </a:p>
                  </a:txBody>
                  <a:tcPr anchor="ctr" marL="182520" marR="182520">
                    <a:lnL w="9360">
                      <a:solidFill>
                        <a:srgbClr val="a9b7c0"/>
                      </a:solidFill>
                    </a:lnL>
                    <a:lnR w="9360">
                      <a:solidFill>
                        <a:srgbClr val="a9b7c0"/>
                      </a:solidFill>
                    </a:lnR>
                    <a:lnT w="9360">
                      <a:solidFill>
                        <a:srgbClr val="a9b7c0"/>
                      </a:solidFill>
                    </a:lnT>
                    <a:lnB w="9360">
                      <a:solidFill>
                        <a:srgbClr val="a9b7c0"/>
                      </a:solidFill>
                    </a:lnB>
                    <a:solidFill>
                      <a:srgbClr val="990000"/>
                    </a:solidFill>
                  </a:tcPr>
                </a:tc>
              </a:tr>
              <a:tr h="767160">
                <a:tc>
                  <a:txBody>
                    <a:bodyPr lIns="182520" rIns="182520" anchor="t">
                      <a:noAutofit/>
                    </a:bodyPr>
                    <a:p>
                      <a:pPr>
                        <a:lnSpc>
                          <a:spcPct val="100000"/>
                        </a:lnSpc>
                        <a:tabLst>
                          <a:tab algn="l" pos="0"/>
                        </a:tabLst>
                      </a:pPr>
                      <a:r>
                        <a:rPr b="0" i="1" lang="en" sz="1200" spc="-1" strike="noStrike">
                          <a:solidFill>
                            <a:srgbClr val="000000"/>
                          </a:solidFill>
                          <a:latin typeface="Roboto"/>
                          <a:ea typeface="Roboto"/>
                        </a:rPr>
                        <a:t> </a:t>
                      </a:r>
                      <a:r>
                        <a:rPr b="0" i="1" lang="en" sz="1200" spc="-1" strike="noStrike">
                          <a:solidFill>
                            <a:srgbClr val="000000"/>
                          </a:solidFill>
                          <a:latin typeface="Roboto"/>
                          <a:ea typeface="Roboto"/>
                        </a:rPr>
                        <a:t>Reverse shell backdoor </a:t>
                      </a:r>
                      <a:endParaRPr b="0" lang="en-CA" sz="1200" spc="-1" strike="noStrike">
                        <a:latin typeface="Arial"/>
                      </a:endParaRPr>
                    </a:p>
                    <a:p>
                      <a:pPr>
                        <a:lnSpc>
                          <a:spcPct val="100000"/>
                        </a:lnSpc>
                        <a:tabLst>
                          <a:tab algn="l" pos="0"/>
                        </a:tabLst>
                      </a:pPr>
                      <a:r>
                        <a:rPr b="0" i="1" lang="en" sz="1200" spc="-1" strike="noStrike">
                          <a:solidFill>
                            <a:srgbClr val="000000"/>
                          </a:solidFill>
                          <a:latin typeface="Roboto"/>
                          <a:ea typeface="Roboto"/>
                        </a:rPr>
                        <a:t>(CVE-2019-13386)</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xBody>
                    <a:bodyPr lIns="182520" rIns="182520" anchor="t">
                      <a:noAutofit/>
                    </a:bodyPr>
                    <a:p>
                      <a:pPr>
                        <a:lnSpc>
                          <a:spcPct val="100000"/>
                        </a:lnSpc>
                        <a:tabLst>
                          <a:tab algn="l" pos="0"/>
                        </a:tabLst>
                      </a:pPr>
                      <a:r>
                        <a:rPr b="0" i="1" lang="en" sz="1200" spc="-1" strike="noStrike">
                          <a:solidFill>
                            <a:srgbClr val="000000"/>
                          </a:solidFill>
                          <a:latin typeface="Roboto"/>
                          <a:ea typeface="Roboto"/>
                        </a:rPr>
                        <a:t>Reverse shell payload can be deployed on the web server since the firewall permits outbound ports </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xBody>
                    <a:bodyPr lIns="182520" rIns="182520" anchor="t">
                      <a:noAutofit/>
                    </a:bodyPr>
                    <a:p>
                      <a:pPr>
                        <a:lnSpc>
                          <a:spcPct val="100000"/>
                        </a:lnSpc>
                        <a:tabLst>
                          <a:tab algn="l" pos="0"/>
                        </a:tabLst>
                      </a:pPr>
                      <a:r>
                        <a:rPr b="0" i="1" lang="en" sz="1200" spc="-1" strike="noStrike">
                          <a:solidFill>
                            <a:srgbClr val="000000"/>
                          </a:solidFill>
                          <a:latin typeface="Roboto"/>
                          <a:ea typeface="Roboto"/>
                        </a:rPr>
                        <a:t>php allows attackers to execute a shell command, i.e., obtain a reverse shell with user privilege.</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r h="794880">
                <a:tc>
                  <a:txBody>
                    <a:bodyPr lIns="182520" rIns="182520" anchor="t">
                      <a:noAutofit/>
                    </a:bodyPr>
                    <a:p>
                      <a:pPr>
                        <a:lnSpc>
                          <a:spcPct val="100000"/>
                        </a:lnSpc>
                        <a:tabLst>
                          <a:tab algn="l" pos="0"/>
                        </a:tabLst>
                      </a:pPr>
                      <a:r>
                        <a:rPr b="0" i="1" lang="en" sz="1200" spc="-1" strike="noStrike">
                          <a:solidFill>
                            <a:srgbClr val="000000"/>
                          </a:solidFill>
                          <a:latin typeface="Roboto"/>
                          <a:ea typeface="Roboto"/>
                        </a:rPr>
                        <a:t> </a:t>
                      </a:r>
                      <a:r>
                        <a:rPr b="0" i="1" lang="en" sz="1200" spc="-1" strike="noStrike">
                          <a:solidFill>
                            <a:srgbClr val="000000"/>
                          </a:solidFill>
                          <a:latin typeface="Roboto"/>
                          <a:ea typeface="Roboto"/>
                        </a:rPr>
                        <a:t>LFI Vulnerability </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xBody>
                    <a:bodyPr lIns="182520" rIns="182520" anchor="t">
                      <a:noAutofit/>
                    </a:bodyPr>
                    <a:p>
                      <a:pPr>
                        <a:lnSpc>
                          <a:spcPct val="100000"/>
                        </a:lnSpc>
                        <a:tabLst>
                          <a:tab algn="l" pos="0"/>
                        </a:tabLst>
                      </a:pPr>
                      <a:r>
                        <a:rPr b="0" i="1" lang="en" sz="1200" spc="-1" strike="noStrike">
                          <a:solidFill>
                            <a:srgbClr val="000000"/>
                          </a:solidFill>
                          <a:latin typeface="Roboto"/>
                          <a:ea typeface="Roboto"/>
                        </a:rPr>
                        <a:t>LFI allows access into confidential files on a site. </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xBody>
                    <a:bodyPr lIns="182520" rIns="182520" anchor="t">
                      <a:noAutofit/>
                    </a:bodyPr>
                    <a:p>
                      <a:pPr>
                        <a:lnSpc>
                          <a:spcPct val="100000"/>
                        </a:lnSpc>
                        <a:tabLst>
                          <a:tab algn="l" pos="0"/>
                        </a:tabLst>
                      </a:pPr>
                      <a:r>
                        <a:rPr b="0" i="1" lang="en" sz="1200" spc="-1" strike="noStrike">
                          <a:solidFill>
                            <a:srgbClr val="000000"/>
                          </a:solidFill>
                          <a:latin typeface="Roboto"/>
                          <a:ea typeface="Roboto"/>
                        </a:rPr>
                        <a:t>An LFI vulnerability allows attackers to gain access to sensitive credentials.</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r h="735120">
                <a:tc>
                  <a:txBody>
                    <a:bodyPr lIns="182520" rIns="182520" anchor="t">
                      <a:noAutofit/>
                    </a:bodyPr>
                    <a:p>
                      <a:pPr>
                        <a:lnSpc>
                          <a:spcPct val="100000"/>
                        </a:lnSpc>
                        <a:tabLst>
                          <a:tab algn="l" pos="0"/>
                        </a:tabLst>
                      </a:pPr>
                      <a:r>
                        <a:rPr b="0" i="1" lang="en-US" sz="1200" spc="-1" strike="noStrike">
                          <a:solidFill>
                            <a:srgbClr val="000000"/>
                          </a:solidFill>
                          <a:latin typeface="Roboto"/>
                          <a:ea typeface="Roboto"/>
                        </a:rPr>
                        <a:t>Directory listing is enabled in Apache Web Server</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xBody>
                    <a:bodyPr lIns="182520" rIns="182520" anchor="t">
                      <a:noAutofit/>
                    </a:bodyPr>
                    <a:p>
                      <a:pPr>
                        <a:lnSpc>
                          <a:spcPct val="100000"/>
                        </a:lnSpc>
                        <a:tabLst>
                          <a:tab algn="l" pos="0"/>
                        </a:tabLst>
                      </a:pPr>
                      <a:r>
                        <a:rPr b="0" i="1" lang="en-US" sz="1200" spc="-1" strike="noStrike">
                          <a:solidFill>
                            <a:srgbClr val="000000"/>
                          </a:solidFill>
                          <a:latin typeface="Roboto"/>
                          <a:ea typeface="Roboto"/>
                        </a:rPr>
                        <a:t>One can use the browser to read other people’s directories.</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xBody>
                    <a:bodyPr lIns="182520" rIns="182520" anchor="t">
                      <a:noAutofit/>
                    </a:bodyPr>
                    <a:p>
                      <a:pPr>
                        <a:lnSpc>
                          <a:spcPct val="100000"/>
                        </a:lnSpc>
                        <a:tabLst>
                          <a:tab algn="l" pos="0"/>
                        </a:tabLst>
                      </a:pPr>
                      <a:r>
                        <a:rPr b="0" i="1" lang="en-US" sz="1200" spc="-1" strike="noStrike">
                          <a:solidFill>
                            <a:srgbClr val="000000"/>
                          </a:solidFill>
                          <a:latin typeface="Roboto"/>
                          <a:ea typeface="Roboto"/>
                        </a:rPr>
                        <a:t>The users and the administrators’ details can be revealed to the attacker.</a:t>
                      </a:r>
                      <a:endParaRPr b="0" lang="en-CA"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r h="735120">
                <a:tc>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Exploitation: Directory listing Permitted on the server </a:t>
            </a:r>
            <a:endParaRPr b="0" lang="en-CA" sz="2400" spc="-1" strike="noStrike">
              <a:latin typeface="Arial"/>
            </a:endParaRPr>
          </a:p>
        </p:txBody>
      </p:sp>
      <p:sp>
        <p:nvSpPr>
          <p:cNvPr id="291"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292" name="Google Shape;1091;p61"/>
          <p:cNvSpPr/>
          <p:nvPr/>
        </p:nvSpPr>
        <p:spPr>
          <a:xfrm flipH="1">
            <a:off x="722160" y="1480680"/>
            <a:ext cx="2426400" cy="3152160"/>
          </a:xfrm>
          <a:prstGeom prst="round2DiagRect">
            <a:avLst>
              <a:gd name="adj1" fmla="val 16667"/>
              <a:gd name="adj2" fmla="val 0"/>
            </a:avLst>
          </a:prstGeom>
          <a:solidFill>
            <a:srgbClr val="f3f3f3"/>
          </a:solidFill>
          <a:ln w="0">
            <a:noFill/>
          </a:ln>
        </p:spPr>
        <p:style>
          <a:lnRef idx="0"/>
          <a:fillRef idx="0"/>
          <a:effectRef idx="0"/>
          <a:fontRef idx="minor"/>
        </p:style>
      </p:sp>
      <p:sp>
        <p:nvSpPr>
          <p:cNvPr id="293" name="Google Shape;1092;p61"/>
          <p:cNvSpPr/>
          <p:nvPr/>
        </p:nvSpPr>
        <p:spPr>
          <a:xfrm>
            <a:off x="724320" y="1480680"/>
            <a:ext cx="2369520" cy="31521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1" lang="en" sz="1200" spc="-1" strike="noStrike">
                <a:solidFill>
                  <a:srgbClr val="000000"/>
                </a:solidFill>
                <a:latin typeface="Roboto"/>
                <a:ea typeface="Roboto"/>
              </a:rPr>
              <a:t>Tools &amp; Processes</a:t>
            </a:r>
            <a:endParaRPr b="0" lang="en-CA" sz="1200" spc="-1" strike="noStrike">
              <a:latin typeface="Arial"/>
            </a:endParaRPr>
          </a:p>
          <a:p>
            <a:pPr>
              <a:lnSpc>
                <a:spcPct val="115000"/>
              </a:lnSpc>
              <a:tabLst>
                <a:tab algn="l" pos="0"/>
              </a:tabLst>
            </a:pPr>
            <a:r>
              <a:rPr b="0" lang="en" sz="1200" spc="-1" strike="noStrike">
                <a:solidFill>
                  <a:srgbClr val="000000"/>
                </a:solidFill>
                <a:latin typeface="Roboto"/>
                <a:ea typeface="Roboto"/>
              </a:rPr>
              <a:t>Used nMap to scan the network.</a:t>
            </a:r>
            <a:endParaRPr b="0" lang="en-CA" sz="1200" spc="-1" strike="noStrike">
              <a:latin typeface="Arial"/>
            </a:endParaRPr>
          </a:p>
          <a:p>
            <a:pPr>
              <a:lnSpc>
                <a:spcPct val="115000"/>
              </a:lnSpc>
              <a:tabLst>
                <a:tab algn="l" pos="0"/>
              </a:tabLst>
            </a:pPr>
            <a:endParaRPr b="0" lang="en-CA" sz="1200" spc="-1" strike="noStrike">
              <a:latin typeface="Arial"/>
            </a:endParaRPr>
          </a:p>
          <a:p>
            <a:pPr>
              <a:lnSpc>
                <a:spcPct val="115000"/>
              </a:lnSpc>
              <a:tabLst>
                <a:tab algn="l" pos="0"/>
              </a:tabLst>
            </a:pPr>
            <a:r>
              <a:rPr b="0" lang="en" sz="1200" spc="-1" strike="noStrike">
                <a:solidFill>
                  <a:srgbClr val="000000"/>
                </a:solidFill>
                <a:latin typeface="Roboto"/>
                <a:ea typeface="Roboto"/>
              </a:rPr>
              <a:t>$ nmap -Ss -A 192.168.0.1/24. </a:t>
            </a:r>
            <a:endParaRPr b="0" lang="en-CA" sz="1200" spc="-1" strike="noStrike">
              <a:latin typeface="Arial"/>
            </a:endParaRPr>
          </a:p>
          <a:p>
            <a:pPr>
              <a:lnSpc>
                <a:spcPct val="115000"/>
              </a:lnSpc>
              <a:tabLst>
                <a:tab algn="l" pos="0"/>
              </a:tabLst>
            </a:pPr>
            <a:endParaRPr b="0" lang="en-CA" sz="1200" spc="-1" strike="noStrike">
              <a:latin typeface="Arial"/>
            </a:endParaRPr>
          </a:p>
          <a:p>
            <a:pPr>
              <a:lnSpc>
                <a:spcPct val="115000"/>
              </a:lnSpc>
              <a:tabLst>
                <a:tab algn="l" pos="0"/>
              </a:tabLst>
            </a:pPr>
            <a:r>
              <a:rPr b="0" lang="en" sz="1200" spc="-1" strike="noStrike">
                <a:solidFill>
                  <a:srgbClr val="000000"/>
                </a:solidFill>
                <a:latin typeface="Roboto"/>
                <a:ea typeface="Roboto"/>
              </a:rPr>
              <a:t>Used browser and directory  path to find hidden folder .</a:t>
            </a:r>
            <a:endParaRPr b="0" lang="en-CA" sz="1200" spc="-1" strike="noStrike">
              <a:latin typeface="Arial"/>
            </a:endParaRPr>
          </a:p>
          <a:p>
            <a:pPr>
              <a:lnSpc>
                <a:spcPct val="115000"/>
              </a:lnSpc>
              <a:tabLst>
                <a:tab algn="l" pos="0"/>
              </a:tabLst>
            </a:pPr>
            <a:endParaRPr b="0" lang="en-CA" sz="1200" spc="-1" strike="noStrike">
              <a:latin typeface="Arial"/>
            </a:endParaRPr>
          </a:p>
        </p:txBody>
      </p:sp>
      <p:grpSp>
        <p:nvGrpSpPr>
          <p:cNvPr id="294" name="Google Shape;1093;p61"/>
          <p:cNvGrpSpPr/>
          <p:nvPr/>
        </p:nvGrpSpPr>
        <p:grpSpPr>
          <a:xfrm>
            <a:off x="457200" y="887760"/>
            <a:ext cx="531360" cy="533520"/>
            <a:chOff x="457200" y="887760"/>
            <a:chExt cx="531360" cy="533520"/>
          </a:xfrm>
        </p:grpSpPr>
        <p:sp>
          <p:nvSpPr>
            <p:cNvPr id="295" name="Google Shape;1094;p61"/>
            <p:cNvSpPr/>
            <p:nvPr/>
          </p:nvSpPr>
          <p:spPr>
            <a:xfrm>
              <a:off x="457200" y="88776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01</a:t>
              </a:r>
              <a:endParaRPr b="0" lang="en-CA" sz="2100" spc="-1" strike="noStrike">
                <a:latin typeface="Arial"/>
              </a:endParaRPr>
            </a:p>
          </p:txBody>
        </p:sp>
        <p:sp>
          <p:nvSpPr>
            <p:cNvPr id="296" name="Google Shape;1095;p61"/>
            <p:cNvSpPr/>
            <p:nvPr/>
          </p:nvSpPr>
          <p:spPr>
            <a:xfrm rot="10800000">
              <a:off x="595440" y="1278720"/>
              <a:ext cx="258840" cy="142560"/>
            </a:xfrm>
            <a:prstGeom prst="flowChartExtract">
              <a:avLst/>
            </a:prstGeom>
            <a:solidFill>
              <a:srgbClr val="cc0000"/>
            </a:solidFill>
            <a:ln w="0">
              <a:noFill/>
            </a:ln>
          </p:spPr>
          <p:style>
            <a:lnRef idx="0"/>
            <a:fillRef idx="0"/>
            <a:effectRef idx="0"/>
            <a:fontRef idx="minor"/>
          </p:style>
        </p:sp>
      </p:grpSp>
      <p:grpSp>
        <p:nvGrpSpPr>
          <p:cNvPr id="297" name="Google Shape;1096;p61"/>
          <p:cNvGrpSpPr/>
          <p:nvPr/>
        </p:nvGrpSpPr>
        <p:grpSpPr>
          <a:xfrm>
            <a:off x="3228840" y="887760"/>
            <a:ext cx="531360" cy="533520"/>
            <a:chOff x="3228840" y="887760"/>
            <a:chExt cx="531360" cy="533520"/>
          </a:xfrm>
        </p:grpSpPr>
        <p:sp>
          <p:nvSpPr>
            <p:cNvPr id="298" name="Google Shape;1097;p61"/>
            <p:cNvSpPr/>
            <p:nvPr/>
          </p:nvSpPr>
          <p:spPr>
            <a:xfrm>
              <a:off x="3228840" y="88776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02</a:t>
              </a:r>
              <a:endParaRPr b="0" lang="en-CA" sz="2100" spc="-1" strike="noStrike">
                <a:latin typeface="Arial"/>
              </a:endParaRPr>
            </a:p>
          </p:txBody>
        </p:sp>
        <p:sp>
          <p:nvSpPr>
            <p:cNvPr id="299" name="Google Shape;1098;p61"/>
            <p:cNvSpPr/>
            <p:nvPr/>
          </p:nvSpPr>
          <p:spPr>
            <a:xfrm rot="10800000">
              <a:off x="3367440" y="1278720"/>
              <a:ext cx="258840" cy="142560"/>
            </a:xfrm>
            <a:prstGeom prst="flowChartExtract">
              <a:avLst/>
            </a:prstGeom>
            <a:solidFill>
              <a:srgbClr val="cc0000"/>
            </a:solidFill>
            <a:ln w="0">
              <a:noFill/>
            </a:ln>
          </p:spPr>
          <p:style>
            <a:lnRef idx="0"/>
            <a:fillRef idx="0"/>
            <a:effectRef idx="0"/>
            <a:fontRef idx="minor"/>
          </p:style>
        </p:sp>
      </p:grpSp>
      <p:sp>
        <p:nvSpPr>
          <p:cNvPr id="300" name="Google Shape;1099;p61"/>
          <p:cNvSpPr/>
          <p:nvPr/>
        </p:nvSpPr>
        <p:spPr>
          <a:xfrm flipH="1">
            <a:off x="3495960" y="1480680"/>
            <a:ext cx="2426400" cy="3152160"/>
          </a:xfrm>
          <a:prstGeom prst="round2DiagRect">
            <a:avLst>
              <a:gd name="adj1" fmla="val 16667"/>
              <a:gd name="adj2" fmla="val 0"/>
            </a:avLst>
          </a:prstGeom>
          <a:solidFill>
            <a:srgbClr val="f3f3f3"/>
          </a:solidFill>
          <a:ln w="0">
            <a:noFill/>
          </a:ln>
        </p:spPr>
        <p:style>
          <a:lnRef idx="0"/>
          <a:fillRef idx="0"/>
          <a:effectRef idx="0"/>
          <a:fontRef idx="minor"/>
        </p:style>
      </p:sp>
      <p:sp>
        <p:nvSpPr>
          <p:cNvPr id="301" name="Google Shape;1100;p61"/>
          <p:cNvSpPr/>
          <p:nvPr/>
        </p:nvSpPr>
        <p:spPr>
          <a:xfrm>
            <a:off x="3495960" y="1480680"/>
            <a:ext cx="2426400" cy="31521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1" lang="en" sz="1200" spc="-1" strike="noStrike">
                <a:solidFill>
                  <a:srgbClr val="000000"/>
                </a:solidFill>
                <a:latin typeface="Roboto"/>
                <a:ea typeface="Roboto"/>
              </a:rPr>
              <a:t>Achievements</a:t>
            </a:r>
            <a:endParaRPr b="0" lang="en-CA" sz="1200" spc="-1" strike="noStrike">
              <a:latin typeface="Arial"/>
            </a:endParaRPr>
          </a:p>
          <a:p>
            <a:pPr>
              <a:lnSpc>
                <a:spcPct val="115000"/>
              </a:lnSpc>
              <a:tabLst>
                <a:tab algn="l" pos="0"/>
              </a:tabLst>
            </a:pPr>
            <a:r>
              <a:rPr b="0" lang="en" sz="1200" spc="-1" strike="noStrike">
                <a:solidFill>
                  <a:srgbClr val="000000"/>
                </a:solidFill>
                <a:latin typeface="Roboto"/>
                <a:ea typeface="Roboto"/>
              </a:rPr>
              <a:t>Got the path to hidden directory  </a:t>
            </a:r>
            <a:endParaRPr b="0" lang="en-CA" sz="1200" spc="-1" strike="noStrike">
              <a:latin typeface="Arial"/>
            </a:endParaRPr>
          </a:p>
        </p:txBody>
      </p:sp>
      <p:grpSp>
        <p:nvGrpSpPr>
          <p:cNvPr id="302" name="Google Shape;1101;p61"/>
          <p:cNvGrpSpPr/>
          <p:nvPr/>
        </p:nvGrpSpPr>
        <p:grpSpPr>
          <a:xfrm>
            <a:off x="6134040" y="888480"/>
            <a:ext cx="531360" cy="533520"/>
            <a:chOff x="6134040" y="888480"/>
            <a:chExt cx="531360" cy="533520"/>
          </a:xfrm>
        </p:grpSpPr>
        <p:sp>
          <p:nvSpPr>
            <p:cNvPr id="303" name="Google Shape;1102;p61"/>
            <p:cNvSpPr/>
            <p:nvPr/>
          </p:nvSpPr>
          <p:spPr>
            <a:xfrm>
              <a:off x="6134040" y="88848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03</a:t>
              </a:r>
              <a:endParaRPr b="0" lang="en-CA" sz="2100" spc="-1" strike="noStrike">
                <a:latin typeface="Arial"/>
              </a:endParaRPr>
            </a:p>
          </p:txBody>
        </p:sp>
        <p:sp>
          <p:nvSpPr>
            <p:cNvPr id="304" name="Google Shape;1103;p61"/>
            <p:cNvSpPr/>
            <p:nvPr/>
          </p:nvSpPr>
          <p:spPr>
            <a:xfrm rot="10800000">
              <a:off x="6272280" y="1279440"/>
              <a:ext cx="258840" cy="142560"/>
            </a:xfrm>
            <a:prstGeom prst="flowChartExtract">
              <a:avLst/>
            </a:prstGeom>
            <a:solidFill>
              <a:srgbClr val="cc0000"/>
            </a:solidFill>
            <a:ln w="0">
              <a:noFill/>
            </a:ln>
          </p:spPr>
          <p:style>
            <a:lnRef idx="0"/>
            <a:fillRef idx="0"/>
            <a:effectRef idx="0"/>
            <a:fontRef idx="minor"/>
          </p:style>
        </p:sp>
      </p:grpSp>
      <p:sp>
        <p:nvSpPr>
          <p:cNvPr id="305" name="Google Shape;1104;p61"/>
          <p:cNvSpPr/>
          <p:nvPr/>
        </p:nvSpPr>
        <p:spPr>
          <a:xfrm flipH="1">
            <a:off x="6399000" y="1481400"/>
            <a:ext cx="2426400" cy="3250080"/>
          </a:xfrm>
          <a:prstGeom prst="round2DiagRect">
            <a:avLst>
              <a:gd name="adj1" fmla="val 16667"/>
              <a:gd name="adj2" fmla="val 0"/>
            </a:avLst>
          </a:prstGeom>
          <a:solidFill>
            <a:srgbClr val="f3f3f3"/>
          </a:solidFill>
          <a:ln w="0">
            <a:noFill/>
          </a:ln>
        </p:spPr>
        <p:style>
          <a:lnRef idx="0"/>
          <a:fillRef idx="0"/>
          <a:effectRef idx="0"/>
          <a:fontRef idx="minor"/>
        </p:style>
      </p:sp>
      <p:sp>
        <p:nvSpPr>
          <p:cNvPr id="306" name="Google Shape;1105;p61"/>
          <p:cNvSpPr/>
          <p:nvPr/>
        </p:nvSpPr>
        <p:spPr>
          <a:xfrm>
            <a:off x="6401160" y="1481400"/>
            <a:ext cx="2369520" cy="325008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0" lang="en" sz="1200" spc="-1" strike="noStrike">
                <a:solidFill>
                  <a:srgbClr val="000000"/>
                </a:solidFill>
                <a:latin typeface="Roboto"/>
                <a:ea typeface="Roboto"/>
              </a:rPr>
              <a:t>[INSERT: screenshot or command output illustrating the exploit.]</a:t>
            </a:r>
            <a:endParaRPr b="0" lang="en-CA" sz="1200" spc="-1" strike="noStrike">
              <a:latin typeface="Arial"/>
            </a:endParaRPr>
          </a:p>
        </p:txBody>
      </p:sp>
      <p:pic>
        <p:nvPicPr>
          <p:cNvPr id="307" name="" descr=""/>
          <p:cNvPicPr/>
          <p:nvPr/>
        </p:nvPicPr>
        <p:blipFill>
          <a:blip r:embed="rId1"/>
          <a:stretch/>
        </p:blipFill>
        <p:spPr>
          <a:xfrm>
            <a:off x="3449160" y="2449440"/>
            <a:ext cx="2450880" cy="978120"/>
          </a:xfrm>
          <a:prstGeom prst="rect">
            <a:avLst/>
          </a:prstGeom>
          <a:ln w="0">
            <a:noFill/>
          </a:ln>
        </p:spPr>
      </p:pic>
      <p:pic>
        <p:nvPicPr>
          <p:cNvPr id="308" name="" descr=""/>
          <p:cNvPicPr/>
          <p:nvPr/>
        </p:nvPicPr>
        <p:blipFill>
          <a:blip r:embed="rId2"/>
          <a:stretch/>
        </p:blipFill>
        <p:spPr>
          <a:xfrm>
            <a:off x="6232680" y="1620000"/>
            <a:ext cx="2767320" cy="2340000"/>
          </a:xfrm>
          <a:prstGeom prst="rect">
            <a:avLst/>
          </a:prstGeom>
          <a:ln w="0">
            <a:noFill/>
          </a:ln>
        </p:spPr>
      </p:pic>
      <p:pic>
        <p:nvPicPr>
          <p:cNvPr id="309" name="" descr=""/>
          <p:cNvPicPr/>
          <p:nvPr/>
        </p:nvPicPr>
        <p:blipFill>
          <a:blip r:embed="rId3"/>
          <a:stretch/>
        </p:blipFill>
        <p:spPr>
          <a:xfrm>
            <a:off x="3780000" y="3442680"/>
            <a:ext cx="1756080" cy="1190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12240" y="0"/>
            <a:ext cx="9166320" cy="531720"/>
          </a:xfrm>
          <a:prstGeom prst="rect">
            <a:avLst/>
          </a:prstGeom>
          <a:noFill/>
          <a:ln w="0">
            <a:noFill/>
          </a:ln>
        </p:spPr>
        <p:txBody>
          <a:bodyPr lIns="457200" rIns="274320" tIns="182880" bIns="91440" anchor="t">
            <a:noAutofit/>
          </a:bodyPr>
          <a:p>
            <a:pPr>
              <a:lnSpc>
                <a:spcPct val="100000"/>
              </a:lnSpc>
              <a:tabLst>
                <a:tab algn="l" pos="0"/>
              </a:tabLst>
            </a:pPr>
            <a:r>
              <a:rPr b="0" lang="en" sz="2400" spc="-1" strike="noStrike">
                <a:solidFill>
                  <a:srgbClr val="000000"/>
                </a:solidFill>
                <a:latin typeface="Roboto Medium"/>
                <a:ea typeface="Roboto Medium"/>
              </a:rPr>
              <a:t>Exploitation: LFI Vulnerability</a:t>
            </a:r>
            <a:endParaRPr b="0" lang="en-CA" sz="2400" spc="-1" strike="noStrike">
              <a:latin typeface="Arial"/>
            </a:endParaRPr>
          </a:p>
        </p:txBody>
      </p:sp>
      <p:sp>
        <p:nvSpPr>
          <p:cNvPr id="311" name="PlaceHolder 2"/>
          <p:cNvSpPr>
            <a:spLocks noGrp="1"/>
          </p:cNvSpPr>
          <p:nvPr>
            <p:ph type="subTitle"/>
          </p:nvPr>
        </p:nvSpPr>
        <p:spPr>
          <a:xfrm>
            <a:off x="-12240" y="4916520"/>
            <a:ext cx="7969680" cy="224640"/>
          </a:xfrm>
          <a:prstGeom prst="rect">
            <a:avLst/>
          </a:prstGeom>
          <a:noFill/>
          <a:ln w="0">
            <a:noFill/>
          </a:ln>
        </p:spPr>
        <p:txBody>
          <a:bodyPr lIns="274320" rIns="0" tIns="0" bIns="0" anchor="t">
            <a:noAutofit/>
          </a:bodyPr>
          <a:p>
            <a:pPr algn="ctr"/>
            <a:endParaRPr b="0" lang="en-CA" sz="3200" spc="-1" strike="noStrike">
              <a:latin typeface="Arial"/>
            </a:endParaRPr>
          </a:p>
        </p:txBody>
      </p:sp>
      <p:sp>
        <p:nvSpPr>
          <p:cNvPr id="312" name="Google Shape;1112;p62"/>
          <p:cNvSpPr/>
          <p:nvPr/>
        </p:nvSpPr>
        <p:spPr>
          <a:xfrm flipH="1">
            <a:off x="722160" y="1480680"/>
            <a:ext cx="2426400" cy="3152160"/>
          </a:xfrm>
          <a:prstGeom prst="round2DiagRect">
            <a:avLst>
              <a:gd name="adj1" fmla="val 16667"/>
              <a:gd name="adj2" fmla="val 0"/>
            </a:avLst>
          </a:prstGeom>
          <a:solidFill>
            <a:srgbClr val="f3f3f3"/>
          </a:solidFill>
          <a:ln w="0">
            <a:noFill/>
          </a:ln>
        </p:spPr>
        <p:style>
          <a:lnRef idx="0"/>
          <a:fillRef idx="0"/>
          <a:effectRef idx="0"/>
          <a:fontRef idx="minor"/>
        </p:style>
      </p:sp>
      <p:sp>
        <p:nvSpPr>
          <p:cNvPr id="313" name="Google Shape;1113;p62"/>
          <p:cNvSpPr/>
          <p:nvPr/>
        </p:nvSpPr>
        <p:spPr>
          <a:xfrm>
            <a:off x="724320" y="1480680"/>
            <a:ext cx="2369520" cy="31521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1" lang="en" sz="1200" spc="-1" strike="noStrike">
                <a:solidFill>
                  <a:srgbClr val="000000"/>
                </a:solidFill>
                <a:latin typeface="Roboto"/>
                <a:ea typeface="Roboto"/>
              </a:rPr>
              <a:t>Tools &amp; Processes</a:t>
            </a:r>
            <a:endParaRPr b="0" lang="en-CA" sz="1200" spc="-1" strike="noStrike">
              <a:latin typeface="Arial"/>
            </a:endParaRPr>
          </a:p>
          <a:p>
            <a:pPr>
              <a:lnSpc>
                <a:spcPct val="115000"/>
              </a:lnSpc>
              <a:tabLst>
                <a:tab algn="l" pos="0"/>
              </a:tabLst>
            </a:pPr>
            <a:r>
              <a:rPr b="0" lang="en-US" sz="1200" spc="-1" strike="noStrike">
                <a:solidFill>
                  <a:srgbClr val="000000"/>
                </a:solidFill>
                <a:latin typeface="Roboto"/>
                <a:ea typeface="Roboto"/>
              </a:rPr>
              <a:t>Used the Hydra brute force to attack the bash tool and consequently got the stored password.</a:t>
            </a:r>
            <a:endParaRPr b="0" lang="en-CA" sz="1200" spc="-1" strike="noStrike">
              <a:latin typeface="Arial"/>
            </a:endParaRPr>
          </a:p>
          <a:p>
            <a:pPr>
              <a:lnSpc>
                <a:spcPct val="115000"/>
              </a:lnSpc>
              <a:tabLst>
                <a:tab algn="l" pos="0"/>
              </a:tabLst>
            </a:pPr>
            <a:endParaRPr b="0" lang="en-CA" sz="1200" spc="-1" strike="noStrike">
              <a:latin typeface="Arial"/>
            </a:endParaRPr>
          </a:p>
        </p:txBody>
      </p:sp>
      <p:grpSp>
        <p:nvGrpSpPr>
          <p:cNvPr id="314" name="Google Shape;1114;p62"/>
          <p:cNvGrpSpPr/>
          <p:nvPr/>
        </p:nvGrpSpPr>
        <p:grpSpPr>
          <a:xfrm>
            <a:off x="457200" y="887760"/>
            <a:ext cx="531360" cy="533520"/>
            <a:chOff x="457200" y="887760"/>
            <a:chExt cx="531360" cy="533520"/>
          </a:xfrm>
        </p:grpSpPr>
        <p:sp>
          <p:nvSpPr>
            <p:cNvPr id="315" name="Google Shape;1115;p62"/>
            <p:cNvSpPr/>
            <p:nvPr/>
          </p:nvSpPr>
          <p:spPr>
            <a:xfrm>
              <a:off x="457200" y="88776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01</a:t>
              </a:r>
              <a:endParaRPr b="0" lang="en-CA" sz="2100" spc="-1" strike="noStrike">
                <a:latin typeface="Arial"/>
              </a:endParaRPr>
            </a:p>
          </p:txBody>
        </p:sp>
        <p:sp>
          <p:nvSpPr>
            <p:cNvPr id="316" name="Google Shape;1116;p62"/>
            <p:cNvSpPr/>
            <p:nvPr/>
          </p:nvSpPr>
          <p:spPr>
            <a:xfrm rot="10800000">
              <a:off x="595440" y="1278720"/>
              <a:ext cx="258840" cy="142560"/>
            </a:xfrm>
            <a:prstGeom prst="flowChartExtract">
              <a:avLst/>
            </a:prstGeom>
            <a:solidFill>
              <a:srgbClr val="cc0000"/>
            </a:solidFill>
            <a:ln w="0">
              <a:noFill/>
            </a:ln>
          </p:spPr>
          <p:style>
            <a:lnRef idx="0"/>
            <a:fillRef idx="0"/>
            <a:effectRef idx="0"/>
            <a:fontRef idx="minor"/>
          </p:style>
        </p:sp>
      </p:grpSp>
      <p:grpSp>
        <p:nvGrpSpPr>
          <p:cNvPr id="317" name="Google Shape;1117;p62"/>
          <p:cNvGrpSpPr/>
          <p:nvPr/>
        </p:nvGrpSpPr>
        <p:grpSpPr>
          <a:xfrm>
            <a:off x="3228840" y="887760"/>
            <a:ext cx="531360" cy="533520"/>
            <a:chOff x="3228840" y="887760"/>
            <a:chExt cx="531360" cy="533520"/>
          </a:xfrm>
        </p:grpSpPr>
        <p:sp>
          <p:nvSpPr>
            <p:cNvPr id="318" name="Google Shape;1118;p62"/>
            <p:cNvSpPr/>
            <p:nvPr/>
          </p:nvSpPr>
          <p:spPr>
            <a:xfrm>
              <a:off x="3228840" y="88776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02</a:t>
              </a:r>
              <a:endParaRPr b="0" lang="en-CA" sz="2100" spc="-1" strike="noStrike">
                <a:latin typeface="Arial"/>
              </a:endParaRPr>
            </a:p>
          </p:txBody>
        </p:sp>
        <p:sp>
          <p:nvSpPr>
            <p:cNvPr id="319" name="Google Shape;1119;p62"/>
            <p:cNvSpPr/>
            <p:nvPr/>
          </p:nvSpPr>
          <p:spPr>
            <a:xfrm rot="10800000">
              <a:off x="3367440" y="1278720"/>
              <a:ext cx="258840" cy="142560"/>
            </a:xfrm>
            <a:prstGeom prst="flowChartExtract">
              <a:avLst/>
            </a:prstGeom>
            <a:solidFill>
              <a:srgbClr val="cc0000"/>
            </a:solidFill>
            <a:ln w="0">
              <a:noFill/>
            </a:ln>
          </p:spPr>
          <p:style>
            <a:lnRef idx="0"/>
            <a:fillRef idx="0"/>
            <a:effectRef idx="0"/>
            <a:fontRef idx="minor"/>
          </p:style>
        </p:sp>
      </p:grpSp>
      <p:sp>
        <p:nvSpPr>
          <p:cNvPr id="320" name="Google Shape;1120;p62"/>
          <p:cNvSpPr/>
          <p:nvPr/>
        </p:nvSpPr>
        <p:spPr>
          <a:xfrm flipH="1">
            <a:off x="3493800" y="1480680"/>
            <a:ext cx="2426400" cy="3152160"/>
          </a:xfrm>
          <a:prstGeom prst="round2DiagRect">
            <a:avLst>
              <a:gd name="adj1" fmla="val 16667"/>
              <a:gd name="adj2" fmla="val 0"/>
            </a:avLst>
          </a:prstGeom>
          <a:solidFill>
            <a:srgbClr val="f3f3f3"/>
          </a:solidFill>
          <a:ln w="0">
            <a:noFill/>
          </a:ln>
        </p:spPr>
        <p:style>
          <a:lnRef idx="0"/>
          <a:fillRef idx="0"/>
          <a:effectRef idx="0"/>
          <a:fontRef idx="minor"/>
        </p:style>
      </p:sp>
      <p:sp>
        <p:nvSpPr>
          <p:cNvPr id="321" name="Google Shape;1121;p62"/>
          <p:cNvSpPr/>
          <p:nvPr/>
        </p:nvSpPr>
        <p:spPr>
          <a:xfrm>
            <a:off x="3489120" y="1474200"/>
            <a:ext cx="2426400" cy="31521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tabLst>
                <a:tab algn="l" pos="0"/>
              </a:tabLst>
            </a:pPr>
            <a:r>
              <a:rPr b="1" lang="en" sz="1200" spc="-1" strike="noStrike">
                <a:solidFill>
                  <a:srgbClr val="000000"/>
                </a:solidFill>
                <a:latin typeface="Roboto"/>
                <a:ea typeface="Roboto"/>
              </a:rPr>
              <a:t>Achievements</a:t>
            </a:r>
            <a:endParaRPr b="0" lang="en-CA" sz="1200" spc="-1" strike="noStrike">
              <a:latin typeface="Arial"/>
            </a:endParaRPr>
          </a:p>
          <a:p>
            <a:pPr>
              <a:lnSpc>
                <a:spcPct val="115000"/>
              </a:lnSpc>
              <a:tabLst>
                <a:tab algn="l" pos="0"/>
              </a:tabLst>
            </a:pPr>
            <a:r>
              <a:rPr b="0" lang="en" sz="1200" spc="-1" strike="noStrike">
                <a:solidFill>
                  <a:srgbClr val="000000"/>
                </a:solidFill>
                <a:latin typeface="Roboto"/>
                <a:ea typeface="Roboto"/>
              </a:rPr>
              <a:t>Was able to get informmation for /webdav/ system and got access to the stored password.</a:t>
            </a:r>
            <a:endParaRPr b="0" lang="en-CA" sz="1200" spc="-1" strike="noStrike">
              <a:latin typeface="Arial"/>
            </a:endParaRPr>
          </a:p>
        </p:txBody>
      </p:sp>
      <p:grpSp>
        <p:nvGrpSpPr>
          <p:cNvPr id="322" name="Google Shape;1122;p62"/>
          <p:cNvGrpSpPr/>
          <p:nvPr/>
        </p:nvGrpSpPr>
        <p:grpSpPr>
          <a:xfrm>
            <a:off x="6134040" y="888480"/>
            <a:ext cx="531360" cy="533520"/>
            <a:chOff x="6134040" y="888480"/>
            <a:chExt cx="531360" cy="533520"/>
          </a:xfrm>
        </p:grpSpPr>
        <p:sp>
          <p:nvSpPr>
            <p:cNvPr id="323" name="Google Shape;1123;p62"/>
            <p:cNvSpPr/>
            <p:nvPr/>
          </p:nvSpPr>
          <p:spPr>
            <a:xfrm>
              <a:off x="6134040" y="888480"/>
              <a:ext cx="531360" cy="474480"/>
            </a:xfrm>
            <a:prstGeom prst="roundRect">
              <a:avLst>
                <a:gd name="adj" fmla="val 16667"/>
              </a:avLst>
            </a:prstGeom>
            <a:solidFill>
              <a:srgbClr val="cc0000"/>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100" spc="-1" strike="noStrike">
                  <a:solidFill>
                    <a:srgbClr val="ffffff"/>
                  </a:solidFill>
                  <a:latin typeface="Roboto Light"/>
                  <a:ea typeface="Roboto Light"/>
                </a:rPr>
                <a:t>03</a:t>
              </a:r>
              <a:endParaRPr b="0" lang="en-CA" sz="2100" spc="-1" strike="noStrike">
                <a:latin typeface="Arial"/>
              </a:endParaRPr>
            </a:p>
          </p:txBody>
        </p:sp>
        <p:sp>
          <p:nvSpPr>
            <p:cNvPr id="324" name="Google Shape;1124;p62"/>
            <p:cNvSpPr/>
            <p:nvPr/>
          </p:nvSpPr>
          <p:spPr>
            <a:xfrm rot="10800000">
              <a:off x="6272280" y="1279440"/>
              <a:ext cx="258840" cy="142560"/>
            </a:xfrm>
            <a:prstGeom prst="flowChartExtract">
              <a:avLst/>
            </a:prstGeom>
            <a:solidFill>
              <a:srgbClr val="cc0000"/>
            </a:solidFill>
            <a:ln w="0">
              <a:noFill/>
            </a:ln>
          </p:spPr>
          <p:style>
            <a:lnRef idx="0"/>
            <a:fillRef idx="0"/>
            <a:effectRef idx="0"/>
            <a:fontRef idx="minor"/>
          </p:style>
        </p:sp>
      </p:grpSp>
      <p:sp>
        <p:nvSpPr>
          <p:cNvPr id="325" name="Google Shape;1125;p62"/>
          <p:cNvSpPr/>
          <p:nvPr/>
        </p:nvSpPr>
        <p:spPr>
          <a:xfrm flipH="1">
            <a:off x="6118560" y="1527840"/>
            <a:ext cx="2426400" cy="3250080"/>
          </a:xfrm>
          <a:prstGeom prst="round2DiagRect">
            <a:avLst>
              <a:gd name="adj1" fmla="val 16667"/>
              <a:gd name="adj2" fmla="val 0"/>
            </a:avLst>
          </a:prstGeom>
          <a:solidFill>
            <a:srgbClr val="f3f3f3"/>
          </a:solidFill>
          <a:ln w="0">
            <a:noFill/>
          </a:ln>
        </p:spPr>
        <p:style>
          <a:lnRef idx="0"/>
          <a:fillRef idx="0"/>
          <a:effectRef idx="0"/>
          <a:fontRef idx="minor"/>
        </p:style>
        <p:txBody>
          <a:bodyPr lIns="90000" rIns="90000" tIns="45000" bIns="45000" anchor="t">
            <a:noAutofit/>
          </a:bodyPr>
          <a:p>
            <a:pPr>
              <a:lnSpc>
                <a:spcPct val="100000"/>
              </a:lnSpc>
            </a:pPr>
            <a:r>
              <a:rPr b="0" i="1" lang="en-CA" sz="1800" spc="-1" strike="noStrike">
                <a:solidFill>
                  <a:srgbClr val="000000"/>
                </a:solidFill>
                <a:latin typeface="Arial"/>
                <a:ea typeface="DejaVu Sans"/>
              </a:rPr>
              <a:t>Hydra -l ashton -P rockyou.txt s 80 f vV 192.168.1.105 http-get company_folders/secret_folder</a:t>
            </a:r>
            <a:endParaRPr b="0" lang="en-CA" sz="1800" spc="-1" strike="noStrike">
              <a:latin typeface="Arial"/>
            </a:endParaRPr>
          </a:p>
        </p:txBody>
      </p:sp>
      <p:pic>
        <p:nvPicPr>
          <p:cNvPr id="326" name="" descr=""/>
          <p:cNvPicPr/>
          <p:nvPr/>
        </p:nvPicPr>
        <p:blipFill>
          <a:blip r:embed="rId1"/>
          <a:stretch/>
        </p:blipFill>
        <p:spPr>
          <a:xfrm>
            <a:off x="3493800" y="4127760"/>
            <a:ext cx="2446200" cy="414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323</TotalTime>
  <Application>LibreOffice/7.2.0.4$Windows_X86_64 LibreOffice_project/9a9c6381e3f7a62afc1329bd359cc48accb6435b</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en-CA</dc:language>
  <cp:lastModifiedBy/>
  <dcterms:modified xsi:type="dcterms:W3CDTF">2021-11-16T19:35:16Z</dcterms:modified>
  <cp:revision>47</cp:revision>
  <dc:subject/>
  <dc:title/>
</cp:coreProperties>
</file>

<file path=docProps/custom.xml><?xml version="1.0" encoding="utf-8"?>
<Properties xmlns="http://schemas.openxmlformats.org/officeDocument/2006/custom-properties" xmlns:vt="http://schemas.openxmlformats.org/officeDocument/2006/docPropsVTypes"/>
</file>