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1108383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108383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Appears that there is no trend between masking task accuracy and performance as measured by the node to other parse ratio</a:t>
            </a:r>
            <a:endParaRPr/>
          </a:p>
          <a:p>
            <a:pPr indent="0" lvl="0" marL="0" rtl="0" algn="l">
              <a:spcBef>
                <a:spcPts val="0"/>
              </a:spcBef>
              <a:spcAft>
                <a:spcPts val="0"/>
              </a:spcAft>
              <a:buNone/>
            </a:pPr>
            <a:r>
              <a:rPr lang="en"/>
              <a:t>Explicit learning performance as measured by multiple choice questions about the probability of shapes appearing is shown on the right; overall performance was low, as this task was scored out of 24. Appears to be no trend between explicit learning and implicit learning as measured by the node to other parse ratio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5b45b5b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b45b5b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5b45b5b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5b45b5b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110838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10838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1108383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108383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capture of the task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1108383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108383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af275c7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af275c7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5af275c7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af275c7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11083836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11083836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compares the ratio of node parse selections to other parse selections as a way to make people’s responses a single number. The higher the ratio, the better the performance. I am still thinking about what other numbers can be used, as this is not the best measure of performance (since it doesn’t account for overall responses or the relative rarity of node appearance), as well as overinflating outliers as seen in the learning stress group. It appears that the control group may have higher overall performance, but with the limited sample sizes for the stress groups right now, there is not statistical significance.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11083836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11083836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response rates of each group in the study. Appears it may be lower in the stress groups, but not statistically significant with the current sample.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11083836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108383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Appears that there is no trend between reported stress levels and performance as measured by the node to other parse ratio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311150" lvl="1" marL="914400">
              <a:spcBef>
                <a:spcPts val="1600"/>
              </a:spcBef>
              <a:spcAft>
                <a:spcPts val="0"/>
              </a:spcAft>
              <a:buSzPts val="1300"/>
              <a:buChar char="○"/>
              <a:defRPr sz="1300"/>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Effects on Statistical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March 9,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4672000" y="495300"/>
            <a:ext cx="4144575" cy="2961575"/>
          </a:xfrm>
          <a:prstGeom prst="rect">
            <a:avLst/>
          </a:prstGeom>
          <a:noFill/>
          <a:ln>
            <a:noFill/>
          </a:ln>
        </p:spPr>
      </p:pic>
      <p:pic>
        <p:nvPicPr>
          <p:cNvPr id="140" name="Google Shape;140;p22"/>
          <p:cNvPicPr preferRelativeResize="0"/>
          <p:nvPr/>
        </p:nvPicPr>
        <p:blipFill>
          <a:blip r:embed="rId4">
            <a:alphaModFix/>
          </a:blip>
          <a:stretch>
            <a:fillRect/>
          </a:stretch>
        </p:blipFill>
        <p:spPr>
          <a:xfrm>
            <a:off x="140525" y="495300"/>
            <a:ext cx="4240775" cy="301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Collect larger stress sample</a:t>
            </a:r>
            <a:endParaRPr/>
          </a:p>
          <a:p>
            <a:pPr indent="-311150" lvl="0" marL="457200" rtl="0" algn="l">
              <a:spcBef>
                <a:spcPts val="0"/>
              </a:spcBef>
              <a:spcAft>
                <a:spcPts val="0"/>
              </a:spcAft>
              <a:buSzPts val="1300"/>
              <a:buChar char="●"/>
            </a:pPr>
            <a:r>
              <a:rPr lang="en"/>
              <a:t>Analyze salivary cortisol data</a:t>
            </a:r>
            <a:endParaRPr/>
          </a:p>
          <a:p>
            <a:pPr indent="-311150" lvl="0" marL="457200" rtl="0" algn="l">
              <a:spcBef>
                <a:spcPts val="0"/>
              </a:spcBef>
              <a:spcAft>
                <a:spcPts val="0"/>
              </a:spcAft>
              <a:buSzPts val="1300"/>
              <a:buChar char="●"/>
            </a:pPr>
            <a:r>
              <a:rPr lang="en"/>
              <a:t>Develop Mixed Effects Model</a:t>
            </a:r>
            <a:endParaRPr/>
          </a:p>
          <a:p>
            <a:pPr indent="-311150" lvl="0" marL="457200" rtl="0" algn="l">
              <a:spcBef>
                <a:spcPts val="0"/>
              </a:spcBef>
              <a:spcAft>
                <a:spcPts val="0"/>
              </a:spcAft>
              <a:buSzPts val="1300"/>
              <a:buChar char="●"/>
            </a:pPr>
            <a:r>
              <a:rPr lang="en"/>
              <a:t>Quantify remaining conscious awareness questions and consider other measures of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1.</a:t>
            </a:r>
            <a:r>
              <a:rPr lang="en" sz="7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Schapiro, A. C., Rogers, T. T., Cordova, N. I., Turk-Browne, N. B., &amp; Botvinick, M. M. (2013). Neural representations of events arise from temporal community structure. </a:t>
            </a:r>
            <a:r>
              <a:rPr i="1" lang="en" sz="1200">
                <a:solidFill>
                  <a:srgbClr val="000000"/>
                </a:solidFill>
                <a:latin typeface="Times New Roman"/>
                <a:ea typeface="Times New Roman"/>
                <a:cs typeface="Times New Roman"/>
                <a:sym typeface="Times New Roman"/>
              </a:rPr>
              <a:t>Nature neuroscience, 16</a:t>
            </a:r>
            <a:r>
              <a:rPr lang="en" sz="1200">
                <a:solidFill>
                  <a:srgbClr val="000000"/>
                </a:solidFill>
                <a:latin typeface="Times New Roman"/>
                <a:ea typeface="Times New Roman"/>
                <a:cs typeface="Times New Roman"/>
                <a:sym typeface="Times New Roman"/>
              </a:rPr>
              <a:t>(4), 486.</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2.</a:t>
            </a:r>
            <a:r>
              <a:rPr lang="en" sz="7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Schapiro, A. C., Turk-Browne, N. B., Botvinick, M. M., &amp; Norman, K. A. (2017). Complementary learning systems within the hippocampus: a neural network modeling approach to reconciling episodic memory with statistical learning. </a:t>
            </a:r>
            <a:r>
              <a:rPr i="1" lang="en" sz="1200">
                <a:solidFill>
                  <a:srgbClr val="000000"/>
                </a:solidFill>
                <a:latin typeface="Times New Roman"/>
                <a:ea typeface="Times New Roman"/>
                <a:cs typeface="Times New Roman"/>
                <a:sym typeface="Times New Roman"/>
              </a:rPr>
              <a:t>Philosophical Transactions of the Royal Society B: Biological Sciences, 372</a:t>
            </a:r>
            <a:r>
              <a:rPr lang="en" sz="1200">
                <a:solidFill>
                  <a:srgbClr val="000000"/>
                </a:solidFill>
                <a:latin typeface="Times New Roman"/>
                <a:ea typeface="Times New Roman"/>
                <a:cs typeface="Times New Roman"/>
                <a:sym typeface="Times New Roman"/>
              </a:rPr>
              <a:t>(1711), 20160049.</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3.</a:t>
            </a:r>
            <a:r>
              <a:rPr lang="en" sz="7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Schapiro, A. C., Gregory, E., Landau, B., McCloskey, M., &amp; Turk-Browne, N. B. (2014). The necessity of the medial temporal lobe for statistical learning. </a:t>
            </a:r>
            <a:r>
              <a:rPr i="1" lang="en" sz="1200">
                <a:solidFill>
                  <a:srgbClr val="000000"/>
                </a:solidFill>
                <a:latin typeface="Times New Roman"/>
                <a:ea typeface="Times New Roman"/>
                <a:cs typeface="Times New Roman"/>
                <a:sym typeface="Times New Roman"/>
              </a:rPr>
              <a:t>Journal of cognitive neuroscience, 26</a:t>
            </a:r>
            <a:r>
              <a:rPr lang="en" sz="1200">
                <a:solidFill>
                  <a:srgbClr val="000000"/>
                </a:solidFill>
                <a:latin typeface="Times New Roman"/>
                <a:ea typeface="Times New Roman"/>
                <a:cs typeface="Times New Roman"/>
                <a:sym typeface="Times New Roman"/>
              </a:rPr>
              <a:t>(8), 1736-1747.</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4.</a:t>
            </a:r>
            <a:r>
              <a:rPr lang="en" sz="7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Gagnon, S. A., Waskom, M. L., Brown, T. I., &amp; Wagner, A. D. (2018). Stress impairs episodic retrieval by disrupting hippocampal and cortical mechanisms of remembering. </a:t>
            </a:r>
            <a:r>
              <a:rPr i="1" lang="en" sz="1200">
                <a:solidFill>
                  <a:srgbClr val="000000"/>
                </a:solidFill>
                <a:latin typeface="Times New Roman"/>
                <a:ea typeface="Times New Roman"/>
                <a:cs typeface="Times New Roman"/>
                <a:sym typeface="Times New Roman"/>
              </a:rPr>
              <a:t>Cerebral cortex</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(New York, NY: 1991)</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Learning</a:t>
            </a:r>
            <a:endParaRPr/>
          </a:p>
        </p:txBody>
      </p:sp>
      <p:sp>
        <p:nvSpPr>
          <p:cNvPr id="93" name="Google Shape;93;p14"/>
          <p:cNvSpPr txBox="1"/>
          <p:nvPr>
            <p:ph idx="1" type="body"/>
          </p:nvPr>
        </p:nvSpPr>
        <p:spPr>
          <a:xfrm>
            <a:off x="729450" y="2078875"/>
            <a:ext cx="7842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Statistical Learning = the ability of the brain to extract statistical regularities to learn generalizable rules about the environment</a:t>
            </a:r>
            <a:endParaRPr/>
          </a:p>
          <a:p>
            <a:pPr indent="-311150" lvl="0" marL="457200" rtl="0" algn="l">
              <a:spcBef>
                <a:spcPts val="0"/>
              </a:spcBef>
              <a:spcAft>
                <a:spcPts val="0"/>
              </a:spcAft>
              <a:buSzPts val="1300"/>
              <a:buChar char="●"/>
            </a:pPr>
            <a:r>
              <a:rPr lang="en"/>
              <a:t>Traditional memory models suggest that this is supported mainly by the cortex</a:t>
            </a:r>
            <a:endParaRPr/>
          </a:p>
          <a:p>
            <a:pPr indent="-311150" lvl="0" marL="457200" rtl="0" algn="l">
              <a:spcBef>
                <a:spcPts val="0"/>
              </a:spcBef>
              <a:spcAft>
                <a:spcPts val="0"/>
              </a:spcAft>
              <a:buSzPts val="1300"/>
              <a:buChar char="●"/>
            </a:pPr>
            <a:r>
              <a:rPr lang="en"/>
              <a:t>Recent studies demonstrated that the hippocampus can play a role in rapid statistical learning</a:t>
            </a:r>
            <a:endParaRPr/>
          </a:p>
          <a:p>
            <a:pPr indent="-311150" lvl="1" marL="914400" rtl="0" algn="l">
              <a:spcBef>
                <a:spcPts val="0"/>
              </a:spcBef>
              <a:spcAft>
                <a:spcPts val="0"/>
              </a:spcAft>
              <a:buSzPts val="1300"/>
              <a:buChar char="○"/>
            </a:pPr>
            <a:r>
              <a:rPr lang="en"/>
              <a:t>Temporal communities are predictable relationships about which stimuli are likely to co-occur</a:t>
            </a:r>
            <a:endParaRPr/>
          </a:p>
          <a:p>
            <a:pPr indent="-311150" lvl="1" marL="914400" rtl="0" algn="l">
              <a:spcBef>
                <a:spcPts val="0"/>
              </a:spcBef>
              <a:spcAft>
                <a:spcPts val="0"/>
              </a:spcAft>
              <a:buSzPts val="1300"/>
              <a:buChar char="○"/>
            </a:pPr>
            <a:r>
              <a:rPr lang="en"/>
              <a:t>Temporal communities can be used implicitly in event segmentation</a:t>
            </a:r>
            <a:endParaRPr/>
          </a:p>
          <a:p>
            <a:pPr indent="-311150" lvl="1" marL="914400" rtl="0" algn="l">
              <a:spcBef>
                <a:spcPts val="0"/>
              </a:spcBef>
              <a:spcAft>
                <a:spcPts val="0"/>
              </a:spcAft>
              <a:buSzPts val="1300"/>
              <a:buChar char="○"/>
            </a:pPr>
            <a:r>
              <a:rPr lang="en"/>
              <a:t>Shapes with statistical relationships had more similar patterns of activation in fMRI</a:t>
            </a:r>
            <a:endParaRPr/>
          </a:p>
          <a:p>
            <a:pPr indent="-311150" lvl="1" marL="914400" rtl="0" algn="l">
              <a:spcBef>
                <a:spcPts val="0"/>
              </a:spcBef>
              <a:spcAft>
                <a:spcPts val="0"/>
              </a:spcAft>
              <a:buSzPts val="1300"/>
              <a:buChar char="○"/>
            </a:pPr>
            <a:r>
              <a:rPr lang="en"/>
              <a:t>The hippocampus was necessary for the formation of community representations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and the Hippocampus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Stress impacts a variety of medial temporal functions</a:t>
            </a:r>
            <a:endParaRPr/>
          </a:p>
          <a:p>
            <a:pPr indent="-311150" lvl="1" marL="914400" rtl="0" algn="l">
              <a:spcBef>
                <a:spcPts val="0"/>
              </a:spcBef>
              <a:spcAft>
                <a:spcPts val="0"/>
              </a:spcAft>
              <a:buSzPts val="1300"/>
              <a:buChar char="○"/>
            </a:pPr>
            <a:r>
              <a:rPr lang="en"/>
              <a:t>Supportive of generalization during encoding</a:t>
            </a:r>
            <a:endParaRPr/>
          </a:p>
          <a:p>
            <a:pPr indent="-311150" lvl="1" marL="914400" rtl="0" algn="l">
              <a:spcBef>
                <a:spcPts val="0"/>
              </a:spcBef>
              <a:spcAft>
                <a:spcPts val="0"/>
              </a:spcAft>
              <a:buSzPts val="1300"/>
              <a:buChar char="○"/>
            </a:pPr>
            <a:r>
              <a:rPr lang="en"/>
              <a:t>Often obstructive during retrieval</a:t>
            </a:r>
            <a:endParaRPr/>
          </a:p>
          <a:p>
            <a:pPr indent="-311150" lvl="1" marL="914400" rtl="0" algn="l">
              <a:spcBef>
                <a:spcPts val="0"/>
              </a:spcBef>
              <a:spcAft>
                <a:spcPts val="0"/>
              </a:spcAft>
              <a:buSzPts val="1300"/>
              <a:buChar char="○"/>
            </a:pPr>
            <a:r>
              <a:rPr lang="en"/>
              <a:t>Can induce need for further evidence accumulation</a:t>
            </a:r>
            <a:endParaRPr/>
          </a:p>
          <a:p>
            <a:pPr indent="-311150" lvl="0" marL="457200" rtl="0" algn="l">
              <a:spcBef>
                <a:spcPts val="0"/>
              </a:spcBef>
              <a:spcAft>
                <a:spcPts val="0"/>
              </a:spcAft>
              <a:buSzPts val="1300"/>
              <a:buChar char="●"/>
            </a:pPr>
            <a:r>
              <a:rPr lang="en"/>
              <a:t>Predictions</a:t>
            </a:r>
            <a:endParaRPr/>
          </a:p>
          <a:p>
            <a:pPr indent="-311150" lvl="1" marL="914400" rtl="0" algn="l">
              <a:spcBef>
                <a:spcPts val="0"/>
              </a:spcBef>
              <a:spcAft>
                <a:spcPts val="0"/>
              </a:spcAft>
              <a:buSzPts val="1300"/>
              <a:buChar char="○"/>
            </a:pPr>
            <a:r>
              <a:rPr lang="en"/>
              <a:t>Increased performance for encoding group</a:t>
            </a:r>
            <a:endParaRPr/>
          </a:p>
          <a:p>
            <a:pPr indent="-311150" lvl="1" marL="914400" rtl="0" algn="l">
              <a:spcBef>
                <a:spcPts val="0"/>
              </a:spcBef>
              <a:spcAft>
                <a:spcPts val="0"/>
              </a:spcAft>
              <a:buSzPts val="1300"/>
              <a:buChar char="○"/>
            </a:pPr>
            <a:r>
              <a:rPr lang="en"/>
              <a:t>Decreased performance for retrieval group</a:t>
            </a:r>
            <a:endParaRPr/>
          </a:p>
          <a:p>
            <a:pPr indent="-311150" lvl="1" marL="914400" rtl="0" algn="l">
              <a:spcBef>
                <a:spcPts val="0"/>
              </a:spcBef>
              <a:spcAft>
                <a:spcPts val="0"/>
              </a:spcAft>
              <a:buSzPts val="1300"/>
              <a:buChar char="○"/>
            </a:pPr>
            <a:r>
              <a:rPr lang="en"/>
              <a:t>Increased lag in response time for the retrieval group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Goals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Quantify whether and how acute stress impacts statistical learning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Quantify the relationship between performance on temporal community learning tasks and individual differences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Evaluate the relationship between conscious awareness of statistical relationships and demonstrated implicit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1" name="Google Shape;111;p17"/>
          <p:cNvSpPr txBox="1"/>
          <p:nvPr>
            <p:ph idx="1" type="body"/>
          </p:nvPr>
        </p:nvSpPr>
        <p:spPr>
          <a:xfrm>
            <a:off x="729450" y="2078875"/>
            <a:ext cx="4424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Statistical Learning Task</a:t>
            </a:r>
            <a:endParaRPr/>
          </a:p>
          <a:p>
            <a:pPr indent="-311150" lvl="1" marL="914400" rtl="0" algn="l">
              <a:spcBef>
                <a:spcPts val="0"/>
              </a:spcBef>
              <a:spcAft>
                <a:spcPts val="0"/>
              </a:spcAft>
              <a:buSzPts val="1300"/>
              <a:buChar char="○"/>
            </a:pPr>
            <a:r>
              <a:rPr lang="en"/>
              <a:t>Learning Phase: Subjects see a series of 1400 abstract stimuli, following statistical rules</a:t>
            </a:r>
            <a:endParaRPr/>
          </a:p>
          <a:p>
            <a:pPr indent="-311150" lvl="1" marL="914400" rtl="0" algn="l">
              <a:spcBef>
                <a:spcPts val="0"/>
              </a:spcBef>
              <a:spcAft>
                <a:spcPts val="0"/>
              </a:spcAft>
              <a:buSzPts val="1300"/>
              <a:buChar char="○"/>
            </a:pPr>
            <a:r>
              <a:rPr lang="en"/>
              <a:t>Retrieval Phase: Subjects see another series of 600 shapes, following the same rules. They are asked to press the spacebar when they feel there is a “natural breaking point” in the sequence</a:t>
            </a:r>
            <a:endParaRPr/>
          </a:p>
          <a:p>
            <a:pPr indent="-311150" lvl="0" marL="457200" rtl="0" algn="l">
              <a:spcBef>
                <a:spcPts val="0"/>
              </a:spcBef>
              <a:spcAft>
                <a:spcPts val="0"/>
              </a:spcAft>
              <a:buSzPts val="1300"/>
              <a:buChar char="●"/>
            </a:pPr>
            <a:r>
              <a:rPr lang="en"/>
              <a:t>Conscious Awareness Task</a:t>
            </a:r>
            <a:endParaRPr/>
          </a:p>
          <a:p>
            <a:pPr indent="-311150" lvl="0" marL="457200" rtl="0" algn="l">
              <a:spcBef>
                <a:spcPts val="0"/>
              </a:spcBef>
              <a:spcAft>
                <a:spcPts val="0"/>
              </a:spcAft>
              <a:buSzPts val="1300"/>
              <a:buChar char="●"/>
            </a:pPr>
            <a:r>
              <a:rPr lang="en"/>
              <a:t>Stress Induction Procedure</a:t>
            </a:r>
            <a:endParaRPr/>
          </a:p>
          <a:p>
            <a:pPr indent="-311150" lvl="0" marL="457200" rtl="0" algn="l">
              <a:spcBef>
                <a:spcPts val="0"/>
              </a:spcBef>
              <a:spcAft>
                <a:spcPts val="0"/>
              </a:spcAft>
              <a:buSzPts val="1300"/>
              <a:buChar char="●"/>
            </a:pPr>
            <a:r>
              <a:rPr lang="en"/>
              <a:t>Salivary Cortisol Measures</a:t>
            </a:r>
            <a:endParaRPr/>
          </a:p>
        </p:txBody>
      </p:sp>
      <p:pic>
        <p:nvPicPr>
          <p:cNvPr id="112" name="Google Shape;112;p17"/>
          <p:cNvPicPr preferRelativeResize="0"/>
          <p:nvPr/>
        </p:nvPicPr>
        <p:blipFill>
          <a:blip r:embed="rId3">
            <a:alphaModFix/>
          </a:blip>
          <a:stretch>
            <a:fillRect/>
          </a:stretch>
        </p:blipFill>
        <p:spPr>
          <a:xfrm>
            <a:off x="5069554" y="1853850"/>
            <a:ext cx="3851325" cy="20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body"/>
          </p:nvPr>
        </p:nvSpPr>
        <p:spPr>
          <a:xfrm>
            <a:off x="675875" y="39648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 0.038 between node and all other parse selections (for the control group participants specifically)</a:t>
            </a:r>
            <a:endParaRPr/>
          </a:p>
          <a:p>
            <a:pPr indent="-311150" lvl="0" marL="457200" rtl="0" algn="l">
              <a:spcBef>
                <a:spcPts val="0"/>
              </a:spcBef>
              <a:spcAft>
                <a:spcPts val="0"/>
              </a:spcAft>
              <a:buSzPts val="1300"/>
              <a:buChar char="●"/>
            </a:pPr>
            <a:r>
              <a:rPr lang="en"/>
              <a:t>Trend of implicit learning in control group, though smaller effect than original study</a:t>
            </a:r>
            <a:endParaRPr/>
          </a:p>
        </p:txBody>
      </p:sp>
      <p:pic>
        <p:nvPicPr>
          <p:cNvPr id="118" name="Google Shape;118;p18"/>
          <p:cNvPicPr preferRelativeResize="0"/>
          <p:nvPr/>
        </p:nvPicPr>
        <p:blipFill>
          <a:blip r:embed="rId3">
            <a:alphaModFix/>
          </a:blip>
          <a:stretch>
            <a:fillRect/>
          </a:stretch>
        </p:blipFill>
        <p:spPr>
          <a:xfrm>
            <a:off x="598378" y="437685"/>
            <a:ext cx="3105625" cy="3333529"/>
          </a:xfrm>
          <a:prstGeom prst="rect">
            <a:avLst/>
          </a:prstGeom>
          <a:noFill/>
          <a:ln>
            <a:noFill/>
          </a:ln>
        </p:spPr>
      </p:pic>
      <p:pic>
        <p:nvPicPr>
          <p:cNvPr id="119" name="Google Shape;119;p18"/>
          <p:cNvPicPr preferRelativeResize="0"/>
          <p:nvPr/>
        </p:nvPicPr>
        <p:blipFill>
          <a:blip r:embed="rId4">
            <a:alphaModFix/>
          </a:blip>
          <a:stretch>
            <a:fillRect/>
          </a:stretch>
        </p:blipFill>
        <p:spPr>
          <a:xfrm>
            <a:off x="3943363" y="545313"/>
            <a:ext cx="4943475" cy="298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603050" y="152400"/>
            <a:ext cx="7937899" cy="43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090613" y="141675"/>
            <a:ext cx="6962775" cy="475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2339589" y="334575"/>
            <a:ext cx="4464825" cy="422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