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p:regular r:id="rId19"/>
      <p:bold r:id="rId20"/>
      <p:italic r:id="rId21"/>
      <p:boldItalic r:id="rId22"/>
    </p:embeddedFont>
    <p:embeddedFont>
      <p:font typeface="Lato"/>
      <p:regular r:id="rId23"/>
      <p:bold r:id="rId24"/>
      <p:italic r:id="rId25"/>
      <p:boldItalic r:id="rId26"/>
    </p:embeddedFont>
    <p:embeddedFont>
      <p:font typeface="Helvetica Neue"/>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HelveticaNeue-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49dd616366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9dd616366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MJ: right</a:t>
            </a:r>
            <a:endParaRPr/>
          </a:p>
          <a:p>
            <a:pPr indent="0" lvl="0" marL="0" rtl="0" algn="l">
              <a:spcBef>
                <a:spcPts val="0"/>
              </a:spcBef>
              <a:spcAft>
                <a:spcPts val="0"/>
              </a:spcAft>
              <a:buNone/>
            </a:pPr>
            <a:r>
              <a:rPr lang="nl"/>
              <a:t>ET: left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49dd61636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9dd61636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Only found in methyl-jasmonate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4a5394b63f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a5394b63f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Due to missing of one reverse read, we decided to only use forward reads. However, using paired end reads could give more reliable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2 replicates: PCA shows a lot of difference between CK3 and other CK’s, seems closer to ET samples. Probably mislabelled, but not 100% sure so we left it out. By removing it, we also found a lot more significantly differentially expressed genes, strengthening our hypothesis that CK3 is wrong and causes a lot of noise.</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We blasted the differentially expressed transcripts to the SwissProt database, which contains only manually annotated enzymes. Pan et al. did a blast to the nr database. They seemed to have more enzymes in pathways to be up-/down-regulated than our results. Further research. </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We took only the top hit per blast query, but we noticed that if we would take more hits the coverage of pathways might be higher. This wouldn’t make our results more reliable. Further research. </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During our research, we have not made a distinction between the up- or down-regulation of genes. This is important to understand the results of the pathways that are affected by MJ and ET.</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In research of Pan et al. they concluded that the TIA downstream pathway genes are more sensitive to ET than to MJ. Our pathway enrichment analysis shows that MJ is the factor that influences expression of TIA pathway genes.</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After some time doing our research, we noticed in the Pan et al. paper they actually did not use replicates per treatment of the same location in the plant, but they had per treatment a replicate of either root/stem/leaf tissue. This might have caused the difference of differentially expressed genes between replicates in our result.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49dcb200d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9dcb200d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Our results are based on only the top hits from BLAST, provided they have an e-value less than 0.05. While these statistically seem the most significant, we can’t say they are for sure, especially since a lot of the genes in the monoterpenoid and indole alkaloid pathways seem to have a match in the unfiltered results (red boxes). For further research, a scientist who has extensive experience with these pathways could perform manual curation on the hits to </a:t>
            </a:r>
            <a:r>
              <a:rPr lang="nl"/>
              <a:t>identify</a:t>
            </a:r>
            <a:r>
              <a:rPr lang="nl"/>
              <a:t> the biologically most probable match to increase pathway annotation.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4a5394b63f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a5394b63f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4a5394b63f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a5394b63f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49dd61636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9dd61636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49dd61636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9dd61636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4a5394b63f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a5394b63f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Principal Component Analysis (PCA) of the samples before and after removing CK3. PCA tries to explain the variance in the dataset. Here it shows that the largest variance (PC1, horizontal) is between the control CK and methyl-jasmonate MJ. The second largest variance (PC2, vertical) is between control CK and ethylene ET.</a:t>
            </a:r>
            <a:endParaRPr/>
          </a:p>
          <a:p>
            <a:pPr indent="0" lvl="0" marL="0" rtl="0" algn="l">
              <a:spcBef>
                <a:spcPts val="0"/>
              </a:spcBef>
              <a:spcAft>
                <a:spcPts val="0"/>
              </a:spcAft>
              <a:buNone/>
            </a:pPr>
            <a:r>
              <a:rPr lang="nl"/>
              <a:t>The initial PCA shows a very weird spot for CK3: it has little variance with ET and a lot with its actual assigned group: CK. We think it might be mislabelled (and actually be an ET sample) or something went wrong during sample taking, sequencing, or anything else where errors can occur. We removed CK3 from our dataset (slightly reducing balance as CK only has 2 samples now) and found a lot better distinction between CK and ET: it is more in line with the </a:t>
            </a:r>
            <a:r>
              <a:rPr lang="nl"/>
              <a:t>expectancy</a:t>
            </a:r>
            <a:r>
              <a:rPr lang="nl"/>
              <a:t> that ET affects pathways in Catharanthus roseus. It might introduce some bias as we shape the data a bit, but we think it is warranted given the now clear distinction between the conditions.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4a5394b63f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a5394b63f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While doing the clustering we find that The horizontal axis of the dendrogram represents the replicates and clusters and the vertical axis represents the distance or dissimilarity between clusters. Here we can say that replicate 3 is not part of ET nor Control cluster due to its distance between them. However, according to the PCA all the ET replicates are grouped together.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49dd616366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9dd616366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While doing the Volcano plots we can see the analysis between the log fold change versus the significance (log p-value). Horizontal: the further from the center, the higher the fold change. Vertical: the higher, the more significant (lower p-value). </a:t>
            </a:r>
            <a:endParaRPr/>
          </a:p>
          <a:p>
            <a:pPr indent="0" lvl="0" marL="0" rtl="0" algn="l">
              <a:spcBef>
                <a:spcPts val="0"/>
              </a:spcBef>
              <a:spcAft>
                <a:spcPts val="0"/>
              </a:spcAft>
              <a:buNone/>
            </a:pPr>
            <a:r>
              <a:rPr lang="nl"/>
              <a:t>Most </a:t>
            </a:r>
            <a:r>
              <a:rPr lang="nl"/>
              <a:t>notable</a:t>
            </a:r>
            <a:r>
              <a:rPr lang="nl"/>
              <a:t> is that MJ seems to affect a lot more genes significantly than ET, and also seems to downregulate less genes than ET. More genes in MJ are also a lot more significantly different than ET (see y-axis difference).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49dd61636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9dd61636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nl"/>
              <a:t>Which pathways are influenced by treatment with MJ &amp; ET??</a:t>
            </a:r>
            <a:endParaRPr/>
          </a:p>
          <a:p>
            <a:pPr indent="0" lvl="0" marL="0" rtl="0" algn="l">
              <a:lnSpc>
                <a:spcPct val="115000"/>
              </a:lnSpc>
              <a:spcBef>
                <a:spcPts val="0"/>
              </a:spcBef>
              <a:spcAft>
                <a:spcPts val="0"/>
              </a:spcAft>
              <a:buClr>
                <a:srgbClr val="000000"/>
              </a:buClr>
              <a:buSzPts val="1100"/>
              <a:buFont typeface="Arial"/>
              <a:buNone/>
            </a:pPr>
            <a:r>
              <a:rPr lang="nl"/>
              <a:t>We can see that in each pathway, </a:t>
            </a:r>
            <a:r>
              <a:rPr lang="nl">
                <a:solidFill>
                  <a:srgbClr val="4B4B4B"/>
                </a:solidFill>
                <a:highlight>
                  <a:srgbClr val="FFFFFF"/>
                </a:highlight>
                <a:latin typeface="Helvetica Neue"/>
                <a:ea typeface="Helvetica Neue"/>
                <a:cs typeface="Helvetica Neue"/>
                <a:sym typeface="Helvetica Neue"/>
              </a:rPr>
              <a:t>the number of DEG's with MeJA treatment was considerably bigger than with ET treatment. We can say that the pathways are more sensitive to MeJA than to ET.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49dd61636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9dd61636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Only found in methyl-jasmonate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3"/>
          <p:cNvPicPr preferRelativeResize="0"/>
          <p:nvPr/>
        </p:nvPicPr>
        <p:blipFill>
          <a:blip r:embed="rId3">
            <a:alphaModFix/>
          </a:blip>
          <a:stretch>
            <a:fillRect/>
          </a:stretch>
        </p:blipFill>
        <p:spPr>
          <a:xfrm>
            <a:off x="3920965" y="0"/>
            <a:ext cx="5223032" cy="5143501"/>
          </a:xfrm>
          <a:prstGeom prst="rect">
            <a:avLst/>
          </a:prstGeom>
          <a:noFill/>
          <a:ln>
            <a:noFill/>
          </a:ln>
        </p:spPr>
      </p:pic>
      <p:sp>
        <p:nvSpPr>
          <p:cNvPr id="86" name="Google Shape;86;p13"/>
          <p:cNvSpPr txBox="1"/>
          <p:nvPr>
            <p:ph type="ctrTitle"/>
          </p:nvPr>
        </p:nvSpPr>
        <p:spPr>
          <a:xfrm>
            <a:off x="598100" y="1622825"/>
            <a:ext cx="33228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nl">
                <a:solidFill>
                  <a:srgbClr val="D5A6BD"/>
                </a:solidFill>
              </a:rPr>
              <a:t>Final presentation</a:t>
            </a:r>
            <a:endParaRPr>
              <a:solidFill>
                <a:srgbClr val="D5A6BD"/>
              </a:solidFill>
            </a:endParaRPr>
          </a:p>
        </p:txBody>
      </p:sp>
      <p:sp>
        <p:nvSpPr>
          <p:cNvPr id="87" name="Google Shape;87;p13"/>
          <p:cNvSpPr txBox="1"/>
          <p:nvPr>
            <p:ph idx="1" type="subTitle"/>
          </p:nvPr>
        </p:nvSpPr>
        <p:spPr>
          <a:xfrm>
            <a:off x="598093" y="2715925"/>
            <a:ext cx="33228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solidFill>
                  <a:srgbClr val="FFFFFF"/>
                </a:solidFill>
              </a:rPr>
              <a:t>Which pathways are affected by induction with methyl-jasmonate and ethylene?</a:t>
            </a:r>
            <a:endParaRPr>
              <a:solidFill>
                <a:srgbClr val="FFFFFF"/>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nl">
                <a:solidFill>
                  <a:srgbClr val="B6D7A8"/>
                </a:solidFill>
                <a:latin typeface="Georgia"/>
                <a:ea typeface="Georgia"/>
                <a:cs typeface="Georgia"/>
                <a:sym typeface="Georgia"/>
              </a:rPr>
              <a:t>The Periwinkles</a:t>
            </a:r>
            <a:endParaRPr>
              <a:solidFill>
                <a:srgbClr val="B6D7A8"/>
              </a:solidFill>
              <a:latin typeface="Georgia"/>
              <a:ea typeface="Georgia"/>
              <a:cs typeface="Georgia"/>
              <a:sym typeface="Georgia"/>
            </a:endParaRPr>
          </a:p>
        </p:txBody>
      </p:sp>
      <p:pic>
        <p:nvPicPr>
          <p:cNvPr id="88" name="Google Shape;88;p13"/>
          <p:cNvPicPr preferRelativeResize="0"/>
          <p:nvPr/>
        </p:nvPicPr>
        <p:blipFill>
          <a:blip r:embed="rId4">
            <a:alphaModFix/>
          </a:blip>
          <a:stretch>
            <a:fillRect/>
          </a:stretch>
        </p:blipFill>
        <p:spPr>
          <a:xfrm>
            <a:off x="0" y="0"/>
            <a:ext cx="3191710" cy="606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MIA pathway</a:t>
            </a:r>
            <a:endParaRPr/>
          </a:p>
        </p:txBody>
      </p:sp>
      <p:sp>
        <p:nvSpPr>
          <p:cNvPr id="164" name="Google Shape;164;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None/>
            </a:pPr>
            <a:r>
              <a:rPr lang="nl"/>
              <a:t>        </a:t>
            </a:r>
            <a:r>
              <a:rPr lang="nl">
                <a:solidFill>
                  <a:srgbClr val="6AA84F"/>
                </a:solidFill>
              </a:rPr>
              <a:t>ET</a:t>
            </a:r>
            <a:r>
              <a:rPr lang="nl"/>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nl"/>
              <a:t>													     </a:t>
            </a:r>
            <a:r>
              <a:rPr lang="nl">
                <a:solidFill>
                  <a:srgbClr val="CC0000"/>
                </a:solidFill>
              </a:rPr>
              <a:t>MJ</a:t>
            </a:r>
            <a:endParaRPr>
              <a:solidFill>
                <a:srgbClr val="CC0000"/>
              </a:solidFill>
            </a:endParaRPr>
          </a:p>
        </p:txBody>
      </p:sp>
      <p:grpSp>
        <p:nvGrpSpPr>
          <p:cNvPr id="165" name="Google Shape;165;p22"/>
          <p:cNvGrpSpPr/>
          <p:nvPr/>
        </p:nvGrpSpPr>
        <p:grpSpPr>
          <a:xfrm>
            <a:off x="4443650" y="0"/>
            <a:ext cx="4700350" cy="2907425"/>
            <a:chOff x="0" y="2236075"/>
            <a:chExt cx="4700350" cy="2907425"/>
          </a:xfrm>
        </p:grpSpPr>
        <p:pic>
          <p:nvPicPr>
            <p:cNvPr id="166" name="Google Shape;166;p22"/>
            <p:cNvPicPr preferRelativeResize="0"/>
            <p:nvPr/>
          </p:nvPicPr>
          <p:blipFill>
            <a:blip r:embed="rId3">
              <a:alphaModFix/>
            </a:blip>
            <a:stretch>
              <a:fillRect/>
            </a:stretch>
          </p:blipFill>
          <p:spPr>
            <a:xfrm>
              <a:off x="0" y="2236075"/>
              <a:ext cx="4700350" cy="2907425"/>
            </a:xfrm>
            <a:prstGeom prst="rect">
              <a:avLst/>
            </a:prstGeom>
            <a:noFill/>
            <a:ln>
              <a:noFill/>
            </a:ln>
          </p:spPr>
        </p:pic>
        <p:sp>
          <p:nvSpPr>
            <p:cNvPr id="167" name="Google Shape;167;p22"/>
            <p:cNvSpPr/>
            <p:nvPr/>
          </p:nvSpPr>
          <p:spPr>
            <a:xfrm rot="1874869">
              <a:off x="483301" y="4014090"/>
              <a:ext cx="560396" cy="818572"/>
            </a:xfrm>
            <a:prstGeom prst="ellipse">
              <a:avLst/>
            </a:prstGeom>
            <a:noFill/>
            <a:ln cap="flat" cmpd="sng" w="19050">
              <a:solidFill>
                <a:srgbClr val="CC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rot="5275632">
              <a:off x="1767246" y="3863992"/>
              <a:ext cx="447893" cy="695867"/>
            </a:xfrm>
            <a:prstGeom prst="ellipse">
              <a:avLst/>
            </a:prstGeom>
            <a:noFill/>
            <a:ln cap="flat" cmpd="sng" w="19050">
              <a:solidFill>
                <a:srgbClr val="CC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22"/>
          <p:cNvGrpSpPr/>
          <p:nvPr/>
        </p:nvGrpSpPr>
        <p:grpSpPr>
          <a:xfrm>
            <a:off x="0" y="2232725"/>
            <a:ext cx="4700350" cy="2910766"/>
            <a:chOff x="4443650" y="0"/>
            <a:chExt cx="4700350" cy="2910766"/>
          </a:xfrm>
        </p:grpSpPr>
        <p:pic>
          <p:nvPicPr>
            <p:cNvPr id="170" name="Google Shape;170;p22"/>
            <p:cNvPicPr preferRelativeResize="0"/>
            <p:nvPr/>
          </p:nvPicPr>
          <p:blipFill>
            <a:blip r:embed="rId4">
              <a:alphaModFix/>
            </a:blip>
            <a:stretch>
              <a:fillRect/>
            </a:stretch>
          </p:blipFill>
          <p:spPr>
            <a:xfrm>
              <a:off x="4443650" y="0"/>
              <a:ext cx="4700350" cy="2910766"/>
            </a:xfrm>
            <a:prstGeom prst="rect">
              <a:avLst/>
            </a:prstGeom>
            <a:noFill/>
            <a:ln>
              <a:noFill/>
            </a:ln>
          </p:spPr>
        </p:pic>
        <p:sp>
          <p:nvSpPr>
            <p:cNvPr id="171" name="Google Shape;171;p22"/>
            <p:cNvSpPr/>
            <p:nvPr/>
          </p:nvSpPr>
          <p:spPr>
            <a:xfrm rot="1874869">
              <a:off x="4911601" y="1788415"/>
              <a:ext cx="560396" cy="818572"/>
            </a:xfrm>
            <a:prstGeom prst="ellipse">
              <a:avLst/>
            </a:prstGeom>
            <a:noFill/>
            <a:ln cap="flat" cmpd="sng" w="19050">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p:nvPr/>
          </p:nvSpPr>
          <p:spPr>
            <a:xfrm rot="5275632">
              <a:off x="6234296" y="1700267"/>
              <a:ext cx="447893" cy="695867"/>
            </a:xfrm>
            <a:prstGeom prst="ellipse">
              <a:avLst/>
            </a:prstGeom>
            <a:noFill/>
            <a:ln cap="flat" cmpd="sng" w="19050">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3" name="Google Shape;173;p22"/>
          <p:cNvCxnSpPr>
            <a:endCxn id="170" idx="0"/>
          </p:cNvCxnSpPr>
          <p:nvPr/>
        </p:nvCxnSpPr>
        <p:spPr>
          <a:xfrm flipH="1">
            <a:off x="2350175" y="1634525"/>
            <a:ext cx="4500" cy="598200"/>
          </a:xfrm>
          <a:prstGeom prst="straightConnector1">
            <a:avLst/>
          </a:prstGeom>
          <a:noFill/>
          <a:ln cap="flat" cmpd="sng" w="19050">
            <a:solidFill>
              <a:srgbClr val="6AA84F"/>
            </a:solidFill>
            <a:prstDash val="solid"/>
            <a:round/>
            <a:headEnd len="med" w="med" type="none"/>
            <a:tailEnd len="med" w="med" type="triangle"/>
          </a:ln>
        </p:spPr>
      </p:cxnSp>
      <p:cxnSp>
        <p:nvCxnSpPr>
          <p:cNvPr id="174" name="Google Shape;174;p22"/>
          <p:cNvCxnSpPr>
            <a:endCxn id="166" idx="2"/>
          </p:cNvCxnSpPr>
          <p:nvPr/>
        </p:nvCxnSpPr>
        <p:spPr>
          <a:xfrm flipH="1" rot="10800000">
            <a:off x="6793525" y="2907425"/>
            <a:ext cx="300" cy="446700"/>
          </a:xfrm>
          <a:prstGeom prst="straightConnector1">
            <a:avLst/>
          </a:prstGeom>
          <a:noFill/>
          <a:ln cap="flat" cmpd="sng" w="19050">
            <a:solidFill>
              <a:srgbClr val="CC0000"/>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Indole Alkaloid Biosynthesis pathway</a:t>
            </a:r>
            <a:endParaRPr/>
          </a:p>
        </p:txBody>
      </p:sp>
      <p:sp>
        <p:nvSpPr>
          <p:cNvPr id="180" name="Google Shape;180;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nl"/>
              <a:t>												</a:t>
            </a:r>
            <a:r>
              <a:rPr lang="nl">
                <a:solidFill>
                  <a:srgbClr val="CC0000"/>
                </a:solidFill>
              </a:rPr>
              <a:t>MJ</a:t>
            </a:r>
            <a:endParaRPr/>
          </a:p>
        </p:txBody>
      </p:sp>
      <p:pic>
        <p:nvPicPr>
          <p:cNvPr id="181" name="Google Shape;181;p23"/>
          <p:cNvPicPr preferRelativeResize="0"/>
          <p:nvPr/>
        </p:nvPicPr>
        <p:blipFill>
          <a:blip r:embed="rId3">
            <a:alphaModFix/>
          </a:blip>
          <a:stretch>
            <a:fillRect/>
          </a:stretch>
        </p:blipFill>
        <p:spPr>
          <a:xfrm>
            <a:off x="311700" y="1104350"/>
            <a:ext cx="5202425" cy="3784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Discussion/conclusion</a:t>
            </a:r>
            <a:endParaRPr/>
          </a:p>
        </p:txBody>
      </p:sp>
      <p:sp>
        <p:nvSpPr>
          <p:cNvPr id="187" name="Google Shape;187;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nl"/>
              <a:t>Forward reads</a:t>
            </a:r>
            <a:endParaRPr/>
          </a:p>
          <a:p>
            <a:pPr indent="-342900" lvl="0" marL="457200" rtl="0" algn="l">
              <a:spcBef>
                <a:spcPts val="0"/>
              </a:spcBef>
              <a:spcAft>
                <a:spcPts val="0"/>
              </a:spcAft>
              <a:buSzPts val="1800"/>
              <a:buChar char="●"/>
            </a:pPr>
            <a:r>
              <a:rPr lang="nl"/>
              <a:t>2 replicates for the control treatment</a:t>
            </a:r>
            <a:endParaRPr/>
          </a:p>
          <a:p>
            <a:pPr indent="-342900" lvl="0" marL="457200" rtl="0" algn="l">
              <a:spcBef>
                <a:spcPts val="0"/>
              </a:spcBef>
              <a:spcAft>
                <a:spcPts val="0"/>
              </a:spcAft>
              <a:buSzPts val="1800"/>
              <a:buChar char="●"/>
            </a:pPr>
            <a:r>
              <a:rPr lang="nl"/>
              <a:t>Blasting the differentially expressed transcripts</a:t>
            </a:r>
            <a:r>
              <a:rPr lang="nl"/>
              <a:t> </a:t>
            </a:r>
            <a:r>
              <a:rPr lang="nl"/>
              <a:t>to only SwissProt</a:t>
            </a:r>
            <a:endParaRPr/>
          </a:p>
          <a:p>
            <a:pPr indent="-342900" lvl="0" marL="457200" rtl="0" algn="l">
              <a:spcBef>
                <a:spcPts val="0"/>
              </a:spcBef>
              <a:spcAft>
                <a:spcPts val="0"/>
              </a:spcAft>
              <a:buSzPts val="1800"/>
              <a:buChar char="●"/>
            </a:pPr>
            <a:r>
              <a:rPr lang="nl"/>
              <a:t>Blast selection</a:t>
            </a:r>
            <a:endParaRPr/>
          </a:p>
          <a:p>
            <a:pPr indent="-342900" lvl="0" marL="457200" rtl="0" algn="l">
              <a:spcBef>
                <a:spcPts val="0"/>
              </a:spcBef>
              <a:spcAft>
                <a:spcPts val="0"/>
              </a:spcAft>
              <a:buSzPts val="1800"/>
              <a:buChar char="●"/>
            </a:pPr>
            <a:r>
              <a:rPr lang="nl"/>
              <a:t>Up-regulated/down-regulated</a:t>
            </a:r>
            <a:endParaRPr/>
          </a:p>
          <a:p>
            <a:pPr indent="-342900" lvl="0" marL="457200" rtl="0" algn="l">
              <a:spcBef>
                <a:spcPts val="0"/>
              </a:spcBef>
              <a:spcAft>
                <a:spcPts val="0"/>
              </a:spcAft>
              <a:buSzPts val="1800"/>
              <a:buChar char="●"/>
            </a:pPr>
            <a:r>
              <a:rPr lang="nl"/>
              <a:t>Difference TIA expression with Pan et al.</a:t>
            </a:r>
            <a:endParaRPr/>
          </a:p>
          <a:p>
            <a:pPr indent="-342900" lvl="0" marL="457200" rtl="0" algn="l">
              <a:spcBef>
                <a:spcPts val="0"/>
              </a:spcBef>
              <a:spcAft>
                <a:spcPts val="0"/>
              </a:spcAft>
              <a:buSzPts val="1800"/>
              <a:buChar char="●"/>
            </a:pPr>
            <a:r>
              <a:rPr lang="nl"/>
              <a:t>Root/stem/leaf replicates</a:t>
            </a:r>
            <a:endParaRPr/>
          </a:p>
          <a:p>
            <a:pPr indent="-342900" lvl="0" marL="457200" rtl="0" algn="l">
              <a:spcBef>
                <a:spcPts val="0"/>
              </a:spcBef>
              <a:spcAft>
                <a:spcPts val="0"/>
              </a:spcAft>
              <a:buSzPts val="1800"/>
              <a:buChar char="●"/>
            </a:pPr>
            <a:r>
              <a:rPr lang="nl"/>
              <a:t>TIA, MIA and Indole Alkaloid Biosynthesis pathways</a:t>
            </a:r>
            <a:br>
              <a:rPr lang="nl"/>
            </a:br>
            <a:r>
              <a:rPr lang="nl"/>
              <a:t>genes are more sensitive for MJ treatment than ET</a:t>
            </a:r>
            <a:br>
              <a:rPr lang="nl"/>
            </a:br>
            <a:r>
              <a:rPr lang="nl"/>
              <a:t>according to our research</a:t>
            </a:r>
            <a:endParaRPr/>
          </a:p>
        </p:txBody>
      </p:sp>
      <p:pic>
        <p:nvPicPr>
          <p:cNvPr id="188" name="Google Shape;188;p24"/>
          <p:cNvPicPr preferRelativeResize="0"/>
          <p:nvPr/>
        </p:nvPicPr>
        <p:blipFill>
          <a:blip r:embed="rId3">
            <a:alphaModFix/>
          </a:blip>
          <a:stretch>
            <a:fillRect/>
          </a:stretch>
        </p:blipFill>
        <p:spPr>
          <a:xfrm>
            <a:off x="6067413" y="2448038"/>
            <a:ext cx="3076575" cy="1724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Unfiltered results</a:t>
            </a:r>
            <a:endParaRPr/>
          </a:p>
        </p:txBody>
      </p:sp>
      <p:sp>
        <p:nvSpPr>
          <p:cNvPr id="194" name="Google Shape;194;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nl"/>
              <a:t>MJ</a:t>
            </a:r>
            <a:endParaRPr/>
          </a:p>
        </p:txBody>
      </p:sp>
      <p:pic>
        <p:nvPicPr>
          <p:cNvPr id="195" name="Google Shape;195;p25"/>
          <p:cNvPicPr preferRelativeResize="0"/>
          <p:nvPr/>
        </p:nvPicPr>
        <p:blipFill>
          <a:blip r:embed="rId3">
            <a:alphaModFix/>
          </a:blip>
          <a:stretch>
            <a:fillRect/>
          </a:stretch>
        </p:blipFill>
        <p:spPr>
          <a:xfrm>
            <a:off x="5180700" y="0"/>
            <a:ext cx="3963299" cy="3100174"/>
          </a:xfrm>
          <a:prstGeom prst="rect">
            <a:avLst/>
          </a:prstGeom>
          <a:noFill/>
          <a:ln>
            <a:noFill/>
          </a:ln>
        </p:spPr>
      </p:pic>
      <p:pic>
        <p:nvPicPr>
          <p:cNvPr id="196" name="Google Shape;196;p25"/>
          <p:cNvPicPr preferRelativeResize="0"/>
          <p:nvPr/>
        </p:nvPicPr>
        <p:blipFill>
          <a:blip r:embed="rId4">
            <a:alphaModFix/>
          </a:blip>
          <a:stretch>
            <a:fillRect/>
          </a:stretch>
        </p:blipFill>
        <p:spPr>
          <a:xfrm>
            <a:off x="0" y="2043325"/>
            <a:ext cx="5432519" cy="310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References</a:t>
            </a:r>
            <a:endParaRPr/>
          </a:p>
        </p:txBody>
      </p:sp>
      <p:sp>
        <p:nvSpPr>
          <p:cNvPr id="202" name="Google Shape;202;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000">
                <a:solidFill>
                  <a:srgbClr val="222222"/>
                </a:solidFill>
                <a:highlight>
                  <a:srgbClr val="FFFFFF"/>
                </a:highlight>
                <a:latin typeface="Arial"/>
                <a:ea typeface="Arial"/>
                <a:cs typeface="Arial"/>
                <a:sym typeface="Arial"/>
              </a:rPr>
              <a:t>Conesa, A., Madrigal, P., Tarazona, S., Gomez-Cabrero, D., Cervera, A., McPherson, A., ... &amp; Mortazavi, A. (2016). A survey of best practices for RNA-seq data analysis. </a:t>
            </a:r>
            <a:r>
              <a:rPr i="1" lang="nl" sz="1000">
                <a:solidFill>
                  <a:srgbClr val="222222"/>
                </a:solidFill>
                <a:highlight>
                  <a:srgbClr val="FFFFFF"/>
                </a:highlight>
                <a:latin typeface="Arial"/>
                <a:ea typeface="Arial"/>
                <a:cs typeface="Arial"/>
                <a:sym typeface="Arial"/>
              </a:rPr>
              <a:t>Genome biology</a:t>
            </a:r>
            <a:r>
              <a:rPr lang="nl" sz="1000">
                <a:solidFill>
                  <a:srgbClr val="222222"/>
                </a:solidFill>
                <a:highlight>
                  <a:srgbClr val="FFFFFF"/>
                </a:highlight>
                <a:latin typeface="Arial"/>
                <a:ea typeface="Arial"/>
                <a:cs typeface="Arial"/>
                <a:sym typeface="Arial"/>
              </a:rPr>
              <a:t>, </a:t>
            </a:r>
            <a:r>
              <a:rPr i="1" lang="nl" sz="1000">
                <a:solidFill>
                  <a:srgbClr val="222222"/>
                </a:solidFill>
                <a:highlight>
                  <a:srgbClr val="FFFFFF"/>
                </a:highlight>
                <a:latin typeface="Arial"/>
                <a:ea typeface="Arial"/>
                <a:cs typeface="Arial"/>
                <a:sym typeface="Arial"/>
              </a:rPr>
              <a:t>17</a:t>
            </a:r>
            <a:r>
              <a:rPr lang="nl" sz="1000">
                <a:solidFill>
                  <a:srgbClr val="222222"/>
                </a:solidFill>
                <a:highlight>
                  <a:srgbClr val="FFFFFF"/>
                </a:highlight>
                <a:latin typeface="Arial"/>
                <a:ea typeface="Arial"/>
                <a:cs typeface="Arial"/>
                <a:sym typeface="Arial"/>
              </a:rPr>
              <a:t>(1), 13.</a:t>
            </a:r>
            <a:endParaRPr sz="10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rPr lang="nl" sz="1000">
                <a:solidFill>
                  <a:srgbClr val="222222"/>
                </a:solidFill>
                <a:highlight>
                  <a:srgbClr val="FFFFFF"/>
                </a:highlight>
                <a:latin typeface="Arial"/>
                <a:ea typeface="Arial"/>
                <a:cs typeface="Arial"/>
                <a:sym typeface="Arial"/>
              </a:rPr>
              <a:t>Franke, J., Kim, J., Hamilton, J. P., Zhao, D., Pham, G. M., Wiegert‐Rininger, K., ... &amp; Buell, C. R. (2018). Gene Discovery in Gelsemium Highlights Conserved Gene Clusters in Monoterpene Indole Alkaloid Biosynthesis. </a:t>
            </a:r>
            <a:r>
              <a:rPr i="1" lang="nl" sz="1000">
                <a:solidFill>
                  <a:srgbClr val="222222"/>
                </a:solidFill>
                <a:highlight>
                  <a:srgbClr val="FFFFFF"/>
                </a:highlight>
                <a:latin typeface="Arial"/>
                <a:ea typeface="Arial"/>
                <a:cs typeface="Arial"/>
                <a:sym typeface="Arial"/>
              </a:rPr>
              <a:t>ChemBioChem</a:t>
            </a:r>
            <a:r>
              <a:rPr lang="nl" sz="1000">
                <a:solidFill>
                  <a:srgbClr val="222222"/>
                </a:solidFill>
                <a:highlight>
                  <a:srgbClr val="FFFFFF"/>
                </a:highlight>
                <a:latin typeface="Arial"/>
                <a:ea typeface="Arial"/>
                <a:cs typeface="Arial"/>
                <a:sym typeface="Arial"/>
              </a:rPr>
              <a:t>.</a:t>
            </a:r>
            <a:endParaRPr sz="1000">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rPr lang="nl" sz="1000">
                <a:solidFill>
                  <a:srgbClr val="222222"/>
                </a:solidFill>
                <a:highlight>
                  <a:srgbClr val="FFFFFF"/>
                </a:highlight>
                <a:latin typeface="Arial"/>
                <a:ea typeface="Arial"/>
                <a:cs typeface="Arial"/>
                <a:sym typeface="Arial"/>
              </a:rPr>
              <a:t>Pan, Y. J., Lin, Y. C., Yu, B. F., Zu, Y. G., Yu, F., &amp; Tang, Z. H. (2018). Transcriptomics comparison reveals the diversity of ethylene and methyl-jasmonate in roles of TIA metabolism in Catharanthus roseus. </a:t>
            </a:r>
            <a:r>
              <a:rPr i="1" lang="nl" sz="1000">
                <a:solidFill>
                  <a:srgbClr val="222222"/>
                </a:solidFill>
                <a:highlight>
                  <a:srgbClr val="FFFFFF"/>
                </a:highlight>
                <a:latin typeface="Arial"/>
                <a:ea typeface="Arial"/>
                <a:cs typeface="Arial"/>
                <a:sym typeface="Arial"/>
              </a:rPr>
              <a:t>BMC genomics</a:t>
            </a:r>
            <a:r>
              <a:rPr lang="nl" sz="1000">
                <a:solidFill>
                  <a:srgbClr val="222222"/>
                </a:solidFill>
                <a:highlight>
                  <a:srgbClr val="FFFFFF"/>
                </a:highlight>
                <a:latin typeface="Arial"/>
                <a:ea typeface="Arial"/>
                <a:cs typeface="Arial"/>
                <a:sym typeface="Arial"/>
              </a:rPr>
              <a:t>, </a:t>
            </a:r>
            <a:r>
              <a:rPr i="1" lang="nl" sz="1000">
                <a:solidFill>
                  <a:srgbClr val="222222"/>
                </a:solidFill>
                <a:highlight>
                  <a:srgbClr val="FFFFFF"/>
                </a:highlight>
                <a:latin typeface="Arial"/>
                <a:ea typeface="Arial"/>
                <a:cs typeface="Arial"/>
                <a:sym typeface="Arial"/>
              </a:rPr>
              <a:t>19</a:t>
            </a:r>
            <a:r>
              <a:rPr lang="nl" sz="1000">
                <a:solidFill>
                  <a:srgbClr val="222222"/>
                </a:solidFill>
                <a:highlight>
                  <a:srgbClr val="FFFFFF"/>
                </a:highlight>
                <a:latin typeface="Arial"/>
                <a:ea typeface="Arial"/>
                <a:cs typeface="Arial"/>
                <a:sym typeface="Arial"/>
              </a:rPr>
              <a:t>(1), 508.</a:t>
            </a:r>
            <a:endParaRPr sz="1000">
              <a:solidFill>
                <a:srgbClr val="222222"/>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Which pathways are affected by induction with methyl-jasmonate and ethylene?</a:t>
            </a:r>
            <a:endParaRPr/>
          </a:p>
        </p:txBody>
      </p:sp>
      <p:sp>
        <p:nvSpPr>
          <p:cNvPr id="94" name="Google Shape;94;p14"/>
          <p:cNvSpPr txBox="1"/>
          <p:nvPr>
            <p:ph idx="1" type="body"/>
          </p:nvPr>
        </p:nvSpPr>
        <p:spPr>
          <a:xfrm>
            <a:off x="311700" y="14585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Our musts:</a:t>
            </a:r>
            <a:endParaRPr/>
          </a:p>
          <a:p>
            <a:pPr indent="-342900" lvl="0" marL="457200" rtl="0" algn="l">
              <a:spcBef>
                <a:spcPts val="1600"/>
              </a:spcBef>
              <a:spcAft>
                <a:spcPts val="0"/>
              </a:spcAft>
              <a:buClr>
                <a:srgbClr val="000000"/>
              </a:buClr>
              <a:buSzPts val="1800"/>
              <a:buChar char="●"/>
            </a:pPr>
            <a:r>
              <a:rPr lang="nl"/>
              <a:t>Read quality </a:t>
            </a:r>
            <a:endParaRPr/>
          </a:p>
          <a:p>
            <a:pPr indent="-342900" lvl="0" marL="457200" rtl="0" algn="l">
              <a:spcBef>
                <a:spcPts val="0"/>
              </a:spcBef>
              <a:spcAft>
                <a:spcPts val="0"/>
              </a:spcAft>
              <a:buClr>
                <a:srgbClr val="000000"/>
              </a:buClr>
              <a:buSzPts val="1800"/>
              <a:buChar char="●"/>
            </a:pPr>
            <a:r>
              <a:rPr lang="nl"/>
              <a:t>Read trimming </a:t>
            </a:r>
            <a:endParaRPr/>
          </a:p>
          <a:p>
            <a:pPr indent="-342900" lvl="0" marL="457200" rtl="0" algn="l">
              <a:spcBef>
                <a:spcPts val="0"/>
              </a:spcBef>
              <a:spcAft>
                <a:spcPts val="0"/>
              </a:spcAft>
              <a:buClr>
                <a:srgbClr val="000000"/>
              </a:buClr>
              <a:buSzPts val="1800"/>
              <a:buChar char="●"/>
            </a:pPr>
            <a:r>
              <a:rPr i="1" lang="nl"/>
              <a:t>Genome Mapping</a:t>
            </a:r>
            <a:endParaRPr i="1"/>
          </a:p>
          <a:p>
            <a:pPr indent="-342900" lvl="0" marL="457200" rtl="0" algn="l">
              <a:spcBef>
                <a:spcPts val="0"/>
              </a:spcBef>
              <a:spcAft>
                <a:spcPts val="0"/>
              </a:spcAft>
              <a:buClr>
                <a:srgbClr val="000000"/>
              </a:buClr>
              <a:buSzPts val="1800"/>
              <a:buChar char="●"/>
            </a:pPr>
            <a:r>
              <a:rPr i="1" lang="nl"/>
              <a:t>Transcriptome identification</a:t>
            </a:r>
            <a:endParaRPr/>
          </a:p>
          <a:p>
            <a:pPr indent="-342900" lvl="0" marL="457200" rtl="0" algn="l">
              <a:spcBef>
                <a:spcPts val="0"/>
              </a:spcBef>
              <a:spcAft>
                <a:spcPts val="0"/>
              </a:spcAft>
              <a:buClr>
                <a:srgbClr val="000000"/>
              </a:buClr>
              <a:buSzPts val="1800"/>
              <a:buChar char="●"/>
            </a:pPr>
            <a:r>
              <a:rPr lang="nl"/>
              <a:t>Differential expression analysis</a:t>
            </a:r>
            <a:endParaRPr/>
          </a:p>
          <a:p>
            <a:pPr indent="-317500" lvl="0" marL="457200" rtl="0" algn="l">
              <a:spcBef>
                <a:spcPts val="0"/>
              </a:spcBef>
              <a:spcAft>
                <a:spcPts val="0"/>
              </a:spcAft>
              <a:buSzPts val="1400"/>
              <a:buChar char="●"/>
            </a:pPr>
            <a:r>
              <a:rPr lang="nl"/>
              <a:t>Gene clustering</a:t>
            </a:r>
            <a:endParaRPr/>
          </a:p>
          <a:p>
            <a:pPr indent="-317500" lvl="0" marL="457200" rtl="0" algn="l">
              <a:spcBef>
                <a:spcPts val="0"/>
              </a:spcBef>
              <a:spcAft>
                <a:spcPts val="0"/>
              </a:spcAft>
              <a:buSzPts val="1400"/>
              <a:buChar char="●"/>
            </a:pPr>
            <a:r>
              <a:rPr lang="nl"/>
              <a:t>Identify pathways</a:t>
            </a:r>
            <a:endParaRPr/>
          </a:p>
          <a:p>
            <a:pPr indent="-342900" lvl="0" marL="457200" rtl="0" algn="l">
              <a:spcBef>
                <a:spcPts val="0"/>
              </a:spcBef>
              <a:spcAft>
                <a:spcPts val="0"/>
              </a:spcAft>
              <a:buClr>
                <a:srgbClr val="000000"/>
              </a:buClr>
              <a:buSzPts val="1800"/>
              <a:buChar char="●"/>
            </a:pPr>
            <a:r>
              <a:rPr lang="nl"/>
              <a:t>Enrichment analysis</a:t>
            </a:r>
            <a:endParaRPr sz="1800">
              <a:solidFill>
                <a:srgbClr val="000000"/>
              </a:solidFil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95" name="Google Shape;95;p14"/>
          <p:cNvPicPr preferRelativeResize="0"/>
          <p:nvPr/>
        </p:nvPicPr>
        <p:blipFill>
          <a:blip r:embed="rId3">
            <a:alphaModFix/>
          </a:blip>
          <a:stretch>
            <a:fillRect/>
          </a:stretch>
        </p:blipFill>
        <p:spPr>
          <a:xfrm>
            <a:off x="3712751" y="1420250"/>
            <a:ext cx="4589100" cy="3723250"/>
          </a:xfrm>
          <a:prstGeom prst="rect">
            <a:avLst/>
          </a:prstGeom>
          <a:noFill/>
          <a:ln>
            <a:noFill/>
          </a:ln>
        </p:spPr>
      </p:pic>
      <p:sp>
        <p:nvSpPr>
          <p:cNvPr id="96" name="Google Shape;96;p14"/>
          <p:cNvSpPr txBox="1"/>
          <p:nvPr>
            <p:ph idx="1" type="body"/>
          </p:nvPr>
        </p:nvSpPr>
        <p:spPr>
          <a:xfrm>
            <a:off x="4358225" y="2828675"/>
            <a:ext cx="1328700" cy="59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nl"/>
              <a:t>Project flow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idx="4294967295" type="body"/>
          </p:nvPr>
        </p:nvSpPr>
        <p:spPr>
          <a:xfrm>
            <a:off x="304800" y="1344625"/>
            <a:ext cx="52431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Our shoulds:</a:t>
            </a:r>
            <a:endParaRPr/>
          </a:p>
          <a:p>
            <a:pPr indent="-342900" lvl="0" marL="457200" rtl="0" algn="l">
              <a:spcBef>
                <a:spcPts val="1600"/>
              </a:spcBef>
              <a:spcAft>
                <a:spcPts val="0"/>
              </a:spcAft>
              <a:buSzPts val="1800"/>
              <a:buChar char="●"/>
            </a:pPr>
            <a:r>
              <a:rPr lang="nl"/>
              <a:t>We should compare our results with the papers</a:t>
            </a:r>
            <a:endParaRPr/>
          </a:p>
          <a:p>
            <a:pPr indent="-342900" lvl="0" marL="457200" rtl="0" algn="l">
              <a:spcBef>
                <a:spcPts val="0"/>
              </a:spcBef>
              <a:spcAft>
                <a:spcPts val="0"/>
              </a:spcAft>
              <a:buSzPts val="1800"/>
              <a:buChar char="●"/>
            </a:pPr>
            <a:r>
              <a:rPr lang="nl"/>
              <a:t>Predict biosynthetic pathway gene clusters using Plantismash with genomes V1 and V2</a:t>
            </a:r>
            <a:endParaRPr/>
          </a:p>
          <a:p>
            <a:pPr indent="-342900" lvl="0" marL="457200" rtl="0" algn="l">
              <a:spcBef>
                <a:spcPts val="0"/>
              </a:spcBef>
              <a:spcAft>
                <a:spcPts val="0"/>
              </a:spcAft>
              <a:buSzPts val="1800"/>
              <a:buChar char="●"/>
            </a:pPr>
            <a:r>
              <a:rPr lang="nl"/>
              <a:t>Find missing genes in the pathway</a:t>
            </a:r>
            <a:endParaRPr/>
          </a:p>
          <a:p>
            <a:pPr indent="-342900" lvl="0" marL="457200" rtl="0" algn="l">
              <a:spcBef>
                <a:spcPts val="0"/>
              </a:spcBef>
              <a:spcAft>
                <a:spcPts val="0"/>
              </a:spcAft>
              <a:buSzPts val="1800"/>
              <a:buChar char="●"/>
            </a:pPr>
            <a:r>
              <a:rPr lang="nl"/>
              <a:t>Compare the behaviour of differential expression with the different cultures</a:t>
            </a:r>
            <a:endParaRPr/>
          </a:p>
        </p:txBody>
      </p:sp>
      <p:sp>
        <p:nvSpPr>
          <p:cNvPr id="102" name="Google Shape;102;p15"/>
          <p:cNvSpPr txBox="1"/>
          <p:nvPr/>
        </p:nvSpPr>
        <p:spPr>
          <a:xfrm>
            <a:off x="304800" y="76200"/>
            <a:ext cx="9144000" cy="146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nl" sz="3000">
                <a:solidFill>
                  <a:schemeClr val="dk1"/>
                </a:solidFill>
                <a:latin typeface="Roboto"/>
                <a:ea typeface="Roboto"/>
                <a:cs typeface="Roboto"/>
                <a:sym typeface="Roboto"/>
              </a:rPr>
              <a:t>Which pathways are affected by induction with methyl-jasmonate and ethylene?</a:t>
            </a:r>
            <a:endParaRPr sz="30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idx="1" type="body"/>
          </p:nvPr>
        </p:nvSpPr>
        <p:spPr>
          <a:xfrm>
            <a:off x="311700" y="1229875"/>
            <a:ext cx="8520600" cy="201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nl" sz="1700">
                <a:solidFill>
                  <a:srgbClr val="000000"/>
                </a:solidFill>
                <a:latin typeface="Lato"/>
                <a:ea typeface="Lato"/>
                <a:cs typeface="Lato"/>
                <a:sym typeface="Lato"/>
              </a:rPr>
              <a:t>From Pan et al. (2018):</a:t>
            </a:r>
            <a:endParaRPr sz="1700">
              <a:solidFill>
                <a:srgbClr val="000000"/>
              </a:solidFill>
              <a:latin typeface="Lato"/>
              <a:ea typeface="Lato"/>
              <a:cs typeface="Lato"/>
              <a:sym typeface="Lato"/>
            </a:endParaRPr>
          </a:p>
          <a:p>
            <a:pPr indent="-336550" lvl="0" marL="457200" rtl="0" algn="l">
              <a:lnSpc>
                <a:spcPct val="100000"/>
              </a:lnSpc>
              <a:spcBef>
                <a:spcPts val="0"/>
              </a:spcBef>
              <a:spcAft>
                <a:spcPts val="0"/>
              </a:spcAft>
              <a:buClr>
                <a:srgbClr val="000000"/>
              </a:buClr>
              <a:buSzPts val="1700"/>
              <a:buFont typeface="Lato"/>
              <a:buChar char="-"/>
            </a:pPr>
            <a:r>
              <a:rPr lang="nl" sz="1700">
                <a:solidFill>
                  <a:srgbClr val="000000"/>
                </a:solidFill>
                <a:latin typeface="Lato"/>
                <a:ea typeface="Lato"/>
                <a:cs typeface="Lato"/>
                <a:sym typeface="Lato"/>
              </a:rPr>
              <a:t>Catharanthus roseus seedlings, control, 3 replicates</a:t>
            </a:r>
            <a:endParaRPr sz="1700">
              <a:solidFill>
                <a:srgbClr val="000000"/>
              </a:solidFill>
              <a:latin typeface="Lato"/>
              <a:ea typeface="Lato"/>
              <a:cs typeface="Lato"/>
              <a:sym typeface="Lato"/>
            </a:endParaRPr>
          </a:p>
          <a:p>
            <a:pPr indent="-336550" lvl="0" marL="457200" rtl="0" algn="l">
              <a:lnSpc>
                <a:spcPct val="100000"/>
              </a:lnSpc>
              <a:spcBef>
                <a:spcPts val="0"/>
              </a:spcBef>
              <a:spcAft>
                <a:spcPts val="0"/>
              </a:spcAft>
              <a:buClr>
                <a:srgbClr val="000000"/>
              </a:buClr>
              <a:buSzPts val="1700"/>
              <a:buFont typeface="Lato"/>
              <a:buChar char="-"/>
            </a:pPr>
            <a:r>
              <a:rPr lang="nl" sz="1700">
                <a:solidFill>
                  <a:srgbClr val="000000"/>
                </a:solidFill>
                <a:latin typeface="Lato"/>
                <a:ea typeface="Lato"/>
                <a:cs typeface="Lato"/>
                <a:sym typeface="Lato"/>
              </a:rPr>
              <a:t>Catharanthus roseus seedlings,  methyl jasmonate treatment, 3 replicates</a:t>
            </a:r>
            <a:endParaRPr sz="1700">
              <a:solidFill>
                <a:srgbClr val="000000"/>
              </a:solidFill>
              <a:latin typeface="Lato"/>
              <a:ea typeface="Lato"/>
              <a:cs typeface="Lato"/>
              <a:sym typeface="Lato"/>
            </a:endParaRPr>
          </a:p>
          <a:p>
            <a:pPr indent="-336550" lvl="0" marL="457200" rtl="0" algn="l">
              <a:lnSpc>
                <a:spcPct val="100000"/>
              </a:lnSpc>
              <a:spcBef>
                <a:spcPts val="0"/>
              </a:spcBef>
              <a:spcAft>
                <a:spcPts val="0"/>
              </a:spcAft>
              <a:buClr>
                <a:srgbClr val="000000"/>
              </a:buClr>
              <a:buSzPts val="1700"/>
              <a:buFont typeface="Lato"/>
              <a:buChar char="-"/>
            </a:pPr>
            <a:r>
              <a:rPr lang="nl" sz="1700">
                <a:solidFill>
                  <a:srgbClr val="000000"/>
                </a:solidFill>
                <a:latin typeface="Lato"/>
                <a:ea typeface="Lato"/>
                <a:cs typeface="Lato"/>
                <a:sym typeface="Lato"/>
              </a:rPr>
              <a:t>Catharanthus roseus seedlings, ethylene treatment, 3 replicates</a:t>
            </a:r>
            <a:br>
              <a:rPr lang="nl" sz="1700">
                <a:solidFill>
                  <a:srgbClr val="000000"/>
                </a:solidFill>
                <a:latin typeface="Lato"/>
                <a:ea typeface="Lato"/>
                <a:cs typeface="Lato"/>
                <a:sym typeface="Lato"/>
              </a:rPr>
            </a:br>
            <a:r>
              <a:rPr i="1" lang="nl" sz="1700">
                <a:solidFill>
                  <a:srgbClr val="000000"/>
                </a:solidFill>
                <a:latin typeface="Lato"/>
                <a:ea typeface="Lato"/>
                <a:cs typeface="Lato"/>
                <a:sym typeface="Lato"/>
              </a:rPr>
              <a:t>Only forward reads!</a:t>
            </a:r>
            <a:endParaRPr i="1" sz="1700">
              <a:solidFill>
                <a:srgbClr val="000000"/>
              </a:solidFill>
              <a:latin typeface="Lato"/>
              <a:ea typeface="Lato"/>
              <a:cs typeface="Lato"/>
              <a:sym typeface="Lato"/>
            </a:endParaRPr>
          </a:p>
          <a:p>
            <a:pPr indent="0" lvl="0" marL="0" rtl="0" algn="l">
              <a:lnSpc>
                <a:spcPct val="100000"/>
              </a:lnSpc>
              <a:spcBef>
                <a:spcPts val="0"/>
              </a:spcBef>
              <a:spcAft>
                <a:spcPts val="0"/>
              </a:spcAft>
              <a:buNone/>
            </a:pPr>
            <a:r>
              <a:rPr lang="nl" sz="1700">
                <a:solidFill>
                  <a:srgbClr val="000000"/>
                </a:solidFill>
                <a:latin typeface="Lato"/>
                <a:ea typeface="Lato"/>
                <a:cs typeface="Lato"/>
                <a:sym typeface="Lato"/>
              </a:rPr>
              <a:t>From Franke et al. (2018):</a:t>
            </a:r>
            <a:endParaRPr sz="1700">
              <a:solidFill>
                <a:srgbClr val="000000"/>
              </a:solidFill>
              <a:latin typeface="Lato"/>
              <a:ea typeface="Lato"/>
              <a:cs typeface="Lato"/>
              <a:sym typeface="Lato"/>
            </a:endParaRPr>
          </a:p>
          <a:p>
            <a:pPr indent="-336550" lvl="0" marL="457200" rtl="0" algn="l">
              <a:lnSpc>
                <a:spcPct val="100000"/>
              </a:lnSpc>
              <a:spcBef>
                <a:spcPts val="0"/>
              </a:spcBef>
              <a:spcAft>
                <a:spcPts val="0"/>
              </a:spcAft>
              <a:buClr>
                <a:srgbClr val="000000"/>
              </a:buClr>
              <a:buSzPts val="1700"/>
              <a:buFont typeface="Lato"/>
              <a:buChar char="-"/>
            </a:pPr>
            <a:r>
              <a:rPr lang="nl" sz="1700">
                <a:solidFill>
                  <a:srgbClr val="000000"/>
                </a:solidFill>
                <a:latin typeface="Lato"/>
                <a:ea typeface="Lato"/>
                <a:cs typeface="Lato"/>
                <a:sym typeface="Lato"/>
              </a:rPr>
              <a:t>Transcriptome</a:t>
            </a:r>
            <a:endParaRPr sz="1700">
              <a:solidFill>
                <a:srgbClr val="000000"/>
              </a:solidFill>
              <a:latin typeface="Lato"/>
              <a:ea typeface="Lato"/>
              <a:cs typeface="Lato"/>
              <a:sym typeface="Lato"/>
            </a:endParaRPr>
          </a:p>
        </p:txBody>
      </p:sp>
      <p:sp>
        <p:nvSpPr>
          <p:cNvPr id="108" name="Google Shape;108;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Data</a:t>
            </a:r>
            <a:endParaRPr/>
          </a:p>
        </p:txBody>
      </p:sp>
      <p:sp>
        <p:nvSpPr>
          <p:cNvPr id="109" name="Google Shape;109;p16"/>
          <p:cNvSpPr txBox="1"/>
          <p:nvPr>
            <p:ph idx="1" type="body"/>
          </p:nvPr>
        </p:nvSpPr>
        <p:spPr>
          <a:xfrm>
            <a:off x="311700" y="3353900"/>
            <a:ext cx="8520600" cy="1229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nl" sz="1700">
                <a:solidFill>
                  <a:srgbClr val="000000"/>
                </a:solidFill>
                <a:latin typeface="Lato"/>
                <a:ea typeface="Lato"/>
                <a:cs typeface="Lato"/>
                <a:sym typeface="Lato"/>
              </a:rPr>
              <a:t>After bad DEA results:</a:t>
            </a:r>
            <a:endParaRPr sz="1700">
              <a:solidFill>
                <a:srgbClr val="000000"/>
              </a:solidFill>
              <a:latin typeface="Lato"/>
              <a:ea typeface="Lato"/>
              <a:cs typeface="Lato"/>
              <a:sym typeface="Lato"/>
            </a:endParaRPr>
          </a:p>
          <a:p>
            <a:pPr indent="-336550" lvl="0" marL="457200" rtl="0" algn="l">
              <a:lnSpc>
                <a:spcPct val="100000"/>
              </a:lnSpc>
              <a:spcBef>
                <a:spcPts val="0"/>
              </a:spcBef>
              <a:spcAft>
                <a:spcPts val="0"/>
              </a:spcAft>
              <a:buClr>
                <a:srgbClr val="000000"/>
              </a:buClr>
              <a:buSzPts val="1700"/>
              <a:buFont typeface="Lato"/>
              <a:buChar char="-"/>
            </a:pPr>
            <a:r>
              <a:rPr lang="nl" sz="1700">
                <a:solidFill>
                  <a:srgbClr val="000000"/>
                </a:solidFill>
                <a:latin typeface="Lato"/>
                <a:ea typeface="Lato"/>
                <a:cs typeface="Lato"/>
                <a:sym typeface="Lato"/>
              </a:rPr>
              <a:t>Catharanthus roseus seedlings, control →  </a:t>
            </a:r>
            <a:r>
              <a:rPr lang="nl" sz="2400" strike="sngStrike">
                <a:solidFill>
                  <a:srgbClr val="000000"/>
                </a:solidFill>
                <a:latin typeface="Lato"/>
                <a:ea typeface="Lato"/>
                <a:cs typeface="Lato"/>
                <a:sym typeface="Lato"/>
              </a:rPr>
              <a:t>3</a:t>
            </a:r>
            <a:r>
              <a:rPr lang="nl" sz="2400">
                <a:solidFill>
                  <a:srgbClr val="000000"/>
                </a:solidFill>
                <a:latin typeface="Lato"/>
                <a:ea typeface="Lato"/>
                <a:cs typeface="Lato"/>
                <a:sym typeface="Lato"/>
              </a:rPr>
              <a:t> </a:t>
            </a:r>
            <a:r>
              <a:rPr i="1" lang="nl" sz="2400">
                <a:solidFill>
                  <a:srgbClr val="000000"/>
                </a:solidFill>
                <a:latin typeface="Lato"/>
                <a:ea typeface="Lato"/>
                <a:cs typeface="Lato"/>
                <a:sym typeface="Lato"/>
              </a:rPr>
              <a:t>2</a:t>
            </a:r>
            <a:r>
              <a:rPr i="1" lang="nl" sz="1700">
                <a:solidFill>
                  <a:srgbClr val="000000"/>
                </a:solidFill>
                <a:latin typeface="Lato"/>
                <a:ea typeface="Lato"/>
                <a:cs typeface="Lato"/>
                <a:sym typeface="Lato"/>
              </a:rPr>
              <a:t> </a:t>
            </a:r>
            <a:r>
              <a:rPr lang="nl" sz="1700">
                <a:solidFill>
                  <a:srgbClr val="000000"/>
                </a:solidFill>
                <a:latin typeface="Lato"/>
                <a:ea typeface="Lato"/>
                <a:cs typeface="Lato"/>
                <a:sym typeface="Lato"/>
              </a:rPr>
              <a:t>replicates</a:t>
            </a:r>
            <a:endParaRPr sz="1700">
              <a:solidFill>
                <a:srgbClr val="00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Control replicate 3</a:t>
            </a:r>
            <a:endParaRPr/>
          </a:p>
        </p:txBody>
      </p:sp>
      <p:sp>
        <p:nvSpPr>
          <p:cNvPr id="115" name="Google Shape;115;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nl"/>
              <a:t>Before								   After</a:t>
            </a:r>
            <a:endParaRPr/>
          </a:p>
        </p:txBody>
      </p:sp>
      <p:grpSp>
        <p:nvGrpSpPr>
          <p:cNvPr id="116" name="Google Shape;116;p17"/>
          <p:cNvGrpSpPr/>
          <p:nvPr/>
        </p:nvGrpSpPr>
        <p:grpSpPr>
          <a:xfrm>
            <a:off x="0" y="1646125"/>
            <a:ext cx="8990950" cy="3039601"/>
            <a:chOff x="0" y="1646125"/>
            <a:chExt cx="8990950" cy="3039601"/>
          </a:xfrm>
        </p:grpSpPr>
        <p:pic>
          <p:nvPicPr>
            <p:cNvPr id="117" name="Google Shape;117;p17"/>
            <p:cNvPicPr preferRelativeResize="0"/>
            <p:nvPr/>
          </p:nvPicPr>
          <p:blipFill>
            <a:blip r:embed="rId3">
              <a:alphaModFix/>
            </a:blip>
            <a:stretch>
              <a:fillRect/>
            </a:stretch>
          </p:blipFill>
          <p:spPr>
            <a:xfrm>
              <a:off x="0" y="1646125"/>
              <a:ext cx="4739525" cy="3039601"/>
            </a:xfrm>
            <a:prstGeom prst="rect">
              <a:avLst/>
            </a:prstGeom>
            <a:noFill/>
            <a:ln>
              <a:noFill/>
            </a:ln>
          </p:spPr>
        </p:pic>
        <p:pic>
          <p:nvPicPr>
            <p:cNvPr id="118" name="Google Shape;118;p17"/>
            <p:cNvPicPr preferRelativeResize="0"/>
            <p:nvPr/>
          </p:nvPicPr>
          <p:blipFill>
            <a:blip r:embed="rId4">
              <a:alphaModFix/>
            </a:blip>
            <a:stretch>
              <a:fillRect/>
            </a:stretch>
          </p:blipFill>
          <p:spPr>
            <a:xfrm>
              <a:off x="4251425" y="1646125"/>
              <a:ext cx="4739525" cy="3039591"/>
            </a:xfrm>
            <a:prstGeom prst="rect">
              <a:avLst/>
            </a:prstGeom>
            <a:noFill/>
            <a:ln>
              <a:noFill/>
            </a:ln>
          </p:spPr>
        </p:pic>
        <p:sp>
          <p:nvSpPr>
            <p:cNvPr id="119" name="Google Shape;119;p17"/>
            <p:cNvSpPr/>
            <p:nvPr/>
          </p:nvSpPr>
          <p:spPr>
            <a:xfrm rot="-469061">
              <a:off x="320353" y="1723663"/>
              <a:ext cx="560207" cy="1454143"/>
            </a:xfrm>
            <a:prstGeom prst="ellipse">
              <a:avLst/>
            </a:prstGeom>
            <a:noFill/>
            <a:ln cap="flat" cmpd="sng" w="19050">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832925" y="3692325"/>
              <a:ext cx="351900" cy="798600"/>
            </a:xfrm>
            <a:prstGeom prst="ellipse">
              <a:avLst/>
            </a:prstGeom>
            <a:noFill/>
            <a:ln cap="flat" cmpd="sng" w="19050">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rot="5400000">
              <a:off x="655900" y="2234925"/>
              <a:ext cx="439500" cy="532800"/>
            </a:xfrm>
            <a:prstGeom prst="ellipse">
              <a:avLst/>
            </a:prstGeom>
            <a:noFill/>
            <a:ln cap="flat" cmpd="sng" w="19050">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rot="923989">
              <a:off x="3580510" y="2141272"/>
              <a:ext cx="562599" cy="1403657"/>
            </a:xfrm>
            <a:prstGeom prst="ellipse">
              <a:avLst/>
            </a:prstGeom>
            <a:noFill/>
            <a:ln cap="flat" cmpd="sng" w="19050">
              <a:solidFill>
                <a:srgbClr val="3C78D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rot="-686235">
              <a:off x="4700093" y="1701129"/>
              <a:ext cx="476563" cy="1499174"/>
            </a:xfrm>
            <a:prstGeom prst="ellipse">
              <a:avLst/>
            </a:prstGeom>
            <a:noFill/>
            <a:ln cap="flat" cmpd="sng" w="19050">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5016075" y="3692325"/>
              <a:ext cx="351900" cy="798600"/>
            </a:xfrm>
            <a:prstGeom prst="ellipse">
              <a:avLst/>
            </a:prstGeom>
            <a:noFill/>
            <a:ln cap="flat" cmpd="sng" w="19050">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rot="923425">
              <a:off x="7852810" y="2390093"/>
              <a:ext cx="467982" cy="1163114"/>
            </a:xfrm>
            <a:prstGeom prst="ellipse">
              <a:avLst/>
            </a:prstGeom>
            <a:noFill/>
            <a:ln cap="flat" cmpd="sng" w="19050">
              <a:solidFill>
                <a:srgbClr val="3C78D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rot="-1994645">
              <a:off x="1253624" y="2103698"/>
              <a:ext cx="481023" cy="188965"/>
            </a:xfrm>
            <a:prstGeom prst="leftArrow">
              <a:avLst>
                <a:gd fmla="val 36375" name="adj1"/>
                <a:gd fmla="val 86322"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Differential Expression Analysis (DESeq2)</a:t>
            </a:r>
            <a:endParaRPr/>
          </a:p>
        </p:txBody>
      </p:sp>
      <p:sp>
        <p:nvSpPr>
          <p:cNvPr id="132" name="Google Shape;132;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3" name="Google Shape;133;p18"/>
          <p:cNvPicPr preferRelativeResize="0"/>
          <p:nvPr/>
        </p:nvPicPr>
        <p:blipFill>
          <a:blip r:embed="rId3">
            <a:alphaModFix/>
          </a:blip>
          <a:stretch>
            <a:fillRect/>
          </a:stretch>
        </p:blipFill>
        <p:spPr>
          <a:xfrm>
            <a:off x="1916974" y="1229875"/>
            <a:ext cx="5204722" cy="3339000"/>
          </a:xfrm>
          <a:prstGeom prst="rect">
            <a:avLst/>
          </a:prstGeom>
          <a:noFill/>
          <a:ln>
            <a:noFill/>
          </a:ln>
        </p:spPr>
      </p:pic>
      <p:grpSp>
        <p:nvGrpSpPr>
          <p:cNvPr id="134" name="Google Shape;134;p18"/>
          <p:cNvGrpSpPr/>
          <p:nvPr/>
        </p:nvGrpSpPr>
        <p:grpSpPr>
          <a:xfrm>
            <a:off x="5013956" y="2742550"/>
            <a:ext cx="718200" cy="860175"/>
            <a:chOff x="5006206" y="2727050"/>
            <a:chExt cx="718200" cy="860175"/>
          </a:xfrm>
        </p:grpSpPr>
        <p:sp>
          <p:nvSpPr>
            <p:cNvPr id="135" name="Google Shape;135;p18"/>
            <p:cNvSpPr/>
            <p:nvPr/>
          </p:nvSpPr>
          <p:spPr>
            <a:xfrm rot="1874436">
              <a:off x="5104428" y="2824329"/>
              <a:ext cx="521756" cy="524843"/>
            </a:xfrm>
            <a:prstGeom prst="ellipse">
              <a:avLst/>
            </a:prstGeom>
            <a:noFill/>
            <a:ln cap="flat" cmpd="sng" w="19050">
              <a:solidFill>
                <a:srgbClr val="CC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txBox="1"/>
            <p:nvPr/>
          </p:nvSpPr>
          <p:spPr>
            <a:xfrm>
              <a:off x="5179750" y="3257225"/>
              <a:ext cx="371100" cy="3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nl" sz="2400">
                  <a:solidFill>
                    <a:srgbClr val="CC0000"/>
                  </a:solidFill>
                </a:rPr>
                <a:t>?</a:t>
              </a:r>
              <a:endParaRPr b="1" sz="2400">
                <a:solidFill>
                  <a:srgbClr val="CC0000"/>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Volcano plots</a:t>
            </a:r>
            <a:endParaRPr/>
          </a:p>
        </p:txBody>
      </p:sp>
      <p:sp>
        <p:nvSpPr>
          <p:cNvPr id="142" name="Google Shape;142;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nl"/>
              <a:t>CK vs. </a:t>
            </a:r>
            <a:r>
              <a:rPr lang="nl">
                <a:solidFill>
                  <a:srgbClr val="6AA84F"/>
                </a:solidFill>
              </a:rPr>
              <a:t>ET</a:t>
            </a:r>
            <a:r>
              <a:rPr lang="nl"/>
              <a:t>								CK vs. </a:t>
            </a:r>
            <a:r>
              <a:rPr lang="nl">
                <a:solidFill>
                  <a:srgbClr val="CC0000"/>
                </a:solidFill>
              </a:rPr>
              <a:t>MJ</a:t>
            </a:r>
            <a:endParaRPr>
              <a:solidFill>
                <a:srgbClr val="CC0000"/>
              </a:solidFill>
            </a:endParaRPr>
          </a:p>
        </p:txBody>
      </p:sp>
      <p:pic>
        <p:nvPicPr>
          <p:cNvPr id="143" name="Google Shape;143;p19"/>
          <p:cNvPicPr preferRelativeResize="0"/>
          <p:nvPr/>
        </p:nvPicPr>
        <p:blipFill>
          <a:blip r:embed="rId3">
            <a:alphaModFix/>
          </a:blip>
          <a:stretch>
            <a:fillRect/>
          </a:stretch>
        </p:blipFill>
        <p:spPr>
          <a:xfrm>
            <a:off x="6900" y="1386575"/>
            <a:ext cx="4590575" cy="2945000"/>
          </a:xfrm>
          <a:prstGeom prst="rect">
            <a:avLst/>
          </a:prstGeom>
          <a:noFill/>
          <a:ln>
            <a:noFill/>
          </a:ln>
        </p:spPr>
      </p:pic>
      <p:pic>
        <p:nvPicPr>
          <p:cNvPr id="144" name="Google Shape;144;p19"/>
          <p:cNvPicPr preferRelativeResize="0"/>
          <p:nvPr/>
        </p:nvPicPr>
        <p:blipFill>
          <a:blip r:embed="rId4">
            <a:alphaModFix/>
          </a:blip>
          <a:stretch>
            <a:fillRect/>
          </a:stretch>
        </p:blipFill>
        <p:spPr>
          <a:xfrm>
            <a:off x="4531550" y="1352925"/>
            <a:ext cx="4643051" cy="2978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Pathway analysis</a:t>
            </a:r>
            <a:endParaRPr/>
          </a:p>
        </p:txBody>
      </p:sp>
      <p:sp>
        <p:nvSpPr>
          <p:cNvPr id="150" name="Google Shape;150;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1" name="Google Shape;151;p20"/>
          <p:cNvPicPr preferRelativeResize="0"/>
          <p:nvPr/>
        </p:nvPicPr>
        <p:blipFill>
          <a:blip r:embed="rId3">
            <a:alphaModFix/>
          </a:blip>
          <a:stretch>
            <a:fillRect/>
          </a:stretch>
        </p:blipFill>
        <p:spPr>
          <a:xfrm>
            <a:off x="559200" y="1270925"/>
            <a:ext cx="5638800" cy="3629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TIA pathway</a:t>
            </a:r>
            <a:endParaRPr/>
          </a:p>
        </p:txBody>
      </p:sp>
      <p:sp>
        <p:nvSpPr>
          <p:cNvPr id="157" name="Google Shape;157;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nl">
                <a:solidFill>
                  <a:srgbClr val="CC0000"/>
                </a:solidFill>
              </a:rPr>
              <a:t>MJ</a:t>
            </a:r>
            <a:endParaRPr>
              <a:solidFill>
                <a:srgbClr val="CC0000"/>
              </a:solidFill>
            </a:endParaRPr>
          </a:p>
        </p:txBody>
      </p:sp>
      <p:pic>
        <p:nvPicPr>
          <p:cNvPr id="158" name="Google Shape;158;p21"/>
          <p:cNvPicPr preferRelativeResize="0"/>
          <p:nvPr/>
        </p:nvPicPr>
        <p:blipFill>
          <a:blip r:embed="rId3">
            <a:alphaModFix/>
          </a:blip>
          <a:stretch>
            <a:fillRect/>
          </a:stretch>
        </p:blipFill>
        <p:spPr>
          <a:xfrm>
            <a:off x="2811300" y="0"/>
            <a:ext cx="3841800" cy="490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