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3e9e5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3e9e5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cb64d8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cb64d8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cb64d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cb64d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3e9e50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a3e9e50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cb64d8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cb64d8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cb64d8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cb64d8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Volcano: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Plots significance vs fold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Each point in an MA plot represents a gene. The x-coordinate corresponds to the mean expression of the gene, and the y-axis corresponds to the log2 fold change between the two conditions/tissues. All red points correspond to genes with that are differentially expressed according to the adjusted p-value threshold (alpha) of 0.01.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Shrinks high change with low normalized counts.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cb64d8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acb64d8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cb64d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acb64d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07675" y="6650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5B0F00"/>
                </a:solidFill>
              </a:rPr>
              <a:t>Progress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807667" y="2447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274E13"/>
                </a:solidFill>
              </a:rPr>
              <a:t>Which pathways are affected by induction with methyl-jasmonate and ethylene?</a:t>
            </a:r>
            <a:endParaRPr sz="24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741B47"/>
                </a:solidFill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nl">
                <a:solidFill>
                  <a:srgbClr val="741B47"/>
                </a:solidFill>
                <a:latin typeface="Lora"/>
                <a:ea typeface="Lora"/>
                <a:cs typeface="Lora"/>
                <a:sym typeface="Lora"/>
              </a:rPr>
              <a:t>Periwinkles</a:t>
            </a:r>
            <a:endParaRPr>
              <a:solidFill>
                <a:srgbClr val="741B4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750" y="630225"/>
            <a:ext cx="2085468" cy="205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5" y="4451600"/>
            <a:ext cx="3191710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327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flow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25" y="1099975"/>
            <a:ext cx="4983855" cy="404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4"/>
          <p:cNvCxnSpPr/>
          <p:nvPr/>
        </p:nvCxnSpPr>
        <p:spPr>
          <a:xfrm rot="10800000">
            <a:off x="3440975" y="1125375"/>
            <a:ext cx="1529400" cy="158700"/>
          </a:xfrm>
          <a:prstGeom prst="bentConnector3">
            <a:avLst>
              <a:gd fmla="val -4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441025" y="1118150"/>
            <a:ext cx="72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225" y="1480500"/>
            <a:ext cx="1074901" cy="16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/>
          <p:nvPr/>
        </p:nvSpPr>
        <p:spPr>
          <a:xfrm>
            <a:off x="6687375" y="1164650"/>
            <a:ext cx="209100" cy="2484000"/>
          </a:xfrm>
          <a:prstGeom prst="downArrow">
            <a:avLst>
              <a:gd fmla="val 20014" name="adj1"/>
              <a:gd fmla="val 153042" name="adj2"/>
            </a:avLst>
          </a:prstGeom>
          <a:solidFill>
            <a:srgbClr val="3B8978"/>
          </a:solidFill>
          <a:ln cap="flat" cmpd="sng" w="9525">
            <a:solidFill>
              <a:srgbClr val="3B89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687375" y="3872275"/>
            <a:ext cx="209100" cy="1053900"/>
          </a:xfrm>
          <a:prstGeom prst="downArrow">
            <a:avLst>
              <a:gd fmla="val 20014" name="adj1"/>
              <a:gd fmla="val 153042" name="adj2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32700" y="1316900"/>
            <a:ext cx="80883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/>
              <a:t>From Pan et al. (2018):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Catharanthus roseus seedlings, control, 3 replicates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Catharanthus roseus seedlings,  </a:t>
            </a:r>
            <a:r>
              <a:rPr lang="nl" sz="1700"/>
              <a:t>methyl jasmonate</a:t>
            </a:r>
            <a:r>
              <a:rPr lang="nl" sz="1700"/>
              <a:t> treatment, 3 replicates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nl" sz="1700"/>
              <a:t>Catharanthus roseus seedlings, ethylene treatment, 3 replicates</a:t>
            </a:r>
            <a:br>
              <a:rPr lang="nl" sz="1700"/>
            </a:br>
            <a:r>
              <a:rPr i="1" lang="nl" sz="1700"/>
              <a:t>Only forward reads!</a:t>
            </a:r>
            <a:endParaRPr i="1" sz="1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700"/>
              <a:t>De novo transcriptome FASTA from paper</a:t>
            </a:r>
            <a:br>
              <a:rPr i="1" lang="nl"/>
            </a:br>
            <a:endParaRPr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4327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32700" y="3830575"/>
            <a:ext cx="77766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Same forward 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-"/>
            </a:pPr>
            <a:r>
              <a:rPr b="1" lang="nl">
                <a:solidFill>
                  <a:srgbClr val="5B0F00"/>
                </a:solidFill>
              </a:rPr>
              <a:t>Transcriptome from Franke et al. (2018) (mapping rate: ~75%          )</a:t>
            </a:r>
            <a:endParaRPr b="1">
              <a:solidFill>
                <a:srgbClr val="5B0F00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11722" l="11902" r="10608" t="10643"/>
          <a:stretch/>
        </p:blipFill>
        <p:spPr>
          <a:xfrm>
            <a:off x="7163350" y="4119150"/>
            <a:ext cx="413500" cy="44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5365" l="0" r="0" t="0"/>
          <a:stretch/>
        </p:blipFill>
        <p:spPr>
          <a:xfrm>
            <a:off x="5482675" y="3295125"/>
            <a:ext cx="413500" cy="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432700" y="3295125"/>
            <a:ext cx="6449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bad mapping results (mapping rate: 17-20%           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839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Anomaly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5950"/>
            <a:ext cx="4140425" cy="1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65100" y="1482700"/>
            <a:ext cx="972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nl">
                <a:solidFill>
                  <a:srgbClr val="5B0F00"/>
                </a:solidFill>
              </a:rPr>
              <a:t>SRA</a:t>
            </a:r>
            <a:endParaRPr b="1">
              <a:solidFill>
                <a:srgbClr val="5B0F00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00" y="2018600"/>
            <a:ext cx="6214958" cy="30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24975" y="568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Quality control 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24975" y="1521175"/>
            <a:ext cx="8111400" cy="3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Example: </a:t>
            </a:r>
            <a:r>
              <a:rPr lang="nl"/>
              <a:t>SRR5133630_1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Untrimmed				Trimmed -t 36			Trimmed -t 33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5" y="2439725"/>
            <a:ext cx="1705250" cy="2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11606"/>
          <a:stretch/>
        </p:blipFill>
        <p:spPr>
          <a:xfrm>
            <a:off x="3219000" y="2460147"/>
            <a:ext cx="1705250" cy="267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25" y="2449085"/>
            <a:ext cx="1705250" cy="26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95750" y="548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Mapping to transcriptome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95753" y="11835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rgbClr val="660000"/>
                </a:solidFill>
              </a:rPr>
              <a:t>Pan </a:t>
            </a:r>
            <a:r>
              <a:rPr b="1" i="1" lang="nl" sz="1800">
                <a:solidFill>
                  <a:srgbClr val="660000"/>
                </a:solidFill>
              </a:rPr>
              <a:t>et al</a:t>
            </a:r>
            <a:r>
              <a:rPr b="1" lang="nl" sz="1800">
                <a:solidFill>
                  <a:srgbClr val="660000"/>
                </a:solidFill>
              </a:rPr>
              <a:t>. transcriptome:</a:t>
            </a:r>
            <a:endParaRPr b="1" sz="18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nl" sz="1800">
                <a:solidFill>
                  <a:srgbClr val="660000"/>
                </a:solidFill>
              </a:rPr>
              <a:t>Bowtie2 / Hisat2</a:t>
            </a:r>
            <a:endParaRPr sz="18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nl" sz="1800">
                <a:solidFill>
                  <a:srgbClr val="660000"/>
                </a:solidFill>
              </a:rPr>
              <a:t>Various sensitivities</a:t>
            </a:r>
            <a:endParaRPr sz="1800">
              <a:solidFill>
                <a:srgbClr val="66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400"/>
              <a:buChar char="●"/>
            </a:pPr>
            <a:r>
              <a:rPr b="1" lang="nl" sz="2400">
                <a:solidFill>
                  <a:srgbClr val="660000"/>
                </a:solidFill>
              </a:rPr>
              <a:t>17-20%</a:t>
            </a:r>
            <a:endParaRPr sz="24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nl" sz="1800">
                <a:solidFill>
                  <a:srgbClr val="660000"/>
                </a:solidFill>
              </a:rPr>
              <a:t>Biased transcriptome?</a:t>
            </a:r>
            <a:endParaRPr sz="1800">
              <a:solidFill>
                <a:srgbClr val="660000"/>
              </a:solidFill>
            </a:endParaRPr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633822" y="11835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rgbClr val="38761D"/>
                </a:solidFill>
              </a:rPr>
              <a:t>Franke </a:t>
            </a:r>
            <a:r>
              <a:rPr b="1" i="1" lang="nl" sz="1800">
                <a:solidFill>
                  <a:srgbClr val="38761D"/>
                </a:solidFill>
              </a:rPr>
              <a:t>et al</a:t>
            </a:r>
            <a:r>
              <a:rPr b="1" lang="nl" sz="1800">
                <a:solidFill>
                  <a:srgbClr val="38761D"/>
                </a:solidFill>
              </a:rPr>
              <a:t> transcriptome:</a:t>
            </a:r>
            <a:endParaRPr b="1"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nl" sz="1800">
                <a:solidFill>
                  <a:srgbClr val="38761D"/>
                </a:solidFill>
              </a:rPr>
              <a:t>Bowtie2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nl" sz="1800">
                <a:solidFill>
                  <a:srgbClr val="38761D"/>
                </a:solidFill>
              </a:rPr>
              <a:t>Default</a:t>
            </a:r>
            <a:endParaRPr sz="18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b="1" lang="nl" sz="2400">
                <a:solidFill>
                  <a:srgbClr val="38761D"/>
                </a:solidFill>
              </a:rPr>
              <a:t>79+%</a:t>
            </a:r>
            <a:endParaRPr b="1" sz="24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nl" sz="1800">
                <a:solidFill>
                  <a:srgbClr val="38761D"/>
                </a:solidFill>
              </a:rPr>
              <a:t>In line with Kallisto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693213" y="1860975"/>
            <a:ext cx="1313100" cy="635400"/>
          </a:xfrm>
          <a:prstGeom prst="stripedRightArrow">
            <a:avLst>
              <a:gd fmla="val 36819" name="adj1"/>
              <a:gd fmla="val 82928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75" y="3270100"/>
            <a:ext cx="1741150" cy="13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462" y="3270099"/>
            <a:ext cx="1550138" cy="13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404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Differential Expression Analysis (DESeq2)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73550" y="1510350"/>
            <a:ext cx="6321600" cy="30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/>
              <a:t>Volcano </a:t>
            </a:r>
            <a:r>
              <a:rPr lang="nl" sz="1700"/>
              <a:t>plot</a:t>
            </a:r>
            <a:r>
              <a:rPr lang="nl" sz="1400"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lang="nl" sz="1700"/>
              <a:t>MA plot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0" y="1955350"/>
            <a:ext cx="4035600" cy="258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650" y="1955350"/>
            <a:ext cx="4035600" cy="25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rot="5400000">
            <a:off x="5823625" y="2041050"/>
            <a:ext cx="581400" cy="167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1385050" y="2470900"/>
            <a:ext cx="0" cy="1294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 rot="-5400000">
            <a:off x="650675" y="2848950"/>
            <a:ext cx="1169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990000"/>
                </a:solidFill>
              </a:rPr>
              <a:t>significant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404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 analysis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950"/>
            <a:ext cx="4861100" cy="311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100" y="1560680"/>
            <a:ext cx="4282901" cy="27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3772375" y="1934950"/>
            <a:ext cx="654300" cy="1461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920050" y="1438125"/>
            <a:ext cx="556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>
                <a:solidFill>
                  <a:srgbClr val="FF0000"/>
                </a:solidFill>
              </a:rPr>
              <a:t>?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 rot="5400000">
            <a:off x="6675400" y="2435325"/>
            <a:ext cx="654300" cy="146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890925" y="3396550"/>
            <a:ext cx="556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>
                <a:solidFill>
                  <a:srgbClr val="FF0000"/>
                </a:solidFill>
              </a:rPr>
              <a:t>?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27275" y="4365700"/>
            <a:ext cx="794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PC1</a:t>
            </a:r>
            <a:endParaRPr b="1"/>
          </a:p>
        </p:txBody>
      </p:sp>
      <p:sp>
        <p:nvSpPr>
          <p:cNvPr id="147" name="Google Shape;147;p20"/>
          <p:cNvSpPr txBox="1"/>
          <p:nvPr/>
        </p:nvSpPr>
        <p:spPr>
          <a:xfrm rot="-5400000">
            <a:off x="-161625" y="3604725"/>
            <a:ext cx="654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PC2</a:t>
            </a:r>
            <a:endParaRPr b="1"/>
          </a:p>
        </p:txBody>
      </p:sp>
      <p:cxnSp>
        <p:nvCxnSpPr>
          <p:cNvPr id="148" name="Google Shape;148;p20"/>
          <p:cNvCxnSpPr/>
          <p:nvPr/>
        </p:nvCxnSpPr>
        <p:spPr>
          <a:xfrm>
            <a:off x="1129050" y="4583150"/>
            <a:ext cx="63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165525" y="3010900"/>
            <a:ext cx="0" cy="54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/>
          <p:nvPr/>
        </p:nvSpPr>
        <p:spPr>
          <a:xfrm>
            <a:off x="811050" y="3672900"/>
            <a:ext cx="318000" cy="6354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1804411">
            <a:off x="540061" y="2392170"/>
            <a:ext cx="317894" cy="719661"/>
          </a:xfrm>
          <a:prstGeom prst="ellipse">
            <a:avLst/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-2426936">
            <a:off x="505481" y="1508998"/>
            <a:ext cx="318140" cy="812906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404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Steps ahead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73555" y="1595775"/>
            <a:ext cx="359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Identify “outliers”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Triplets → Duplets?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DESeq2 → Sleuth?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Pathway </a:t>
            </a:r>
            <a:r>
              <a:rPr lang="nl"/>
              <a:t>enrichment</a:t>
            </a:r>
            <a:r>
              <a:rPr lang="nl"/>
              <a:t> analysis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10175" y="1547225"/>
            <a:ext cx="2642700" cy="122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270075" y="1880975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980000"/>
                </a:solidFill>
              </a:rPr>
              <a:t>Data interpretation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10175" y="2995975"/>
            <a:ext cx="3591000" cy="88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158475" y="3157375"/>
            <a:ext cx="2155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274E13"/>
                </a:solidFill>
              </a:rPr>
              <a:t>Research question</a:t>
            </a:r>
            <a:endParaRPr sz="18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