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37"/>
          <a:sy d="100" n="137"/>
        </p:scale>
        <p:origin x="144" y="48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0" Type="http://schemas.openxmlformats.org/officeDocument/2006/relationships/viewProps" Target="viewProps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2" Type="http://schemas.openxmlformats.org/officeDocument/2006/relationships/tableStyles" Target="tableStyles.xml" /><Relationship Id="rId3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PN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indent="-342900" latinLnBrk="0" rtl="0">
        <a:spcBef>
          <a:spcPct val="20000"/>
        </a:spcBef>
        <a:buFont typeface="Arial"/>
        <a:buNone/>
        <a:defRPr dirty="0" kern="1200" lang="en-US" sz="2400">
          <a:solidFill>
            <a:schemeClr val="bg1"/>
          </a:solidFill>
          <a:latin typeface="+mn-lt"/>
          <a:ea typeface="+mn-ea"/>
          <a:cs typeface="+mn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bg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bg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bg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bg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bg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Preliminary analysis of EHR data for studying care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Thadryan J. Sweeney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Zip codes as a proxy for geographic dispersion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 &amp;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a rough approximation of dispersion of patients in the network using the number of zipcode they have encounters in.</a:t>
            </a:r>
          </a:p>
          <a:p>
            <a:pPr lvl="0"/>
            <a:r>
              <a:rPr/>
              <a:t>By patient ID, how many unique zip code strings are observed?</a:t>
            </a:r>
          </a:p>
          <a:p>
            <a:pPr lvl="0"/>
            <a:r>
              <a:rPr/>
              <a:t>We observe a skewed distribution ranging from ???.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Histogram of zip codes by patient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What the here</a:t>
            </a:r>
          </a:p>
        </p:txBody>
      </p:sp>
      <p:pic>
        <p:nvPicPr>
          <p:cNvPr descr="assets/images/care-density-by-zipco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Care-team variables of interest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variables of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Did they see a surgeon?</a:t>
            </a:r>
          </a:p>
          <a:p>
            <a:pPr lvl="0"/>
            <a:r>
              <a:rPr/>
              <a:t>Did they see a radiation oncologist?</a:t>
            </a:r>
          </a:p>
          <a:p>
            <a:pPr lvl="0"/>
            <a:r>
              <a:rPr/>
              <a:t>Did they see a medical oncologist?</a:t>
            </a:r>
          </a:p>
          <a:p>
            <a:pPr lvl="0"/>
            <a:r>
              <a:rPr/>
              <a:t>Determined by:</a:t>
            </a:r>
          </a:p>
          <a:p>
            <a:pPr lvl="1"/>
            <a:r>
              <a:rPr/>
              <a:t>Getting a list of all providers they saw by NPI</a:t>
            </a:r>
          </a:p>
          <a:p>
            <a:pPr lvl="1"/>
            <a:r>
              <a:rPr/>
              <a:t>Extracting the specialty names associated with those IDs</a:t>
            </a:r>
          </a:p>
          <a:p>
            <a:pPr lvl="1"/>
            <a:r>
              <a:rPr/>
              <a:t>String matching relevant titles in “uniquified” list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variables of interest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 they have a primary care in our network?</a:t>
            </a:r>
          </a:p>
          <a:p>
            <a:pPr lvl="1"/>
            <a:r>
              <a:rPr/>
              <a:t>Get a list of all the providers they saw as in the last slide</a:t>
            </a:r>
          </a:p>
          <a:p>
            <a:pPr lvl="1"/>
            <a:r>
              <a:rPr/>
              <a:t>Checking if a general practicioner or family care title appears</a:t>
            </a:r>
          </a:p>
          <a:p>
            <a:pPr lvl="0"/>
            <a:r>
              <a:rPr/>
              <a:t>Did they get surgery?</a:t>
            </a:r>
          </a:p>
          <a:p>
            <a:pPr lvl="0"/>
            <a:r>
              <a:rPr/>
              <a:t>Did they get hormone therapy?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Creating the network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preliminary network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Created a physician-physician network using </a:t>
            </a:r>
            <a:r>
              <a:rPr>
                <a:latin typeface="Courier"/>
              </a:rPr>
              <a:t>igraph</a:t>
            </a:r>
            <a:r>
              <a:rPr/>
              <a:t> for R</a:t>
            </a:r>
          </a:p>
          <a:p>
            <a:pPr lvl="0"/>
            <a:r>
              <a:rPr/>
              <a:t>Extracted the weights to asses relationships between physicians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Edge weights between providers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Extremely skewed distribution</a:t>
            </a:r>
          </a:p>
        </p:txBody>
      </p:sp>
      <p:pic>
        <p:nvPicPr>
          <p:cNvPr descr="assets/images/edge-weight-doc2do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22300"/>
            <a:ext cx="5105400" cy="353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Edge weights between providers (zoomed)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Skewed, but comprehensible with viewed without outliers</a:t>
            </a:r>
          </a:p>
        </p:txBody>
      </p:sp>
      <p:pic>
        <p:nvPicPr>
          <p:cNvPr descr="assets/images/edge-weight-zoome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96900"/>
            <a:ext cx="5105400" cy="359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Comments: could be even shorter, read and cite a care density paper as most people in the group haven’t used it. Last meeting on the 21st.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Care density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Pollack et 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“To test whether patients whose providers frequently share patients with one another — what we term ‘care density’ — tend to have lower costs of care and likelihood of hospitalization.”</a:t>
            </a:r>
          </a:p>
          <a:p>
            <a:pPr lvl="0"/>
            <a:r>
              <a:rPr/>
              <a:t>“9,596 patients with congestive heart failure (CHF) and 52,688 with diabetes who received care during 2009 - enrolled in five large, private insurance plans across the US covering employer-sponsored and Medicare Advantage enrollees”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metric - the formula?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“Where n is the number of distinct doctors that patient p saw”</a:t>
            </a:r>
          </a:p>
          <a:p>
            <a:pPr lvl="0"/>
            <a:r>
              <a:rPr/>
              <a:t>“m is the total number of possible pairs of doctors”</a:t>
            </a:r>
          </a:p>
          <a:p>
            <a:pPr lvl="0"/>
            <a:r>
              <a:rPr/>
              <a:t>“w is the number of shared patients for each pair of doctors”</a:t>
            </a:r>
          </a:p>
        </p:txBody>
      </p:sp>
      <p:pic>
        <p:nvPicPr>
          <p:cNvPr descr="assets/images/formul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43100"/>
            <a:ext cx="40386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“The numerator is the total number of instances of patient sharing over a time period (e.g. a year) among a patient’s doctors. The denominator is the total number of pairs of doctors for that patient.”</a:t>
            </a:r>
          </a:p>
        </p:txBody>
      </p:sp>
      <p:pic>
        <p:nvPicPr>
          <p:cNvPr descr="assets/images/networ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24400" y="1193800"/>
            <a:ext cx="388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“CHF and diabetes patients receiving care from doctors with higher levels of shared patients (i.e. higher care density) had significantly lower total and inpatient costs and rates of hospitalization.”</a:t>
            </a:r>
          </a:p>
          <a:p>
            <a:pPr lvl="0"/>
            <a:r>
              <a:rPr/>
              <a:t>“…high care density was associated with a $3,310 reduction in total costs compared to the lowest tertile (p&lt;0.001).”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“…associated with significantly lower inpatient costs ($2,563, p=0.001) but not lower outpatient or pharmacy costs.”</a:t>
            </a:r>
          </a:p>
          <a:p>
            <a:pPr lvl="0"/>
            <a:r>
              <a:rPr/>
              <a:t>“The adjusted annual rate of hospitalization for the high care density group was 83.4% of the rate in the low density group (p&lt;0.001).”</a:t>
            </a:r>
          </a:p>
          <a:p>
            <a:pPr lvl="0"/>
            <a:r>
              <a:rPr/>
              <a:t>“We observed a low correlation between care density and existing measures that assess visit concentration and fragmentation. This suggests that care density may measure a unique aspect of care that is not captured by existing measures.”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Limitations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“First, as with all claims-based measures of coordination, we are unable to evaluate whether care was truly coordinated for a given patient.”</a:t>
            </a:r>
          </a:p>
          <a:p>
            <a:pPr lvl="0"/>
            <a:r>
              <a:rPr/>
              <a:t>“Second, although we applied a well-tested case-mix adjustment methodology, we were unable to assess the severity of the clinical conditions (e.g. ejection fraction in CHF and hemoglobin A1c in diabetes).”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Limitations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“Third, we were unable to determine structural features of the relationships between physicians (e.g. being members of a group practice or IPA).</a:t>
            </a:r>
          </a:p>
          <a:p>
            <a:pPr lvl="0"/>
            <a:r>
              <a:rPr/>
              <a:t>“Fourth, we relied on total costs as the primary outcome measure as claims data are limited in their ability to attribute costs to particular conditions.”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some basic dispersion metrics we can infer from the EHRs?</a:t>
            </a:r>
          </a:p>
          <a:p>
            <a:pPr lvl="0"/>
            <a:r>
              <a:rPr/>
              <a:t>What proportion of patients saw differnt providers of interest?</a:t>
            </a:r>
          </a:p>
          <a:p>
            <a:pPr lvl="0"/>
            <a:r>
              <a:rPr/>
              <a:t>What is the distribution of weights in the provider-provider network?</a:t>
            </a:r>
          </a:p>
          <a:p>
            <a:pPr lvl="0"/>
            <a:r>
              <a:rPr/>
              <a:t>What is the distribution of care density in our cohort?</a:t>
            </a:r>
          </a:p>
          <a:p>
            <a:pPr lvl="0"/>
            <a:r>
              <a:rPr/>
              <a:t>For any of the above, do we observe variation between cancer types?</a:t>
            </a:r>
          </a:p>
          <a:p>
            <a:pPr lvl="0"/>
            <a:r>
              <a:rPr/>
              <a:t>What is the distribution of weights in the provider-provider network?</a:t>
            </a:r>
          </a:p>
          <a:p>
            <a:pPr lvl="0"/>
            <a:r>
              <a:rPr/>
              <a:t>What is the distribution of care density in our cohort?</a:t>
            </a:r>
          </a:p>
          <a:p>
            <a:pPr lvl="0"/>
            <a:r>
              <a:rPr/>
              <a:t>For any of the above, do we observe variation between cancer types?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Table 1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1(a)</a:t>
            </a:r>
          </a:p>
        </p:txBody>
      </p:sp>
      <p:pic>
        <p:nvPicPr>
          <p:cNvPr descr="assets/images/table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55900" y="1193800"/>
            <a:ext cx="363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2(b)</a:t>
            </a:r>
          </a:p>
        </p:txBody>
      </p:sp>
      <p:pic>
        <p:nvPicPr>
          <p:cNvPr descr="assets/images/table1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03500" y="1193800"/>
            <a:ext cx="3924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network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distribution of weights in the provider-provider network?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is the distribution of care density in our cohort?</a:t>
            </a:r>
          </a:p>
          <a:p>
            <a:pPr lvl="0"/>
            <a:r>
              <a:rPr/>
              <a:t>For any of the above, do we observe variation between cancer types?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49</Words>
  <Application>Microsoft Office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analysis of EHR data for studying care networks</dc:title>
  <dc:creator>Thadryan J. Sweeney</dc:creator>
  <cp:keywords/>
  <dcterms:created xsi:type="dcterms:W3CDTF">2022-11-28T18:10:09Z</dcterms:created>
  <dcterms:modified xsi:type="dcterms:W3CDTF">2022-11-28T18:10:09Z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