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98847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380708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C3458E-E14B-48A9-83DF-4F347FEDD0A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71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271155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C3458E-E14B-48A9-83DF-4F347FEDD0A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3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230808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155576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226569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142062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5D53F-3052-439C-BA80-4BE77AC0B73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245439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52003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5D53F-3052-439C-BA80-4BE77AC0B735}"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3240454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45D53F-3052-439C-BA80-4BE77AC0B735}"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218850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5D53F-3052-439C-BA80-4BE77AC0B735}"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147738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383070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5D53F-3052-439C-BA80-4BE77AC0B73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C3458E-E14B-48A9-83DF-4F347FEDD0A4}" type="slidenum">
              <a:rPr lang="en-US" smtClean="0"/>
              <a:t>‹#›</a:t>
            </a:fld>
            <a:endParaRPr lang="en-US"/>
          </a:p>
        </p:txBody>
      </p:sp>
    </p:spTree>
    <p:extLst>
      <p:ext uri="{BB962C8B-B14F-4D97-AF65-F5344CB8AC3E}">
        <p14:creationId xmlns:p14="http://schemas.microsoft.com/office/powerpoint/2010/main" val="390023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45D53F-3052-439C-BA80-4BE77AC0B735}" type="datetimeFigureOut">
              <a:rPr lang="en-US" smtClean="0"/>
              <a:t>7/22/2020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C3458E-E14B-48A9-83DF-4F347FEDD0A4}" type="slidenum">
              <a:rPr lang="en-US" smtClean="0"/>
              <a:t>‹#›</a:t>
            </a:fld>
            <a:endParaRPr lang="en-US"/>
          </a:p>
        </p:txBody>
      </p:sp>
    </p:spTree>
    <p:extLst>
      <p:ext uri="{BB962C8B-B14F-4D97-AF65-F5344CB8AC3E}">
        <p14:creationId xmlns:p14="http://schemas.microsoft.com/office/powerpoint/2010/main" val="2767279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349413"/>
            <a:ext cx="10959152" cy="1653867"/>
          </a:xfrm>
        </p:spPr>
        <p:txBody>
          <a:bodyPr>
            <a:normAutofit fontScale="90000"/>
          </a:bodyPr>
          <a:lstStyle/>
          <a:p>
            <a:pPr algn="ctr"/>
            <a:r>
              <a:rPr lang="en-US" dirty="0" smtClean="0"/>
              <a:t> </a:t>
            </a:r>
            <a:r>
              <a:rPr lang="en-US" sz="5300" b="1" dirty="0"/>
              <a:t>Engineering Professions </a:t>
            </a:r>
            <a:r>
              <a:rPr lang="en-US" sz="5300" b="1" dirty="0" smtClean="0"/>
              <a:t>Department</a:t>
            </a:r>
            <a:r>
              <a:rPr lang="en-US" sz="5300" dirty="0"/>
              <a:t/>
            </a:r>
            <a:br>
              <a:rPr lang="en-US" sz="5300" dirty="0"/>
            </a:br>
            <a:r>
              <a:rPr lang="en-US" sz="5300" dirty="0"/>
              <a:t> </a:t>
            </a:r>
            <a:r>
              <a:rPr lang="en-US" sz="4400" b="1" dirty="0"/>
              <a:t>Computer Systems Engineering</a:t>
            </a:r>
            <a:r>
              <a:rPr lang="en-US" sz="5300" b="1" dirty="0"/>
              <a:t> </a:t>
            </a:r>
            <a:r>
              <a:rPr lang="en-US" sz="5300" b="1" dirty="0" smtClean="0"/>
              <a:t> </a:t>
            </a:r>
            <a:endParaRPr lang="en-US" dirty="0"/>
          </a:p>
        </p:txBody>
      </p:sp>
      <p:sp>
        <p:nvSpPr>
          <p:cNvPr id="3" name="Subtitle 2"/>
          <p:cNvSpPr>
            <a:spLocks noGrp="1"/>
          </p:cNvSpPr>
          <p:nvPr>
            <p:ph type="subTitle" idx="1"/>
          </p:nvPr>
        </p:nvSpPr>
        <p:spPr>
          <a:xfrm>
            <a:off x="2256999" y="4289882"/>
            <a:ext cx="8915399" cy="882620"/>
          </a:xfrm>
        </p:spPr>
        <p:txBody>
          <a:bodyPr>
            <a:normAutofit/>
          </a:bodyPr>
          <a:lstStyle/>
          <a:p>
            <a:pPr algn="ctr"/>
            <a:r>
              <a:rPr lang="en-US" dirty="0" smtClean="0"/>
              <a:t> </a:t>
            </a:r>
            <a:r>
              <a:rPr lang="en-US" b="1" dirty="0"/>
              <a:t>Social Media </a:t>
            </a:r>
            <a:r>
              <a:rPr lang="en-US" b="1" dirty="0" smtClean="0"/>
              <a:t>Marketing </a:t>
            </a:r>
            <a:r>
              <a:rPr lang="en-US" b="1" dirty="0"/>
              <a:t>Tool – Social </a:t>
            </a:r>
            <a:r>
              <a:rPr lang="en-US" b="1" dirty="0" smtClean="0"/>
              <a:t>Kit</a:t>
            </a:r>
            <a:endParaRPr lang="en-US" dirty="0"/>
          </a:p>
          <a:p>
            <a:pPr algn="ctr"/>
            <a:r>
              <a:rPr lang="en-US" dirty="0"/>
              <a:t> “Publishing &amp; Analytics” </a:t>
            </a:r>
          </a:p>
        </p:txBody>
      </p:sp>
      <p:sp>
        <p:nvSpPr>
          <p:cNvPr id="4" name="TextBox 3"/>
          <p:cNvSpPr txBox="1"/>
          <p:nvPr/>
        </p:nvSpPr>
        <p:spPr>
          <a:xfrm>
            <a:off x="544976" y="5459103"/>
            <a:ext cx="5418162" cy="369332"/>
          </a:xfrm>
          <a:prstGeom prst="rect">
            <a:avLst/>
          </a:prstGeom>
          <a:noFill/>
        </p:spPr>
        <p:txBody>
          <a:bodyPr wrap="square" rtlCol="0">
            <a:spAutoFit/>
          </a:bodyPr>
          <a:lstStyle/>
          <a:p>
            <a:r>
              <a:rPr lang="en-US" dirty="0" smtClean="0"/>
              <a:t> </a:t>
            </a:r>
            <a:r>
              <a:rPr lang="en-US" dirty="0"/>
              <a:t>Prepared </a:t>
            </a:r>
            <a:r>
              <a:rPr lang="en-US" dirty="0" err="1" smtClean="0"/>
              <a:t>by:Thaer</a:t>
            </a:r>
            <a:r>
              <a:rPr lang="en-US" dirty="0" smtClean="0"/>
              <a:t> </a:t>
            </a:r>
            <a:r>
              <a:rPr lang="en-US" dirty="0"/>
              <a:t>Fayyad – 1549011019 </a:t>
            </a:r>
            <a:r>
              <a:rPr lang="en-US" dirty="0" smtClean="0"/>
              <a:t>  </a:t>
            </a:r>
            <a:endParaRPr lang="en-US" dirty="0"/>
          </a:p>
        </p:txBody>
      </p:sp>
      <p:sp>
        <p:nvSpPr>
          <p:cNvPr id="5" name="TextBox 4"/>
          <p:cNvSpPr txBox="1"/>
          <p:nvPr/>
        </p:nvSpPr>
        <p:spPr>
          <a:xfrm>
            <a:off x="7124131" y="5459104"/>
            <a:ext cx="4217159" cy="369332"/>
          </a:xfrm>
          <a:prstGeom prst="rect">
            <a:avLst/>
          </a:prstGeom>
          <a:noFill/>
        </p:spPr>
        <p:txBody>
          <a:bodyPr wrap="square" rtlCol="0">
            <a:spAutoFit/>
          </a:bodyPr>
          <a:lstStyle/>
          <a:p>
            <a:r>
              <a:rPr lang="en-US" dirty="0" smtClean="0"/>
              <a:t>Supervised </a:t>
            </a:r>
            <a:r>
              <a:rPr lang="en-US" dirty="0"/>
              <a:t>by: </a:t>
            </a:r>
            <a:r>
              <a:rPr lang="en-US" dirty="0" err="1" smtClean="0"/>
              <a:t>Dr.Iyad</a:t>
            </a:r>
            <a:r>
              <a:rPr lang="en-US" dirty="0" smtClean="0"/>
              <a:t> </a:t>
            </a:r>
            <a:r>
              <a:rPr lang="en-US" dirty="0"/>
              <a:t>Abu </a:t>
            </a:r>
            <a:r>
              <a:rPr lang="en-US" dirty="0" err="1"/>
              <a:t>Hadrous</a:t>
            </a: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8326" y="433608"/>
            <a:ext cx="1915805" cy="1915805"/>
          </a:xfrm>
          <a:prstGeom prst="rect">
            <a:avLst/>
          </a:prstGeom>
        </p:spPr>
      </p:pic>
    </p:spTree>
    <p:extLst>
      <p:ext uri="{BB962C8B-B14F-4D97-AF65-F5344CB8AC3E}">
        <p14:creationId xmlns:p14="http://schemas.microsoft.com/office/powerpoint/2010/main" val="86758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Marketing Tools</a:t>
            </a:r>
            <a:endParaRPr lang="en-US" dirty="0"/>
          </a:p>
        </p:txBody>
      </p:sp>
      <p:sp>
        <p:nvSpPr>
          <p:cNvPr id="3" name="Content Placeholder 2"/>
          <p:cNvSpPr>
            <a:spLocks noGrp="1"/>
          </p:cNvSpPr>
          <p:nvPr>
            <p:ph idx="1"/>
          </p:nvPr>
        </p:nvSpPr>
        <p:spPr/>
        <p:txBody>
          <a:bodyPr/>
          <a:lstStyle/>
          <a:p>
            <a:r>
              <a:rPr lang="en-US" b="1" dirty="0" smtClean="0"/>
              <a:t>Hootsuite: </a:t>
            </a:r>
          </a:p>
          <a:p>
            <a:pPr lvl="1"/>
            <a:r>
              <a:rPr lang="en-US" dirty="0" smtClean="0"/>
              <a:t>Started </a:t>
            </a:r>
            <a:r>
              <a:rPr lang="en-US" dirty="0"/>
              <a:t>in the year 2008, Hootsuite is a comprehensive social media-publishing tool, Hootsuite basically helps to get free reports by email, send messages from a single platform, streamlining the posts and scheduling of the tweets as well. </a:t>
            </a:r>
            <a:endParaRPr lang="en-US" dirty="0" smtClean="0"/>
          </a:p>
          <a:p>
            <a:r>
              <a:rPr lang="en-US" b="1" dirty="0" smtClean="0"/>
              <a:t>Buffer:</a:t>
            </a:r>
          </a:p>
          <a:p>
            <a:pPr lvl="1"/>
            <a:r>
              <a:rPr lang="en-US" dirty="0"/>
              <a:t>Buffer is one of the most widely used software application that helps to schedule posts on 3 major social media platforms viz. Facebook, LinkedIn and Twitter, This tool primarily helps in managing multiple social media accounts at the same time, schedule the content in a short span of time from anywhere on the web. </a:t>
            </a:r>
            <a:endParaRPr lang="en-US" dirty="0" smtClean="0"/>
          </a:p>
        </p:txBody>
      </p:sp>
    </p:spTree>
    <p:extLst>
      <p:ext uri="{BB962C8B-B14F-4D97-AF65-F5344CB8AC3E}">
        <p14:creationId xmlns:p14="http://schemas.microsoft.com/office/powerpoint/2010/main" val="3138874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Marketing Tools</a:t>
            </a:r>
            <a:endParaRPr lang="en-US" dirty="0"/>
          </a:p>
        </p:txBody>
      </p:sp>
      <p:sp>
        <p:nvSpPr>
          <p:cNvPr id="3" name="Content Placeholder 2"/>
          <p:cNvSpPr>
            <a:spLocks noGrp="1"/>
          </p:cNvSpPr>
          <p:nvPr>
            <p:ph idx="1"/>
          </p:nvPr>
        </p:nvSpPr>
        <p:spPr/>
        <p:txBody>
          <a:bodyPr>
            <a:normAutofit/>
          </a:bodyPr>
          <a:lstStyle/>
          <a:p>
            <a:r>
              <a:rPr lang="en-US" b="1" dirty="0" smtClean="0"/>
              <a:t>Social Mention: </a:t>
            </a:r>
          </a:p>
          <a:p>
            <a:pPr lvl="1"/>
            <a:r>
              <a:rPr lang="en-US" dirty="0"/>
              <a:t>One of the popular Social Media Marketing tool, Social Mention enables the user to trace and measure the performance of a company, product etc. Social Mention is a free tool that analyses the data in detail and bifurcates it into 4 categories viz. Strength, Sentiment, Passion and Reach. </a:t>
            </a:r>
            <a:endParaRPr lang="en-US" dirty="0" smtClean="0"/>
          </a:p>
          <a:p>
            <a:r>
              <a:rPr lang="en-US" b="1" dirty="0" smtClean="0"/>
              <a:t>If This Then That (IFTTT):</a:t>
            </a:r>
          </a:p>
          <a:p>
            <a:pPr lvl="1"/>
            <a:r>
              <a:rPr lang="en-US" dirty="0"/>
              <a:t>IFTTT derives its name from the programming conditional statement “if this, then that.” What the company provides is a software platform that connects 8 </a:t>
            </a:r>
            <a:r>
              <a:rPr lang="en-US" dirty="0" smtClean="0"/>
              <a:t>apps</a:t>
            </a:r>
            <a:r>
              <a:rPr lang="en-US" dirty="0"/>
              <a:t>, devices and services from different developers in order to trigger one or more automations involving those apps, devices and services. </a:t>
            </a:r>
            <a:r>
              <a:rPr lang="en-US" dirty="0" smtClean="0"/>
              <a:t> </a:t>
            </a:r>
          </a:p>
        </p:txBody>
      </p:sp>
    </p:spTree>
    <p:extLst>
      <p:ext uri="{BB962C8B-B14F-4D97-AF65-F5344CB8AC3E}">
        <p14:creationId xmlns:p14="http://schemas.microsoft.com/office/powerpoint/2010/main" val="396654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Hootsuite</a:t>
            </a:r>
            <a:endParaRPr lang="en-US" dirty="0"/>
          </a:p>
        </p:txBody>
      </p:sp>
      <p:sp>
        <p:nvSpPr>
          <p:cNvPr id="3" name="Content Placeholder 2"/>
          <p:cNvSpPr>
            <a:spLocks noGrp="1"/>
          </p:cNvSpPr>
          <p:nvPr>
            <p:ph idx="1"/>
          </p:nvPr>
        </p:nvSpPr>
        <p:spPr/>
        <p:txBody>
          <a:bodyPr/>
          <a:lstStyle/>
          <a:p>
            <a:r>
              <a:rPr lang="en-US" dirty="0"/>
              <a:t>Hootsuite is a social media management platform, created by Ryan Holmes in 2008. The system's user interface takes the form of a dashboard, and supports social network integrations for Twitter, Facebook, Instagram, LinkedIn, Google+ and YouTube. </a:t>
            </a:r>
            <a:endParaRPr lang="en-US" dirty="0" smtClean="0"/>
          </a:p>
          <a:p>
            <a:r>
              <a:rPr lang="en-US" dirty="0"/>
              <a:t>Additional integrations are available via </a:t>
            </a:r>
            <a:r>
              <a:rPr lang="en-US" dirty="0" err="1"/>
              <a:t>Hootsuite's</a:t>
            </a:r>
            <a:r>
              <a:rPr lang="en-US" dirty="0"/>
              <a:t> App Directory, including </a:t>
            </a:r>
            <a:r>
              <a:rPr lang="en-US" dirty="0" err="1"/>
              <a:t>Reddit</a:t>
            </a:r>
            <a:r>
              <a:rPr lang="en-US" dirty="0"/>
              <a:t>, </a:t>
            </a:r>
            <a:r>
              <a:rPr lang="en-US" dirty="0" err="1"/>
              <a:t>Storify</a:t>
            </a:r>
            <a:r>
              <a:rPr lang="en-US" dirty="0"/>
              <a:t>, Tumblr, and </a:t>
            </a:r>
            <a:r>
              <a:rPr lang="en-US" dirty="0" err="1"/>
              <a:t>Marketo</a:t>
            </a:r>
            <a:r>
              <a:rPr lang="en-US" dirty="0"/>
              <a:t>. </a:t>
            </a:r>
            <a:endParaRPr lang="en-US" dirty="0" smtClean="0"/>
          </a:p>
          <a:p>
            <a:r>
              <a:rPr lang="en-US" dirty="0"/>
              <a:t>Based in Vancouver, Hootsuite has close to 1,000 staff members in 13 locations, including Toronto, Bucharest and Mexico City. The company has more than 16 million users in over 175 countries. </a:t>
            </a:r>
          </a:p>
        </p:txBody>
      </p:sp>
    </p:spTree>
    <p:extLst>
      <p:ext uri="{BB962C8B-B14F-4D97-AF65-F5344CB8AC3E}">
        <p14:creationId xmlns:p14="http://schemas.microsoft.com/office/powerpoint/2010/main" val="23525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Hootsuite</a:t>
            </a:r>
            <a:endParaRPr lang="en-US" dirty="0"/>
          </a:p>
        </p:txBody>
      </p:sp>
      <p:sp>
        <p:nvSpPr>
          <p:cNvPr id="3" name="Content Placeholder 2"/>
          <p:cNvSpPr>
            <a:spLocks noGrp="1"/>
          </p:cNvSpPr>
          <p:nvPr>
            <p:ph idx="1"/>
          </p:nvPr>
        </p:nvSpPr>
        <p:spPr/>
        <p:txBody>
          <a:bodyPr/>
          <a:lstStyle/>
          <a:p>
            <a:r>
              <a:rPr lang="en-US" dirty="0"/>
              <a:t>In 2008, Holmes needed a tool to manage multiple social media networks at his digital services agency, Invoke Media. Finding that there was no product in the market offering all the features he sought, Holmes, along with Dario </a:t>
            </a:r>
            <a:r>
              <a:rPr lang="en-US" dirty="0" err="1"/>
              <a:t>Meli</a:t>
            </a:r>
            <a:r>
              <a:rPr lang="en-US" dirty="0"/>
              <a:t>, David </a:t>
            </a:r>
            <a:r>
              <a:rPr lang="en-US" dirty="0" err="1"/>
              <a:t>Tedman</a:t>
            </a:r>
            <a:r>
              <a:rPr lang="en-US" dirty="0"/>
              <a:t>, and the Invoke team, chose instead to develop a platform of their own that would be able to organize their many social media accounts and 9 </a:t>
            </a:r>
            <a:r>
              <a:rPr lang="en-US" dirty="0" smtClean="0"/>
              <a:t>networks</a:t>
            </a:r>
            <a:r>
              <a:rPr lang="en-US" dirty="0"/>
              <a:t>. The first iteration of this social media management system launched on November 28, 2008 in the form of a Twitter dashboard called </a:t>
            </a:r>
            <a:r>
              <a:rPr lang="en-US" dirty="0" err="1"/>
              <a:t>BrightKit</a:t>
            </a:r>
            <a:r>
              <a:rPr lang="en-US" dirty="0"/>
              <a:t>. </a:t>
            </a:r>
          </a:p>
        </p:txBody>
      </p:sp>
      <p:pic>
        <p:nvPicPr>
          <p:cNvPr id="4" name="Picture 3"/>
          <p:cNvPicPr>
            <a:picLocks noChangeAspect="1"/>
          </p:cNvPicPr>
          <p:nvPr/>
        </p:nvPicPr>
        <p:blipFill>
          <a:blip r:embed="rId2"/>
          <a:stretch>
            <a:fillRect/>
          </a:stretch>
        </p:blipFill>
        <p:spPr>
          <a:xfrm>
            <a:off x="2766872" y="4529305"/>
            <a:ext cx="8737740" cy="2007973"/>
          </a:xfrm>
          <a:prstGeom prst="rect">
            <a:avLst/>
          </a:prstGeom>
        </p:spPr>
      </p:pic>
    </p:spTree>
    <p:extLst>
      <p:ext uri="{BB962C8B-B14F-4D97-AF65-F5344CB8AC3E}">
        <p14:creationId xmlns:p14="http://schemas.microsoft.com/office/powerpoint/2010/main" val="389064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Hootsuite</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a:t>Monitor Multiple Social Media Streams in One Place </a:t>
            </a:r>
          </a:p>
          <a:p>
            <a:pPr lvl="1"/>
            <a:r>
              <a:rPr lang="en-US" dirty="0" smtClean="0"/>
              <a:t>Schedule </a:t>
            </a:r>
            <a:r>
              <a:rPr lang="en-US" dirty="0"/>
              <a:t>Posts in Advance </a:t>
            </a:r>
          </a:p>
          <a:p>
            <a:pPr lvl="1"/>
            <a:r>
              <a:rPr lang="en-US" dirty="0" smtClean="0"/>
              <a:t>Easily </a:t>
            </a:r>
            <a:r>
              <a:rPr lang="en-US" dirty="0"/>
              <a:t>View Analytics Data </a:t>
            </a:r>
          </a:p>
          <a:p>
            <a:pPr lvl="1"/>
            <a:r>
              <a:rPr lang="en-US" dirty="0" smtClean="0"/>
              <a:t>Hootsuite </a:t>
            </a:r>
            <a:r>
              <a:rPr lang="en-US" dirty="0"/>
              <a:t>let Plug-In Allows You to Share Information Easily </a:t>
            </a:r>
          </a:p>
          <a:p>
            <a:pPr lvl="1"/>
            <a:r>
              <a:rPr lang="en-US" dirty="0" smtClean="0"/>
              <a:t>Social </a:t>
            </a:r>
            <a:r>
              <a:rPr lang="en-US" dirty="0"/>
              <a:t>Media Listening </a:t>
            </a:r>
          </a:p>
          <a:p>
            <a:pPr lvl="1"/>
            <a:r>
              <a:rPr lang="en-US" dirty="0" smtClean="0"/>
              <a:t>Manage </a:t>
            </a:r>
            <a:r>
              <a:rPr lang="en-US" dirty="0"/>
              <a:t>Customer Service on Social Media Efficiently </a:t>
            </a:r>
          </a:p>
          <a:p>
            <a:pPr lvl="1"/>
            <a:r>
              <a:rPr lang="en-US" dirty="0" smtClean="0"/>
              <a:t>Team </a:t>
            </a:r>
            <a:r>
              <a:rPr lang="en-US" dirty="0"/>
              <a:t>Collaboration </a:t>
            </a:r>
          </a:p>
        </p:txBody>
      </p:sp>
    </p:spTree>
    <p:extLst>
      <p:ext uri="{BB962C8B-B14F-4D97-AF65-F5344CB8AC3E}">
        <p14:creationId xmlns:p14="http://schemas.microsoft.com/office/powerpoint/2010/main" val="206742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Hootsuite</a:t>
            </a: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a:t>Does not support the Arabic language </a:t>
            </a:r>
          </a:p>
          <a:p>
            <a:pPr lvl="1"/>
            <a:r>
              <a:rPr lang="en-US" dirty="0" smtClean="0"/>
              <a:t>Expensive </a:t>
            </a:r>
            <a:r>
              <a:rPr lang="en-US" dirty="0"/>
              <a:t>- Especially for Teams </a:t>
            </a:r>
          </a:p>
          <a:p>
            <a:pPr lvl="1"/>
            <a:r>
              <a:rPr lang="en-US" dirty="0" smtClean="0"/>
              <a:t>Dashboard </a:t>
            </a:r>
            <a:r>
              <a:rPr lang="en-US" dirty="0"/>
              <a:t>is Hopelessly out of date </a:t>
            </a:r>
          </a:p>
          <a:p>
            <a:pPr lvl="1"/>
            <a:r>
              <a:rPr lang="en-US" dirty="0" smtClean="0"/>
              <a:t>Poor </a:t>
            </a:r>
            <a:r>
              <a:rPr lang="en-US" dirty="0"/>
              <a:t>Social Inbox - Difficult for Engagement </a:t>
            </a:r>
          </a:p>
          <a:p>
            <a:pPr lvl="1"/>
            <a:r>
              <a:rPr lang="en-US" dirty="0" smtClean="0"/>
              <a:t>Expensive </a:t>
            </a:r>
            <a:r>
              <a:rPr lang="en-US" dirty="0"/>
              <a:t>Analytics and Reports </a:t>
            </a:r>
          </a:p>
          <a:p>
            <a:pPr lvl="1"/>
            <a:r>
              <a:rPr lang="en-US" dirty="0" smtClean="0"/>
              <a:t>No </a:t>
            </a:r>
            <a:r>
              <a:rPr lang="en-US" dirty="0"/>
              <a:t>Queues </a:t>
            </a:r>
          </a:p>
          <a:p>
            <a:pPr lvl="1"/>
            <a:r>
              <a:rPr lang="en-US" dirty="0" smtClean="0"/>
              <a:t>Historically </a:t>
            </a:r>
            <a:r>
              <a:rPr lang="en-US" dirty="0"/>
              <a:t>Terrible </a:t>
            </a:r>
            <a:r>
              <a:rPr lang="en-US" dirty="0" smtClean="0"/>
              <a:t>Support</a:t>
            </a:r>
            <a:endParaRPr lang="en-US" dirty="0"/>
          </a:p>
          <a:p>
            <a:pPr lvl="1"/>
            <a:r>
              <a:rPr lang="en-US" dirty="0" smtClean="0"/>
              <a:t>Expensive </a:t>
            </a:r>
            <a:r>
              <a:rPr lang="en-US" dirty="0"/>
              <a:t>Custom URL </a:t>
            </a:r>
            <a:r>
              <a:rPr lang="en-US" dirty="0" err="1"/>
              <a:t>Shorteners</a:t>
            </a:r>
            <a:r>
              <a:rPr lang="en-US" dirty="0"/>
              <a:t> </a:t>
            </a:r>
            <a:endParaRPr lang="en-US" dirty="0" smtClean="0"/>
          </a:p>
        </p:txBody>
      </p:sp>
    </p:spTree>
    <p:extLst>
      <p:ext uri="{BB962C8B-B14F-4D97-AF65-F5344CB8AC3E}">
        <p14:creationId xmlns:p14="http://schemas.microsoft.com/office/powerpoint/2010/main" val="205168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With the development of Internet, the social media have emerged as popular user platforms, and businesses have come to use it as one of their marketing strategies. </a:t>
            </a:r>
          </a:p>
          <a:p>
            <a:r>
              <a:rPr lang="en-US" dirty="0"/>
              <a:t>Social media platforms begin with uploading profiles, then communicating with friends, posting photos and videos. However, users can do more in social media platforms. Users can be individuals, businesses, or social media for businesses is communicating with their customers. In addition, businesses use </a:t>
            </a:r>
            <a:r>
              <a:rPr lang="en-US" dirty="0" smtClean="0"/>
              <a:t>Social </a:t>
            </a:r>
            <a:r>
              <a:rPr lang="en-US" dirty="0"/>
              <a:t>media to market or promote business and product, build online reputation. </a:t>
            </a:r>
          </a:p>
        </p:txBody>
      </p:sp>
    </p:spTree>
    <p:extLst>
      <p:ext uri="{BB962C8B-B14F-4D97-AF65-F5344CB8AC3E}">
        <p14:creationId xmlns:p14="http://schemas.microsoft.com/office/powerpoint/2010/main" val="1835979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60115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recent years, social media has become ubiquitous and most important for social networking, content sharing and online accessing. Marketing which occurs via social media is known as Social Media Marketing (SMM</a:t>
            </a:r>
            <a:r>
              <a:rPr lang="en-US" dirty="0" smtClean="0"/>
              <a:t>).</a:t>
            </a:r>
          </a:p>
          <a:p>
            <a:r>
              <a:rPr lang="en-US" dirty="0" smtClean="0"/>
              <a:t> </a:t>
            </a:r>
            <a:r>
              <a:rPr lang="en-US" dirty="0"/>
              <a:t>Social media is not only a communication tool for amusement, but it is also an important part of marketing strategies in business life. Social media revolution has introduced concepts like Facebook, Twitter, Orkut, and Skype, etc., </a:t>
            </a:r>
            <a:endParaRPr lang="en-US" dirty="0" smtClean="0"/>
          </a:p>
          <a:p>
            <a:r>
              <a:rPr lang="en-US" dirty="0" smtClean="0"/>
              <a:t>In </a:t>
            </a:r>
            <a:r>
              <a:rPr lang="en-US" dirty="0"/>
              <a:t>this project, we will develop a social media-marketing toolkit, the main goal of this project is developed a social media toolkit for Arabic customers and provide a service in Arabic language to help them to manage their accounts easily, and this tool will help you to manage your social accounts and campaigns. In addition, we provide a content calendar so that you can plan your social media updates for weeks ahead. </a:t>
            </a:r>
            <a:endParaRPr lang="en-US" dirty="0" smtClean="0"/>
          </a:p>
          <a:p>
            <a:r>
              <a:rPr lang="en-US" dirty="0" smtClean="0"/>
              <a:t>This </a:t>
            </a:r>
            <a:r>
              <a:rPr lang="en-US" dirty="0"/>
              <a:t>increases productivity and ensures you can provide the pieces of content your audience expects. </a:t>
            </a:r>
          </a:p>
        </p:txBody>
      </p:sp>
    </p:spTree>
    <p:extLst>
      <p:ext uri="{BB962C8B-B14F-4D97-AF65-F5344CB8AC3E}">
        <p14:creationId xmlns:p14="http://schemas.microsoft.com/office/powerpoint/2010/main" val="3802416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Problem Statement</a:t>
            </a:r>
          </a:p>
          <a:p>
            <a:r>
              <a:rPr lang="en-US" dirty="0" smtClean="0"/>
              <a:t>Objectives:</a:t>
            </a:r>
          </a:p>
          <a:p>
            <a:pPr lvl="1"/>
            <a:r>
              <a:rPr lang="en-US" dirty="0" smtClean="0"/>
              <a:t>Main Objectives</a:t>
            </a:r>
          </a:p>
          <a:p>
            <a:pPr lvl="1"/>
            <a:r>
              <a:rPr lang="en-US" dirty="0" smtClean="0"/>
              <a:t>Specific Objectives</a:t>
            </a:r>
          </a:p>
          <a:p>
            <a:r>
              <a:rPr lang="en-US" dirty="0" smtClean="0"/>
              <a:t>Digital Marketing</a:t>
            </a:r>
          </a:p>
          <a:p>
            <a:r>
              <a:rPr lang="en-US" dirty="0" smtClean="0"/>
              <a:t>Social Media Marketing</a:t>
            </a:r>
          </a:p>
          <a:p>
            <a:r>
              <a:rPr lang="en-US" dirty="0" smtClean="0"/>
              <a:t>Social Media Marketing Tools:</a:t>
            </a:r>
          </a:p>
          <a:p>
            <a:pPr lvl="1"/>
            <a:r>
              <a:rPr lang="en-US" dirty="0" smtClean="0"/>
              <a:t>Hootsuite</a:t>
            </a:r>
          </a:p>
          <a:p>
            <a:pPr lvl="1"/>
            <a:r>
              <a:rPr lang="en-US" dirty="0" smtClean="0"/>
              <a:t>Buffer</a:t>
            </a:r>
          </a:p>
          <a:p>
            <a:pPr lvl="1"/>
            <a:r>
              <a:rPr lang="en-US" dirty="0" smtClean="0"/>
              <a:t>Social Mention</a:t>
            </a:r>
          </a:p>
          <a:p>
            <a:pPr lvl="1"/>
            <a:r>
              <a:rPr lang="en-US" dirty="0" smtClean="0"/>
              <a:t>If This Then That (IFTTT)</a:t>
            </a:r>
          </a:p>
        </p:txBody>
      </p:sp>
    </p:spTree>
    <p:extLst>
      <p:ext uri="{BB962C8B-B14F-4D97-AF65-F5344CB8AC3E}">
        <p14:creationId xmlns:p14="http://schemas.microsoft.com/office/powerpoint/2010/main" val="97042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a:t>Related Work – Hootsuite</a:t>
            </a:r>
          </a:p>
          <a:p>
            <a:r>
              <a:rPr lang="en-US" dirty="0"/>
              <a:t>Software Development Cycle</a:t>
            </a:r>
          </a:p>
          <a:p>
            <a:r>
              <a:rPr lang="en-US" dirty="0"/>
              <a:t>Time Table</a:t>
            </a:r>
          </a:p>
          <a:p>
            <a:r>
              <a:rPr lang="en-US" dirty="0"/>
              <a:t>Future Work</a:t>
            </a:r>
          </a:p>
          <a:p>
            <a:r>
              <a:rPr lang="en-US" dirty="0"/>
              <a:t>Conclusions</a:t>
            </a:r>
          </a:p>
        </p:txBody>
      </p:sp>
    </p:spTree>
    <p:extLst>
      <p:ext uri="{BB962C8B-B14F-4D97-AF65-F5344CB8AC3E}">
        <p14:creationId xmlns:p14="http://schemas.microsoft.com/office/powerpoint/2010/main" val="6463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484709" y="1706880"/>
            <a:ext cx="8915400" cy="3777622"/>
          </a:xfrm>
        </p:spPr>
        <p:txBody>
          <a:bodyPr>
            <a:normAutofit fontScale="92500" lnSpcReduction="10000"/>
          </a:bodyPr>
          <a:lstStyle/>
          <a:p>
            <a:pPr algn="just"/>
            <a:r>
              <a:rPr lang="en-US" dirty="0"/>
              <a:t>Social media can be defined as forms of media that allow people to communicate and share the information using the internet or mobile phones. </a:t>
            </a:r>
            <a:endParaRPr lang="ar-SA" dirty="0" smtClean="0"/>
          </a:p>
          <a:p>
            <a:pPr algn="just"/>
            <a:endParaRPr lang="ar-SA" dirty="0"/>
          </a:p>
          <a:p>
            <a:pPr algn="just"/>
            <a:r>
              <a:rPr lang="en-US" dirty="0" smtClean="0"/>
              <a:t>Social </a:t>
            </a:r>
            <a:r>
              <a:rPr lang="en-US" dirty="0"/>
              <a:t>media is a platform for people to share such as ideas, videos and photos to keep in touch with other people</a:t>
            </a:r>
            <a:r>
              <a:rPr lang="en-US" dirty="0" smtClean="0"/>
              <a:t>.</a:t>
            </a:r>
          </a:p>
          <a:p>
            <a:pPr marL="0" indent="0" algn="just">
              <a:buNone/>
            </a:pPr>
            <a:endParaRPr lang="en-US" dirty="0" smtClean="0"/>
          </a:p>
          <a:p>
            <a:pPr algn="just"/>
            <a:r>
              <a:rPr lang="en-US" dirty="0"/>
              <a:t>Nowadays there are some examples of social media used by people to get information and to connect each other’s such as Facebook, Instagram, Twitter, LinkedIn, and YouTube. </a:t>
            </a:r>
            <a:endParaRPr lang="en-US" dirty="0" smtClean="0"/>
          </a:p>
          <a:p>
            <a:pPr algn="just"/>
            <a:endParaRPr lang="en-US" dirty="0"/>
          </a:p>
          <a:p>
            <a:pPr algn="just"/>
            <a:r>
              <a:rPr lang="en-US" dirty="0" smtClean="0"/>
              <a:t>People can easily access social media using </a:t>
            </a:r>
            <a:r>
              <a:rPr lang="en-US" dirty="0"/>
              <a:t>web-based technology with a smartphone, desktop computer, laptop and tablet.</a:t>
            </a:r>
          </a:p>
        </p:txBody>
      </p:sp>
    </p:spTree>
    <p:extLst>
      <p:ext uri="{BB962C8B-B14F-4D97-AF65-F5344CB8AC3E}">
        <p14:creationId xmlns:p14="http://schemas.microsoft.com/office/powerpoint/2010/main" val="464059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a:t>Having a standard set of tools helps content creators to efficiently develop consistent content. It also helps to promote a clear and consistent vision and definition for your content marketing initiative. </a:t>
            </a:r>
          </a:p>
        </p:txBody>
      </p:sp>
    </p:spTree>
    <p:extLst>
      <p:ext uri="{BB962C8B-B14F-4D97-AF65-F5344CB8AC3E}">
        <p14:creationId xmlns:p14="http://schemas.microsoft.com/office/powerpoint/2010/main" val="4236342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b="1" dirty="0" smtClean="0"/>
              <a:t>Main objective:</a:t>
            </a:r>
          </a:p>
          <a:p>
            <a:pPr lvl="1"/>
            <a:r>
              <a:rPr lang="en-US" dirty="0"/>
              <a:t>B</a:t>
            </a:r>
            <a:r>
              <a:rPr lang="en-US" dirty="0" smtClean="0"/>
              <a:t>uild </a:t>
            </a:r>
            <a:r>
              <a:rPr lang="en-US" dirty="0"/>
              <a:t>and design </a:t>
            </a:r>
            <a:r>
              <a:rPr lang="en-US" dirty="0" smtClean="0"/>
              <a:t>Arabic social </a:t>
            </a:r>
            <a:r>
              <a:rPr lang="en-US" dirty="0"/>
              <a:t>media toolkit </a:t>
            </a:r>
            <a:r>
              <a:rPr lang="en-US" dirty="0" smtClean="0"/>
              <a:t>to </a:t>
            </a:r>
            <a:r>
              <a:rPr lang="en-US" dirty="0"/>
              <a:t>manage online brands and to submit messages to a variety of social media services, including Twitter, Facebook, Instagram and YouTube. </a:t>
            </a:r>
            <a:endParaRPr lang="en-US" dirty="0" smtClean="0"/>
          </a:p>
          <a:p>
            <a:r>
              <a:rPr lang="en-US" dirty="0" smtClean="0"/>
              <a:t>Specific Objectives:</a:t>
            </a:r>
          </a:p>
          <a:p>
            <a:pPr lvl="1"/>
            <a:r>
              <a:rPr lang="en-US" dirty="0"/>
              <a:t>Provide a service in an Arabic </a:t>
            </a:r>
            <a:r>
              <a:rPr lang="en-US" dirty="0" smtClean="0"/>
              <a:t>language</a:t>
            </a:r>
          </a:p>
          <a:p>
            <a:pPr lvl="1"/>
            <a:r>
              <a:rPr lang="en-US" dirty="0"/>
              <a:t>Provide a modern user interface design to the </a:t>
            </a:r>
            <a:r>
              <a:rPr lang="en-US" dirty="0" smtClean="0"/>
              <a:t>website</a:t>
            </a:r>
          </a:p>
          <a:p>
            <a:pPr lvl="1"/>
            <a:r>
              <a:rPr lang="en-US" dirty="0"/>
              <a:t>Provide a powerful social </a:t>
            </a:r>
            <a:r>
              <a:rPr lang="en-US" dirty="0" smtClean="0"/>
              <a:t>inbox</a:t>
            </a:r>
          </a:p>
          <a:p>
            <a:pPr lvl="1"/>
            <a:r>
              <a:rPr lang="en-US" dirty="0"/>
              <a:t>Scheduling </a:t>
            </a:r>
            <a:r>
              <a:rPr lang="en-US" dirty="0" smtClean="0"/>
              <a:t>posts</a:t>
            </a:r>
          </a:p>
          <a:p>
            <a:pPr lvl="1"/>
            <a:r>
              <a:rPr lang="en-US" dirty="0"/>
              <a:t>Manage social media content</a:t>
            </a:r>
          </a:p>
        </p:txBody>
      </p:sp>
    </p:spTree>
    <p:extLst>
      <p:ext uri="{BB962C8B-B14F-4D97-AF65-F5344CB8AC3E}">
        <p14:creationId xmlns:p14="http://schemas.microsoft.com/office/powerpoint/2010/main" val="1502326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Marketing</a:t>
            </a:r>
            <a:endParaRPr lang="en-US" dirty="0"/>
          </a:p>
        </p:txBody>
      </p:sp>
      <p:sp>
        <p:nvSpPr>
          <p:cNvPr id="3" name="Content Placeholder 2"/>
          <p:cNvSpPr>
            <a:spLocks noGrp="1"/>
          </p:cNvSpPr>
          <p:nvPr>
            <p:ph idx="1"/>
          </p:nvPr>
        </p:nvSpPr>
        <p:spPr>
          <a:xfrm>
            <a:off x="2589212" y="2133599"/>
            <a:ext cx="8915400" cy="4417326"/>
          </a:xfrm>
        </p:spPr>
        <p:txBody>
          <a:bodyPr>
            <a:normAutofit fontScale="92500" lnSpcReduction="10000"/>
          </a:bodyPr>
          <a:lstStyle/>
          <a:p>
            <a:r>
              <a:rPr lang="en-US" dirty="0"/>
              <a:t>Digital marketing are all marketing activities that use an electronic device or the internet. </a:t>
            </a:r>
          </a:p>
          <a:p>
            <a:r>
              <a:rPr lang="en-US" dirty="0"/>
              <a:t>Digital marketing certainly encompasses all online marketing activities. However, it might include some offline activities too. </a:t>
            </a:r>
            <a:endParaRPr lang="en-US" dirty="0" smtClean="0"/>
          </a:p>
          <a:p>
            <a:r>
              <a:rPr lang="en-US" dirty="0"/>
              <a:t>Types of Digital </a:t>
            </a:r>
            <a:r>
              <a:rPr lang="en-US" dirty="0" smtClean="0"/>
              <a:t>Marketing:</a:t>
            </a:r>
          </a:p>
          <a:p>
            <a:pPr lvl="1"/>
            <a:r>
              <a:rPr lang="en-US" dirty="0"/>
              <a:t>Content Marketing</a:t>
            </a:r>
          </a:p>
          <a:p>
            <a:pPr lvl="1"/>
            <a:r>
              <a:rPr lang="en-US" dirty="0" smtClean="0"/>
              <a:t>Search Engine Optimization(SEO)</a:t>
            </a:r>
          </a:p>
          <a:p>
            <a:pPr lvl="1"/>
            <a:r>
              <a:rPr lang="en-US" dirty="0" smtClean="0"/>
              <a:t>Search Engine Marketing (SEM)</a:t>
            </a:r>
          </a:p>
          <a:p>
            <a:pPr lvl="1"/>
            <a:r>
              <a:rPr lang="en-US" dirty="0" smtClean="0"/>
              <a:t>Social Media Marketing (SMM)</a:t>
            </a:r>
          </a:p>
          <a:p>
            <a:pPr lvl="1"/>
            <a:r>
              <a:rPr lang="en-US" dirty="0" smtClean="0"/>
              <a:t>Pay-Per-Click Advertising (PPC)</a:t>
            </a:r>
          </a:p>
          <a:p>
            <a:pPr lvl="1"/>
            <a:r>
              <a:rPr lang="en-US" dirty="0" smtClean="0"/>
              <a:t>Affiliate Marketing</a:t>
            </a:r>
          </a:p>
          <a:p>
            <a:pPr lvl="1"/>
            <a:r>
              <a:rPr lang="en-US" dirty="0" smtClean="0"/>
              <a:t>Email Marketing</a:t>
            </a:r>
          </a:p>
          <a:p>
            <a:pPr lvl="1"/>
            <a:r>
              <a:rPr lang="en-US" dirty="0" smtClean="0"/>
              <a:t>Instant Message Marketing</a:t>
            </a:r>
          </a:p>
        </p:txBody>
      </p:sp>
    </p:spTree>
    <p:extLst>
      <p:ext uri="{BB962C8B-B14F-4D97-AF65-F5344CB8AC3E}">
        <p14:creationId xmlns:p14="http://schemas.microsoft.com/office/powerpoint/2010/main" val="227405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Marketing</a:t>
            </a:r>
            <a:endParaRPr lang="en-US" dirty="0"/>
          </a:p>
        </p:txBody>
      </p:sp>
      <p:sp>
        <p:nvSpPr>
          <p:cNvPr id="3" name="Content Placeholder 2"/>
          <p:cNvSpPr>
            <a:spLocks noGrp="1"/>
          </p:cNvSpPr>
          <p:nvPr>
            <p:ph idx="1"/>
          </p:nvPr>
        </p:nvSpPr>
        <p:spPr/>
        <p:txBody>
          <a:bodyPr/>
          <a:lstStyle/>
          <a:p>
            <a:r>
              <a:rPr lang="en-US" dirty="0"/>
              <a:t>Social media marketing is the use of social media platforms and websites to promote a product or service</a:t>
            </a:r>
            <a:r>
              <a:rPr lang="en-US" dirty="0" smtClean="0"/>
              <a:t>.</a:t>
            </a:r>
          </a:p>
          <a:p>
            <a:pPr marL="0" indent="0">
              <a:buNone/>
            </a:pPr>
            <a:r>
              <a:rPr lang="en-US" dirty="0" smtClean="0"/>
              <a:t> </a:t>
            </a:r>
          </a:p>
          <a:p>
            <a:r>
              <a:rPr lang="en-US" dirty="0" smtClean="0"/>
              <a:t>The </a:t>
            </a:r>
            <a:r>
              <a:rPr lang="en-US" dirty="0"/>
              <a:t>major social media platforms (at the moment) are Facebook, Instagram, Twitter, LinkedIn, Pinterest, YouTube, and Snapchat. </a:t>
            </a:r>
            <a:endParaRPr lang="en-US" dirty="0" smtClean="0"/>
          </a:p>
          <a:p>
            <a:pPr marL="0" indent="0">
              <a:buNone/>
            </a:pPr>
            <a:endParaRPr lang="en-US" dirty="0" smtClean="0"/>
          </a:p>
          <a:p>
            <a:r>
              <a:rPr lang="en-US" dirty="0"/>
              <a:t>When using social media marketing, firms can allow customers and Internet users to post user-generated </a:t>
            </a:r>
            <a:r>
              <a:rPr lang="en-US" dirty="0" smtClean="0"/>
              <a:t>content, also </a:t>
            </a:r>
            <a:r>
              <a:rPr lang="en-US" dirty="0"/>
              <a:t>known as "earned media," rather than use marketer-prepared advertising copy. </a:t>
            </a:r>
          </a:p>
        </p:txBody>
      </p:sp>
    </p:spTree>
    <p:extLst>
      <p:ext uri="{BB962C8B-B14F-4D97-AF65-F5344CB8AC3E}">
        <p14:creationId xmlns:p14="http://schemas.microsoft.com/office/powerpoint/2010/main" val="1436267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TotalTime>
  <Words>1229</Words>
  <Application>Microsoft Office PowerPoint</Application>
  <PresentationFormat>Custom</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 Engineering Professions Department  Computer Systems Engineering  </vt:lpstr>
      <vt:lpstr>Abstract</vt:lpstr>
      <vt:lpstr>Outline</vt:lpstr>
      <vt:lpstr>Outline</vt:lpstr>
      <vt:lpstr>Introduction</vt:lpstr>
      <vt:lpstr>Problem Statement</vt:lpstr>
      <vt:lpstr>Objectives</vt:lpstr>
      <vt:lpstr>Digital Marketing</vt:lpstr>
      <vt:lpstr>Social Media Marketing</vt:lpstr>
      <vt:lpstr>Social Media Marketing Tools</vt:lpstr>
      <vt:lpstr>Social Media Marketing Tools</vt:lpstr>
      <vt:lpstr>Related Work - Hootsuite</vt:lpstr>
      <vt:lpstr>Related Work - Hootsuite</vt:lpstr>
      <vt:lpstr>Related Work - Hootsuite</vt:lpstr>
      <vt:lpstr>Related Work - Hootsuite</vt:lpstr>
      <vt:lpstr>Conclusions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Engineering Professions Department   Computer Systems Engineering  </dc:title>
  <dc:creator>محمود الحلاق</dc:creator>
  <cp:lastModifiedBy>Eng</cp:lastModifiedBy>
  <cp:revision>40</cp:revision>
  <dcterms:created xsi:type="dcterms:W3CDTF">2019-12-29T13:51:46Z</dcterms:created>
  <dcterms:modified xsi:type="dcterms:W3CDTF">2020-07-22T09:15:13Z</dcterms:modified>
</cp:coreProperties>
</file>