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70" r:id="rId4"/>
    <p:sldId id="26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127" autoAdjust="0"/>
  </p:normalViewPr>
  <p:slideViewPr>
    <p:cSldViewPr snapToGrid="0">
      <p:cViewPr varScale="1">
        <p:scale>
          <a:sx n="86" d="100"/>
          <a:sy n="86"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D2940-A9F2-4A3F-AF32-46DBBB6A62F5}" type="datetimeFigureOut">
              <a:rPr lang="en-GB" smtClean="0"/>
              <a:t>04/06/2018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9B63A-5DAB-424A-A3FE-6509ED854F61}" type="slidenum">
              <a:rPr lang="en-GB" smtClean="0"/>
              <a:t>‹#›</a:t>
            </a:fld>
            <a:endParaRPr lang="en-GB"/>
          </a:p>
        </p:txBody>
      </p:sp>
    </p:spTree>
    <p:extLst>
      <p:ext uri="{BB962C8B-B14F-4D97-AF65-F5344CB8AC3E}">
        <p14:creationId xmlns:p14="http://schemas.microsoft.com/office/powerpoint/2010/main" val="97036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pport.powerbi.com/knowledgebase/articles/505323-why-you-need-dirsync-to-connect-to-on-premises-ana"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azure.microsoft.com/en-us/documentation/services/service-bu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6/4/2018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9282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Connect live to on-premises Analysis Services models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Realize the benefits of a cloud based BI solution without having to move your data. With the new Power BI connector for Analysis Services you can create a secure connection to SQL Server Analysis Services from Power BI. When users view and explore dashboards and reports the system will interactively query the on-premises cube to fetch the data using the user’s credentials. With this hybrid solution, you can continue to manage and secure your data on-premises, removing the need to have data reside in the cloud.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Server Analysis Service connector?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Power BI customers can no </a:t>
            </a:r>
            <a:r>
              <a:rPr lang="en-US" sz="1200" b="1" kern="1200" dirty="0">
                <a:solidFill>
                  <a:schemeClr val="tx1"/>
                </a:solidFill>
                <a:effectLst/>
                <a:latin typeface="+mn-lt"/>
                <a:ea typeface="+mn-ea"/>
                <a:cs typeface="+mn-cs"/>
              </a:rPr>
              <a:t>FAQ:</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security work with the new SQL </a:t>
            </a:r>
            <a:r>
              <a:rPr lang="en-US" sz="1200" kern="1200" dirty="0">
                <a:solidFill>
                  <a:schemeClr val="tx1"/>
                </a:solidFill>
                <a:effectLst/>
                <a:latin typeface="+mn-lt"/>
                <a:ea typeface="+mn-ea"/>
                <a:cs typeface="+mn-cs"/>
              </a:rPr>
              <a:t>w benefit from the role level security in SQL Server Analysis Services.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Power BI user name is passed through to on-premises Analysis Services and appropriate</a:t>
            </a:r>
            <a:r>
              <a:rPr lang="en-US" sz="1200" kern="1200" baseline="0" dirty="0">
                <a:solidFill>
                  <a:schemeClr val="tx1"/>
                </a:solidFill>
                <a:effectLst/>
                <a:latin typeface="+mn-lt"/>
                <a:ea typeface="+mn-ea"/>
                <a:cs typeface="+mn-cs"/>
              </a:rPr>
              <a:t> role-based security</a:t>
            </a:r>
            <a:r>
              <a:rPr lang="en-US" sz="1200" kern="1200" dirty="0">
                <a:solidFill>
                  <a:schemeClr val="tx1"/>
                </a:solidFill>
                <a:effectLst/>
                <a:latin typeface="+mn-lt"/>
                <a:ea typeface="+mn-ea"/>
                <a:cs typeface="+mn-cs"/>
              </a:rPr>
              <a:t>. Analysis Services resolves the user name to an authorized user via Azure Active Directory (more</a:t>
            </a:r>
            <a:r>
              <a:rPr lang="en-US" sz="1200" kern="1200" baseline="0" dirty="0">
                <a:solidFill>
                  <a:schemeClr val="tx1"/>
                </a:solidFill>
                <a:effectLst/>
                <a:latin typeface="+mn-lt"/>
                <a:ea typeface="+mn-ea"/>
                <a:cs typeface="+mn-cs"/>
              </a:rPr>
              <a:t> info:: </a:t>
            </a:r>
            <a:r>
              <a:rPr lang="en-US" sz="900" u="sng" kern="1200" dirty="0">
                <a:solidFill>
                  <a:schemeClr val="tx1"/>
                </a:solidFill>
                <a:effectLst/>
                <a:latin typeface="Segoe UI Light" pitchFamily="34" charset="0"/>
                <a:ea typeface="+mn-ea"/>
                <a:cs typeface="+mn-cs"/>
                <a:hlinkClick r:id="rId3"/>
              </a:rPr>
              <a:t>http://support.powerbi.com/knowledgebase/articles/505323-why-you-need-dirsync-to-connect-to-on-premises-ana</a:t>
            </a:r>
            <a:r>
              <a:rPr lang="en-US" sz="1200" kern="1200" dirty="0">
                <a:solidFill>
                  <a:schemeClr val="tx1"/>
                </a:solidFill>
                <a:effectLst/>
                <a:latin typeface="+mn-lt"/>
                <a:ea typeface="+mn-ea"/>
                <a:cs typeface="+mn-cs"/>
              </a:rPr>
              <a:t>) and then applies appropriate role-based security to restricted access.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How does data transfer work between Power BI and SQL Server Analysis Services?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is transferred between on-premises Analysis Services and Power BI through the</a:t>
            </a:r>
            <a:r>
              <a:rPr lang="en-US" sz="1200" b="1" kern="1200" dirty="0">
                <a:solidFill>
                  <a:schemeClr val="tx1"/>
                </a:solidFill>
                <a:effectLst/>
                <a:latin typeface="+mn-lt"/>
                <a:ea typeface="+mn-ea"/>
                <a:cs typeface="+mn-cs"/>
              </a:rPr>
              <a:t> </a:t>
            </a:r>
            <a:r>
              <a:rPr lang="en-US" sz="1200" b="1" i="1" u="sng" kern="1200" dirty="0">
                <a:solidFill>
                  <a:schemeClr val="tx1"/>
                </a:solidFill>
                <a:effectLst/>
                <a:latin typeface="+mn-lt"/>
                <a:ea typeface="+mn-ea"/>
                <a:cs typeface="+mn-cs"/>
                <a:hlinkClick r:id="rId4"/>
              </a:rPr>
              <a:t>Service</a:t>
            </a:r>
            <a:r>
              <a:rPr lang="en-US" sz="1200" b="1"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Bus (which uses a secure SSL channel).</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Does the Power BI connector for Analysis Services add security risk by opening a port on the firewall?</a:t>
            </a:r>
            <a:endParaRPr lang="en-US" sz="1200" kern="1200" dirty="0">
              <a:solidFill>
                <a:schemeClr val="tx1"/>
              </a:solidFill>
              <a:effectLst/>
              <a:latin typeface="+mn-lt"/>
              <a:ea typeface="+mn-ea"/>
              <a:cs typeface="+mn-cs"/>
            </a:endParaRPr>
          </a:p>
          <a:p>
            <a:r>
              <a:rPr lang="en-US" sz="1200" u="none" kern="1200" dirty="0">
                <a:solidFill>
                  <a:schemeClr val="tx1"/>
                </a:solidFill>
                <a:effectLst/>
                <a:latin typeface="+mn-lt"/>
                <a:ea typeface="+mn-ea"/>
                <a:cs typeface="+mn-cs"/>
              </a:rPr>
              <a:t>Service Bus (which is the underlying transport/relay service used in this scenario) only uses an outbound port  -- it does not require an inbound port to be opened on the on-premises firewall. It uses a shared secret mechanism to create a secure channel between cloud and on-prem.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Will the SQL Server Analysis Service connector work in IaaS as well?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Yes, as long as the IaaS VM is domain-joined and Azure Active Directory DirSync is set up.  </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Server &amp; Tools Business</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171B3BB-DFF4-43DF-B887-7B1543BC1A74}" type="datetime1">
              <a:rPr lang="en-US" smtClean="0">
                <a:solidFill>
                  <a:prstClr val="black"/>
                </a:solidFill>
              </a:rPr>
              <a:pPr/>
              <a:t>6/4/2018</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5200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66211"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6/4/2018 10:07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829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rPr>
              <a:t>This is a high-level architecture view. </a:t>
            </a:r>
          </a:p>
          <a:p>
            <a:endParaRPr lang="en-US">
              <a:solidFill>
                <a:schemeClr val="tx1"/>
              </a:solidFill>
            </a:endParaRPr>
          </a:p>
          <a:p>
            <a:r>
              <a:rPr lang="en-US">
                <a:solidFill>
                  <a:schemeClr val="tx1"/>
                </a:solidFill>
              </a:rPr>
              <a:t>Analysis Services is now part of the cloud solution.  If your data sources are all in the cloud such as Azure SQL DW and SQL Database, no on-premises infrastructure is required. Client such as Power BI Desktop, Excel, and 3</a:t>
            </a:r>
            <a:r>
              <a:rPr lang="en-US" baseline="30000">
                <a:solidFill>
                  <a:schemeClr val="tx1"/>
                </a:solidFill>
              </a:rPr>
              <a:t>rd</a:t>
            </a:r>
            <a:r>
              <a:rPr lang="en-US">
                <a:solidFill>
                  <a:schemeClr val="tx1"/>
                </a:solidFill>
              </a:rPr>
              <a:t> party tools connect directly to the cloud.  For Azure Analysis Services to access on-premises data sources, the On-premises data gateway is required.  One per Analysis Services server is required to support the volume and performance requirements of the Azure Analysis Services workload.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11"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6/4/2018 10:07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89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37C66-BF9B-4EB6-B364-A766D24F422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83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37C66-BF9B-4EB6-B364-A766D24F422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4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37C66-BF9B-4EB6-B364-A766D24F422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65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37C66-BF9B-4EB6-B364-A766D24F422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61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6/4/2018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9481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6/4/2018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9471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6/4/2018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86570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Power BI is a</a:t>
            </a:r>
            <a:r>
              <a:rPr lang="en-US" baseline="0"/>
              <a:t> cloud based business analytics service for pulling together live views across all your data. Connecting to data that resides on premises in SQL Server Analysis Services, data from Microsoft Cloud properties like Dynamics and Office 365 or from Azure data services like SQL DB, Azure Stream Analytics or from a partner solution hosted on Azure.</a:t>
            </a:r>
          </a:p>
        </p:txBody>
      </p:sp>
      <p:sp>
        <p:nvSpPr>
          <p:cNvPr id="4" name="Header Placeholder 3"/>
          <p:cNvSpPr>
            <a:spLocks noGrp="1"/>
          </p:cNvSpPr>
          <p:nvPr>
            <p:ph type="hdr" sz="quarter" idx="10"/>
          </p:nvPr>
        </p:nvSpPr>
        <p:spPr/>
        <p:txBody>
          <a:bodyPr/>
          <a:lstStyle/>
          <a:p>
            <a:r>
              <a:rPr lang="en-US">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6/4/2018 10:07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238478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417733"/>
            <a:ext cx="2743200" cy="303742"/>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a:xfrm>
            <a:off x="4044043" y="6417733"/>
            <a:ext cx="4114800" cy="303742"/>
          </a:xfrm>
        </p:spPr>
        <p:txBody>
          <a:bodyPr/>
          <a:lstStyle/>
          <a:p>
            <a:endParaRPr lang="en-GB"/>
          </a:p>
        </p:txBody>
      </p:sp>
      <p:sp>
        <p:nvSpPr>
          <p:cNvPr id="6" name="Platshållare för bildnummer 5"/>
          <p:cNvSpPr>
            <a:spLocks noGrp="1"/>
          </p:cNvSpPr>
          <p:nvPr>
            <p:ph type="sldNum" sz="quarter" idx="12"/>
          </p:nvPr>
        </p:nvSpPr>
        <p:spPr>
          <a:xfrm>
            <a:off x="8730346" y="6417733"/>
            <a:ext cx="2743200" cy="303742"/>
          </a:xfrm>
        </p:spPr>
        <p:txBody>
          <a:bodyPr/>
          <a:lstStyle/>
          <a:p>
            <a:fld id="{A36681E6-01DF-486B-88D7-1606FF089539}" type="slidenum">
              <a:rPr lang="en-GB" smtClean="0"/>
              <a:t>‹#›</a:t>
            </a:fld>
            <a:endParaRPr lang="en-GB"/>
          </a:p>
        </p:txBody>
      </p:sp>
      <p:cxnSp>
        <p:nvCxnSpPr>
          <p:cNvPr id="16" name="Rak 15"/>
          <p:cNvCxnSpPr/>
          <p:nvPr userDrawn="1"/>
        </p:nvCxnSpPr>
        <p:spPr>
          <a:xfrm>
            <a:off x="-21764" y="624106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Edit Master text styles</a:t>
            </a:r>
          </a:p>
        </p:txBody>
      </p:sp>
      <p:cxnSp>
        <p:nvCxnSpPr>
          <p:cNvPr id="15" name="Rak 14"/>
          <p:cNvCxnSpPr/>
          <p:nvPr userDrawn="1"/>
        </p:nvCxnSpPr>
        <p:spPr>
          <a:xfrm>
            <a:off x="-6382" y="3790924"/>
            <a:ext cx="1220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Bildobjekt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67" y="3802047"/>
            <a:ext cx="12204000" cy="2459266"/>
          </a:xfrm>
          <a:prstGeom prst="rect">
            <a:avLst/>
          </a:prstGeom>
        </p:spPr>
      </p:pic>
      <p:cxnSp>
        <p:nvCxnSpPr>
          <p:cNvPr id="14" name="Rak 13"/>
          <p:cNvCxnSpPr/>
          <p:nvPr userDrawn="1"/>
        </p:nvCxnSpPr>
        <p:spPr>
          <a:xfrm>
            <a:off x="-8467" y="6260177"/>
            <a:ext cx="1220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04994" y="4312196"/>
            <a:ext cx="1705657" cy="1488178"/>
          </a:xfrm>
          <a:prstGeom prst="rect">
            <a:avLst/>
          </a:prstGeom>
        </p:spPr>
      </p:pic>
      <p:pic>
        <p:nvPicPr>
          <p:cNvPr id="19"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713636939"/>
      </p:ext>
    </p:extLst>
  </p:cSld>
  <p:clrMapOvr>
    <a:masterClrMapping/>
  </p:clrMapOvr>
  <p:extLst mod="1">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95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92" y="5734193"/>
            <a:ext cx="1044000" cy="1039824"/>
          </a:xfrm>
          <a:prstGeom prst="rect">
            <a:avLst/>
          </a:prstGeom>
        </p:spPr>
      </p:pic>
      <p:sp>
        <p:nvSpPr>
          <p:cNvPr id="2" name="Rubrik 1"/>
          <p:cNvSpPr>
            <a:spLocks noGrp="1"/>
          </p:cNvSpPr>
          <p:nvPr>
            <p:ph type="title"/>
          </p:nvPr>
        </p:nvSpPr>
        <p:spPr>
          <a:xfrm>
            <a:off x="86400" y="98537"/>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400"/>
            <a:ext cx="9806400" cy="3765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a:xfrm>
            <a:off x="1345474" y="6356350"/>
            <a:ext cx="2116180" cy="365125"/>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374440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200" y="5844033"/>
            <a:ext cx="1260000" cy="892080"/>
          </a:xfrm>
          <a:prstGeom prst="rect">
            <a:avLst/>
          </a:prstGeom>
        </p:spPr>
      </p:pic>
      <p:sp>
        <p:nvSpPr>
          <p:cNvPr id="2" name="Rubrik 1"/>
          <p:cNvSpPr>
            <a:spLocks noGrp="1"/>
          </p:cNvSpPr>
          <p:nvPr>
            <p:ph type="title"/>
          </p:nvPr>
        </p:nvSpPr>
        <p:spPr>
          <a:xfrm>
            <a:off x="86400" y="98537"/>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400"/>
            <a:ext cx="9806400" cy="3765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a:xfrm>
            <a:off x="1541416" y="6356350"/>
            <a:ext cx="1920237" cy="365125"/>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66755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4">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764" y="5949785"/>
            <a:ext cx="1382872" cy="813129"/>
          </a:xfrm>
          <a:prstGeom prst="rect">
            <a:avLst/>
          </a:prstGeom>
        </p:spPr>
      </p:pic>
      <p:sp>
        <p:nvSpPr>
          <p:cNvPr id="2" name="Rubrik 1"/>
          <p:cNvSpPr>
            <a:spLocks noGrp="1"/>
          </p:cNvSpPr>
          <p:nvPr>
            <p:ph type="title"/>
          </p:nvPr>
        </p:nvSpPr>
        <p:spPr>
          <a:xfrm>
            <a:off x="86400" y="98537"/>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400"/>
            <a:ext cx="9806400" cy="3765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a:xfrm>
            <a:off x="1821534" y="6356350"/>
            <a:ext cx="1640120" cy="365125"/>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4155840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1">
    <p:spTree>
      <p:nvGrpSpPr>
        <p:cNvPr id="1" name=""/>
        <p:cNvGrpSpPr/>
        <p:nvPr/>
      </p:nvGrpSpPr>
      <p:grpSpPr>
        <a:xfrm>
          <a:off x="0" y="0"/>
          <a:ext cx="0" cy="0"/>
          <a:chOff x="0" y="0"/>
          <a:chExt cx="0" cy="0"/>
        </a:xfrm>
      </p:grpSpPr>
      <p:pic>
        <p:nvPicPr>
          <p:cNvPr id="15" name="Bildobjekt 14"/>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10099435" y="0"/>
            <a:ext cx="2087038" cy="6840000"/>
          </a:xfrm>
          <a:prstGeom prst="rect">
            <a:avLst/>
          </a:prstGeom>
        </p:spPr>
      </p:pic>
      <p:cxnSp>
        <p:nvCxnSpPr>
          <p:cNvPr id="9" name="Straight Connector 8"/>
          <p:cNvCxnSpPr/>
          <p:nvPr userDrawn="1"/>
        </p:nvCxnSpPr>
        <p:spPr>
          <a:xfrm>
            <a:off x="12188892"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0088549"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61087" y="5395784"/>
            <a:ext cx="1380814" cy="1204754"/>
          </a:xfrm>
          <a:prstGeom prst="rect">
            <a:avLst/>
          </a:prstGeom>
        </p:spPr>
      </p:pic>
      <p:sp>
        <p:nvSpPr>
          <p:cNvPr id="12" name="Title 11"/>
          <p:cNvSpPr>
            <a:spLocks noGrp="1"/>
          </p:cNvSpPr>
          <p:nvPr>
            <p:ph type="title"/>
          </p:nvPr>
        </p:nvSpPr>
        <p:spPr>
          <a:xfrm>
            <a:off x="497958" y="1556643"/>
            <a:ext cx="9305261" cy="623032"/>
          </a:xfrm>
          <a:prstGeom prst="rect">
            <a:avLst/>
          </a:prstGeom>
        </p:spPr>
        <p:txBody>
          <a:bodyPr/>
          <a:lstStyle>
            <a:lvl1pPr>
              <a:defRPr sz="4000">
                <a:solidFill>
                  <a:schemeClr val="accent1"/>
                </a:solidFill>
                <a:latin typeface="+mn-lt"/>
              </a:defRPr>
            </a:lvl1pPr>
          </a:lstStyle>
          <a:p>
            <a:r>
              <a:rPr lang="en-US"/>
              <a:t>Click to edit Master title style</a:t>
            </a:r>
            <a:endParaRPr lang="en-GB" dirty="0"/>
          </a:p>
        </p:txBody>
      </p:sp>
      <p:sp>
        <p:nvSpPr>
          <p:cNvPr id="14" name="Content Placeholder 13"/>
          <p:cNvSpPr>
            <a:spLocks noGrp="1"/>
          </p:cNvSpPr>
          <p:nvPr>
            <p:ph sz="quarter" idx="13" hasCustomPrompt="1"/>
          </p:nvPr>
        </p:nvSpPr>
        <p:spPr>
          <a:xfrm>
            <a:off x="498475" y="2328863"/>
            <a:ext cx="8732838" cy="3402012"/>
          </a:xfrm>
          <a:prstGeom prst="rect">
            <a:avLst/>
          </a:prstGeom>
        </p:spPr>
        <p:txBody>
          <a:bodyPr/>
          <a:lstStyle>
            <a:lvl1pPr marL="228600" indent="-228600">
              <a:buClr>
                <a:schemeClr val="accent1"/>
              </a:buClr>
              <a:buFont typeface="Wingdings" panose="05000000000000000000" pitchFamily="2" charset="2"/>
              <a:buChar char="ü"/>
              <a:defRPr/>
            </a:lvl1pPr>
          </a:lstStyle>
          <a:p>
            <a:pPr lvl="0"/>
            <a:r>
              <a:rPr lang="en-US" dirty="0"/>
              <a:t> Click to edit Master text styles</a:t>
            </a:r>
          </a:p>
        </p:txBody>
      </p:sp>
      <p:sp>
        <p:nvSpPr>
          <p:cNvPr id="3" name="Date Placeholder 2"/>
          <p:cNvSpPr>
            <a:spLocks noGrp="1"/>
          </p:cNvSpPr>
          <p:nvPr>
            <p:ph type="dt" sz="half" idx="14"/>
          </p:nvPr>
        </p:nvSpPr>
        <p:spPr>
          <a:xfrm>
            <a:off x="446316" y="6356350"/>
            <a:ext cx="2623454" cy="365125"/>
          </a:xfrm>
        </p:spPr>
        <p:txBody>
          <a:bodyPr/>
          <a:lstStyle/>
          <a:p>
            <a:fld id="{8279C77B-1660-4407-9746-491E10D3B5CC}" type="datetimeFigureOut">
              <a:rPr lang="en-GB" smtClean="0"/>
              <a:t>04/06/2018</a:t>
            </a:fld>
            <a:endParaRPr lang="en-GB"/>
          </a:p>
        </p:txBody>
      </p:sp>
      <p:sp>
        <p:nvSpPr>
          <p:cNvPr id="6" name="Footer Placeholder 5"/>
          <p:cNvSpPr>
            <a:spLocks noGrp="1"/>
          </p:cNvSpPr>
          <p:nvPr>
            <p:ph type="ftr" sz="quarter" idx="15"/>
          </p:nvPr>
        </p:nvSpPr>
        <p:spPr>
          <a:xfrm>
            <a:off x="3450774" y="6356350"/>
            <a:ext cx="3400686" cy="365123"/>
          </a:xfrm>
        </p:spPr>
        <p:txBody>
          <a:bodyPr/>
          <a:lstStyle/>
          <a:p>
            <a:endParaRPr lang="en-GB" dirty="0"/>
          </a:p>
        </p:txBody>
      </p:sp>
      <p:sp>
        <p:nvSpPr>
          <p:cNvPr id="13" name="Slide Number Placeholder 12"/>
          <p:cNvSpPr>
            <a:spLocks noGrp="1"/>
          </p:cNvSpPr>
          <p:nvPr>
            <p:ph type="sldNum" sz="quarter" idx="16"/>
          </p:nvPr>
        </p:nvSpPr>
        <p:spPr>
          <a:xfrm>
            <a:off x="7198451" y="6356348"/>
            <a:ext cx="2743200" cy="365125"/>
          </a:xfrm>
        </p:spPr>
        <p:txBody>
          <a:bodyPr/>
          <a:lstStyle/>
          <a:p>
            <a:fld id="{A36681E6-01DF-486B-88D7-1606FF089539}" type="slidenum">
              <a:rPr lang="en-GB" smtClean="0"/>
              <a:t>‹#›</a:t>
            </a:fld>
            <a:endParaRPr lang="en-GB"/>
          </a:p>
        </p:txBody>
      </p:sp>
      <p:pic>
        <p:nvPicPr>
          <p:cNvPr id="16"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198" y="180897"/>
            <a:ext cx="2165073" cy="640861"/>
          </a:xfrm>
          <a:prstGeom prst="rect">
            <a:avLst/>
          </a:prstGeom>
        </p:spPr>
      </p:pic>
    </p:spTree>
    <p:extLst>
      <p:ext uri="{BB962C8B-B14F-4D97-AF65-F5344CB8AC3E}">
        <p14:creationId xmlns:p14="http://schemas.microsoft.com/office/powerpoint/2010/main" val="173634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2">
    <p:spTree>
      <p:nvGrpSpPr>
        <p:cNvPr id="1" name=""/>
        <p:cNvGrpSpPr/>
        <p:nvPr/>
      </p:nvGrpSpPr>
      <p:grpSpPr>
        <a:xfrm>
          <a:off x="0" y="0"/>
          <a:ext cx="0" cy="0"/>
          <a:chOff x="0" y="0"/>
          <a:chExt cx="0" cy="0"/>
        </a:xfrm>
      </p:grpSpPr>
      <p:pic>
        <p:nvPicPr>
          <p:cNvPr id="13" name="Bildobjekt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98954" y="0"/>
            <a:ext cx="2082520" cy="6840000"/>
          </a:xfrm>
          <a:prstGeom prst="rect">
            <a:avLst/>
          </a:prstGeom>
        </p:spPr>
      </p:pic>
      <p:cxnSp>
        <p:nvCxnSpPr>
          <p:cNvPr id="9" name="Straight Connector 8"/>
          <p:cNvCxnSpPr/>
          <p:nvPr userDrawn="1"/>
        </p:nvCxnSpPr>
        <p:spPr>
          <a:xfrm>
            <a:off x="12188892"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0092067"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61087" y="5395784"/>
            <a:ext cx="1380814" cy="1204754"/>
          </a:xfrm>
          <a:prstGeom prst="rect">
            <a:avLst/>
          </a:prstGeom>
        </p:spPr>
      </p:pic>
      <p:sp>
        <p:nvSpPr>
          <p:cNvPr id="12" name="Title 11"/>
          <p:cNvSpPr>
            <a:spLocks noGrp="1"/>
          </p:cNvSpPr>
          <p:nvPr>
            <p:ph type="title"/>
          </p:nvPr>
        </p:nvSpPr>
        <p:spPr>
          <a:xfrm>
            <a:off x="497958" y="1556643"/>
            <a:ext cx="9305261" cy="623032"/>
          </a:xfrm>
          <a:prstGeom prst="rect">
            <a:avLst/>
          </a:prstGeom>
        </p:spPr>
        <p:txBody>
          <a:bodyPr/>
          <a:lstStyle>
            <a:lvl1pPr>
              <a:defRPr sz="4000">
                <a:solidFill>
                  <a:schemeClr val="accent1"/>
                </a:solidFill>
                <a:latin typeface="+mn-lt"/>
              </a:defRPr>
            </a:lvl1pPr>
          </a:lstStyle>
          <a:p>
            <a:r>
              <a:rPr lang="en-US"/>
              <a:t>Click to edit Master title style</a:t>
            </a:r>
            <a:endParaRPr lang="en-GB" dirty="0"/>
          </a:p>
        </p:txBody>
      </p:sp>
      <p:sp>
        <p:nvSpPr>
          <p:cNvPr id="14" name="Content Placeholder 13"/>
          <p:cNvSpPr>
            <a:spLocks noGrp="1"/>
          </p:cNvSpPr>
          <p:nvPr>
            <p:ph sz="quarter" idx="13" hasCustomPrompt="1"/>
          </p:nvPr>
        </p:nvSpPr>
        <p:spPr>
          <a:xfrm>
            <a:off x="498475" y="2328863"/>
            <a:ext cx="8732838" cy="3402012"/>
          </a:xfrm>
          <a:prstGeom prst="rect">
            <a:avLst/>
          </a:prstGeom>
        </p:spPr>
        <p:txBody>
          <a:bodyPr/>
          <a:lstStyle>
            <a:lvl1pPr marL="228600" indent="-228600">
              <a:buClr>
                <a:schemeClr val="accent1"/>
              </a:buClr>
              <a:buFont typeface="Wingdings" panose="05000000000000000000" pitchFamily="2" charset="2"/>
              <a:buChar char="ü"/>
              <a:defRPr/>
            </a:lvl1pPr>
          </a:lstStyle>
          <a:p>
            <a:pPr lvl="0"/>
            <a:r>
              <a:rPr lang="en-US" dirty="0"/>
              <a:t> Click to edit Master text styles</a:t>
            </a:r>
          </a:p>
        </p:txBody>
      </p:sp>
      <p:sp>
        <p:nvSpPr>
          <p:cNvPr id="3" name="Date Placeholder 2"/>
          <p:cNvSpPr>
            <a:spLocks noGrp="1"/>
          </p:cNvSpPr>
          <p:nvPr>
            <p:ph type="dt" sz="half" idx="14"/>
          </p:nvPr>
        </p:nvSpPr>
        <p:spPr>
          <a:xfrm>
            <a:off x="446400" y="6356350"/>
            <a:ext cx="2623454" cy="365125"/>
          </a:xfrm>
        </p:spPr>
        <p:txBody>
          <a:bodyPr/>
          <a:lstStyle/>
          <a:p>
            <a:fld id="{8279C77B-1660-4407-9746-491E10D3B5CC}" type="datetimeFigureOut">
              <a:rPr lang="en-GB" smtClean="0"/>
              <a:t>04/06/2018</a:t>
            </a:fld>
            <a:endParaRPr lang="en-GB"/>
          </a:p>
        </p:txBody>
      </p:sp>
      <p:sp>
        <p:nvSpPr>
          <p:cNvPr id="6" name="Footer Placeholder 5"/>
          <p:cNvSpPr>
            <a:spLocks noGrp="1"/>
          </p:cNvSpPr>
          <p:nvPr>
            <p:ph type="ftr" sz="quarter" idx="15"/>
          </p:nvPr>
        </p:nvSpPr>
        <p:spPr>
          <a:xfrm>
            <a:off x="3452400" y="6356350"/>
            <a:ext cx="3402000" cy="365125"/>
          </a:xfrm>
        </p:spPr>
        <p:txBody>
          <a:bodyPr/>
          <a:lstStyle/>
          <a:p>
            <a:endParaRPr lang="en-GB" dirty="0"/>
          </a:p>
        </p:txBody>
      </p:sp>
      <p:sp>
        <p:nvSpPr>
          <p:cNvPr id="8" name="Slide Number Placeholder 7"/>
          <p:cNvSpPr>
            <a:spLocks noGrp="1"/>
          </p:cNvSpPr>
          <p:nvPr>
            <p:ph type="sldNum" sz="quarter" idx="16"/>
          </p:nvPr>
        </p:nvSpPr>
        <p:spPr>
          <a:xfrm>
            <a:off x="7200000" y="6356350"/>
            <a:ext cx="2743200" cy="365125"/>
          </a:xfrm>
        </p:spPr>
        <p:txBody>
          <a:bodyPr/>
          <a:lstStyle/>
          <a:p>
            <a:fld id="{A36681E6-01DF-486B-88D7-1606FF089539}" type="slidenum">
              <a:rPr lang="en-GB" smtClean="0"/>
              <a:t>‹#›</a:t>
            </a:fld>
            <a:endParaRPr lang="en-GB"/>
          </a:p>
        </p:txBody>
      </p:sp>
      <p:pic>
        <p:nvPicPr>
          <p:cNvPr id="15"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198" y="180897"/>
            <a:ext cx="2165073" cy="640861"/>
          </a:xfrm>
          <a:prstGeom prst="rect">
            <a:avLst/>
          </a:prstGeom>
        </p:spPr>
      </p:pic>
    </p:spTree>
    <p:extLst>
      <p:ext uri="{BB962C8B-B14F-4D97-AF65-F5344CB8AC3E}">
        <p14:creationId xmlns:p14="http://schemas.microsoft.com/office/powerpoint/2010/main" val="1168484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3">
    <p:spTree>
      <p:nvGrpSpPr>
        <p:cNvPr id="1" name=""/>
        <p:cNvGrpSpPr/>
        <p:nvPr/>
      </p:nvGrpSpPr>
      <p:grpSpPr>
        <a:xfrm>
          <a:off x="0" y="0"/>
          <a:ext cx="0" cy="0"/>
          <a:chOff x="0" y="0"/>
          <a:chExt cx="0" cy="0"/>
        </a:xfrm>
      </p:grpSpPr>
      <p:pic>
        <p:nvPicPr>
          <p:cNvPr id="15" name="Bildobjekt 14"/>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10094598" y="8467"/>
            <a:ext cx="2088000" cy="6840000"/>
          </a:xfrm>
          <a:prstGeom prst="rect">
            <a:avLst/>
          </a:prstGeom>
        </p:spPr>
      </p:pic>
      <p:cxnSp>
        <p:nvCxnSpPr>
          <p:cNvPr id="9" name="Straight Connector 8"/>
          <p:cNvCxnSpPr/>
          <p:nvPr userDrawn="1"/>
        </p:nvCxnSpPr>
        <p:spPr>
          <a:xfrm>
            <a:off x="12188892"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0083711"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61087" y="5395784"/>
            <a:ext cx="1380814" cy="1204754"/>
          </a:xfrm>
          <a:prstGeom prst="rect">
            <a:avLst/>
          </a:prstGeom>
        </p:spPr>
      </p:pic>
      <p:sp>
        <p:nvSpPr>
          <p:cNvPr id="12" name="Title 11"/>
          <p:cNvSpPr>
            <a:spLocks noGrp="1"/>
          </p:cNvSpPr>
          <p:nvPr>
            <p:ph type="title"/>
          </p:nvPr>
        </p:nvSpPr>
        <p:spPr>
          <a:xfrm>
            <a:off x="497958" y="1556643"/>
            <a:ext cx="9305261" cy="623032"/>
          </a:xfrm>
          <a:prstGeom prst="rect">
            <a:avLst/>
          </a:prstGeom>
        </p:spPr>
        <p:txBody>
          <a:bodyPr/>
          <a:lstStyle>
            <a:lvl1pPr>
              <a:defRPr sz="4000">
                <a:solidFill>
                  <a:schemeClr val="accent1"/>
                </a:solidFill>
                <a:latin typeface="+mn-lt"/>
              </a:defRPr>
            </a:lvl1pPr>
          </a:lstStyle>
          <a:p>
            <a:r>
              <a:rPr lang="en-US"/>
              <a:t>Click to edit Master title style</a:t>
            </a:r>
            <a:endParaRPr lang="en-GB" dirty="0"/>
          </a:p>
        </p:txBody>
      </p:sp>
      <p:sp>
        <p:nvSpPr>
          <p:cNvPr id="14" name="Content Placeholder 13"/>
          <p:cNvSpPr>
            <a:spLocks noGrp="1"/>
          </p:cNvSpPr>
          <p:nvPr>
            <p:ph sz="quarter" idx="13" hasCustomPrompt="1"/>
          </p:nvPr>
        </p:nvSpPr>
        <p:spPr>
          <a:xfrm>
            <a:off x="498475" y="2328863"/>
            <a:ext cx="8732838" cy="3402012"/>
          </a:xfrm>
          <a:prstGeom prst="rect">
            <a:avLst/>
          </a:prstGeom>
        </p:spPr>
        <p:txBody>
          <a:bodyPr/>
          <a:lstStyle>
            <a:lvl1pPr marL="228600" indent="-228600">
              <a:buClr>
                <a:schemeClr val="accent1"/>
              </a:buClr>
              <a:buFont typeface="Wingdings" panose="05000000000000000000" pitchFamily="2" charset="2"/>
              <a:buChar char="ü"/>
              <a:defRPr/>
            </a:lvl1pPr>
          </a:lstStyle>
          <a:p>
            <a:pPr lvl="0"/>
            <a:r>
              <a:rPr lang="en-US" dirty="0"/>
              <a:t> Click to edit Master text styles</a:t>
            </a:r>
          </a:p>
        </p:txBody>
      </p:sp>
      <p:sp>
        <p:nvSpPr>
          <p:cNvPr id="3" name="Date Placeholder 2"/>
          <p:cNvSpPr>
            <a:spLocks noGrp="1"/>
          </p:cNvSpPr>
          <p:nvPr>
            <p:ph type="dt" sz="half" idx="14"/>
          </p:nvPr>
        </p:nvSpPr>
        <p:spPr>
          <a:xfrm>
            <a:off x="446400" y="6356350"/>
            <a:ext cx="2623454" cy="365125"/>
          </a:xfrm>
        </p:spPr>
        <p:txBody>
          <a:bodyPr/>
          <a:lstStyle/>
          <a:p>
            <a:fld id="{8279C77B-1660-4407-9746-491E10D3B5CC}" type="datetimeFigureOut">
              <a:rPr lang="en-GB" smtClean="0"/>
              <a:t>04/06/2018</a:t>
            </a:fld>
            <a:endParaRPr lang="en-GB"/>
          </a:p>
        </p:txBody>
      </p:sp>
      <p:sp>
        <p:nvSpPr>
          <p:cNvPr id="6" name="Footer Placeholder 5"/>
          <p:cNvSpPr>
            <a:spLocks noGrp="1"/>
          </p:cNvSpPr>
          <p:nvPr>
            <p:ph type="ftr" sz="quarter" idx="15"/>
          </p:nvPr>
        </p:nvSpPr>
        <p:spPr>
          <a:xfrm>
            <a:off x="3452400" y="6356350"/>
            <a:ext cx="3402000" cy="365125"/>
          </a:xfrm>
        </p:spPr>
        <p:txBody>
          <a:bodyPr/>
          <a:lstStyle/>
          <a:p>
            <a:endParaRPr lang="en-GB" dirty="0"/>
          </a:p>
        </p:txBody>
      </p:sp>
      <p:sp>
        <p:nvSpPr>
          <p:cNvPr id="8" name="Slide Number Placeholder 7"/>
          <p:cNvSpPr>
            <a:spLocks noGrp="1"/>
          </p:cNvSpPr>
          <p:nvPr>
            <p:ph type="sldNum" sz="quarter" idx="16"/>
          </p:nvPr>
        </p:nvSpPr>
        <p:spPr>
          <a:xfrm>
            <a:off x="7200000" y="6356350"/>
            <a:ext cx="2743200" cy="365125"/>
          </a:xfrm>
        </p:spPr>
        <p:txBody>
          <a:bodyPr/>
          <a:lstStyle/>
          <a:p>
            <a:fld id="{A36681E6-01DF-486B-88D7-1606FF089539}" type="slidenum">
              <a:rPr lang="en-GB" smtClean="0"/>
              <a:t>‹#›</a:t>
            </a:fld>
            <a:endParaRPr lang="en-GB"/>
          </a:p>
        </p:txBody>
      </p:sp>
      <p:pic>
        <p:nvPicPr>
          <p:cNvPr id="13"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198" y="180897"/>
            <a:ext cx="2165073" cy="640861"/>
          </a:xfrm>
          <a:prstGeom prst="rect">
            <a:avLst/>
          </a:prstGeom>
        </p:spPr>
      </p:pic>
    </p:spTree>
    <p:extLst>
      <p:ext uri="{BB962C8B-B14F-4D97-AF65-F5344CB8AC3E}">
        <p14:creationId xmlns:p14="http://schemas.microsoft.com/office/powerpoint/2010/main" val="118188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7" name="Bildobjekt 6"/>
          <p:cNvPicPr>
            <a:picLocks noChangeAspect="1"/>
          </p:cNvPicPr>
          <p:nvPr userDrawn="1"/>
        </p:nvPicPr>
        <p:blipFill rotWithShape="1">
          <a:blip r:embed="rId2" cstate="screen">
            <a:extLst>
              <a:ext uri="{28A0092B-C50C-407E-A947-70E740481C1C}">
                <a14:useLocalDpi xmlns:a14="http://schemas.microsoft.com/office/drawing/2010/main"/>
              </a:ext>
            </a:extLst>
          </a:blip>
          <a:srcRect l="-93"/>
          <a:stretch/>
        </p:blipFill>
        <p:spPr>
          <a:xfrm>
            <a:off x="-21772" y="-11796"/>
            <a:ext cx="12204000" cy="6864750"/>
          </a:xfrm>
          <a:prstGeom prst="rect">
            <a:avLst/>
          </a:prstGeom>
        </p:spPr>
      </p:pic>
      <p:sp>
        <p:nvSpPr>
          <p:cNvPr id="9" name="Rectangle 8"/>
          <p:cNvSpPr/>
          <p:nvPr userDrawn="1"/>
        </p:nvSpPr>
        <p:spPr>
          <a:xfrm>
            <a:off x="8348927" y="1557050"/>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i="1" dirty="0">
              <a:solidFill>
                <a:schemeClr val="accent1"/>
              </a:solidFill>
            </a:endParaRPr>
          </a:p>
        </p:txBody>
      </p:sp>
      <p:sp>
        <p:nvSpPr>
          <p:cNvPr id="10" name="Title 9"/>
          <p:cNvSpPr>
            <a:spLocks noGrp="1"/>
          </p:cNvSpPr>
          <p:nvPr>
            <p:ph type="title"/>
          </p:nvPr>
        </p:nvSpPr>
        <p:spPr>
          <a:xfrm>
            <a:off x="8348927" y="1625909"/>
            <a:ext cx="3791366" cy="343280"/>
          </a:xfrm>
          <a:prstGeom prst="rect">
            <a:avLst/>
          </a:prstGeom>
        </p:spPr>
        <p:txBody>
          <a:bodyPr>
            <a:normAutofit/>
          </a:bodyPr>
          <a:lstStyle>
            <a:lvl1pPr>
              <a:defRPr sz="1400" b="1" i="1">
                <a:solidFill>
                  <a:schemeClr val="bg1"/>
                </a:solidFill>
                <a:latin typeface="+mn-lt"/>
              </a:defRPr>
            </a:lvl1pPr>
          </a:lstStyle>
          <a:p>
            <a:r>
              <a:rPr lang="en-US"/>
              <a:t>Click to edit Master title style</a:t>
            </a:r>
            <a:endParaRPr lang="en-GB" dirty="0"/>
          </a:p>
        </p:txBody>
      </p:sp>
      <p:sp>
        <p:nvSpPr>
          <p:cNvPr id="13" name="Rectangle 10"/>
          <p:cNvSpPr/>
          <p:nvPr userDrawn="1"/>
        </p:nvSpPr>
        <p:spPr>
          <a:xfrm>
            <a:off x="191152" y="141278"/>
            <a:ext cx="4771855" cy="1415772"/>
          </a:xfrm>
          <a:prstGeom prst="rect">
            <a:avLst/>
          </a:prstGeom>
          <a:noFill/>
        </p:spPr>
        <p:txBody>
          <a:bodyPr wrap="square">
            <a:spAutoFit/>
          </a:bodyPr>
          <a:lstStyle/>
          <a:p>
            <a:r>
              <a:rPr lang="en-GB" b="1" i="1" dirty="0">
                <a:solidFill>
                  <a:schemeClr val="tx1"/>
                </a:solidFill>
              </a:rPr>
              <a:t>“Everything is going to be connected to cloud and data... All of this will be mediated by software.”</a:t>
            </a:r>
          </a:p>
          <a:p>
            <a:br>
              <a:rPr lang="en-US" b="1" i="1" dirty="0">
                <a:solidFill>
                  <a:schemeClr val="tx1"/>
                </a:solidFill>
              </a:rPr>
            </a:br>
            <a:r>
              <a:rPr lang="en-GB" sz="1400" b="1" i="1" dirty="0">
                <a:solidFill>
                  <a:schemeClr val="tx1"/>
                </a:solidFill>
              </a:rPr>
              <a:t>Satya Nadella</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4" y="6356350"/>
            <a:ext cx="3546933" cy="365125"/>
          </a:xfrm>
          <a:prstGeom prst="rect">
            <a:avLst/>
          </a:prstGeom>
        </p:spPr>
      </p:pic>
    </p:spTree>
    <p:extLst>
      <p:ext uri="{BB962C8B-B14F-4D97-AF65-F5344CB8AC3E}">
        <p14:creationId xmlns:p14="http://schemas.microsoft.com/office/powerpoint/2010/main" val="863213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3" name="Bildobjekt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0480"/>
            <a:ext cx="12192000" cy="6873240"/>
          </a:xfrm>
          <a:prstGeom prst="rect">
            <a:avLst/>
          </a:prstGeom>
        </p:spPr>
      </p:pic>
      <p:sp>
        <p:nvSpPr>
          <p:cNvPr id="9" name="Rectangle 8"/>
          <p:cNvSpPr/>
          <p:nvPr userDrawn="1"/>
        </p:nvSpPr>
        <p:spPr>
          <a:xfrm>
            <a:off x="8348927" y="4306594"/>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bg1"/>
              </a:solidFill>
            </a:endParaRPr>
          </a:p>
        </p:txBody>
      </p:sp>
      <p:sp>
        <p:nvSpPr>
          <p:cNvPr id="10" name="Title 9"/>
          <p:cNvSpPr>
            <a:spLocks noGrp="1"/>
          </p:cNvSpPr>
          <p:nvPr>
            <p:ph type="title"/>
          </p:nvPr>
        </p:nvSpPr>
        <p:spPr>
          <a:xfrm>
            <a:off x="8348927" y="4384160"/>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7" name="Rectangle 10"/>
          <p:cNvSpPr/>
          <p:nvPr userDrawn="1"/>
        </p:nvSpPr>
        <p:spPr>
          <a:xfrm>
            <a:off x="7903028" y="151469"/>
            <a:ext cx="4170381" cy="1138773"/>
          </a:xfrm>
          <a:prstGeom prst="rect">
            <a:avLst/>
          </a:prstGeom>
          <a:noFill/>
        </p:spPr>
        <p:txBody>
          <a:bodyPr wrap="square">
            <a:spAutoFit/>
          </a:bodyPr>
          <a:lstStyle/>
          <a:p>
            <a:pPr algn="r"/>
            <a:r>
              <a:rPr lang="en-US" b="1" i="1" dirty="0">
                <a:solidFill>
                  <a:schemeClr val="bg1"/>
                </a:solidFill>
              </a:rPr>
              <a:t>If you don't have time to do it right, when will you have time to do it over?</a:t>
            </a:r>
            <a:br>
              <a:rPr lang="en-US" b="1" i="1" dirty="0">
                <a:solidFill>
                  <a:schemeClr val="bg1"/>
                </a:solidFill>
              </a:rPr>
            </a:br>
            <a:br>
              <a:rPr lang="en-US" b="1" i="1" dirty="0">
                <a:solidFill>
                  <a:schemeClr val="bg1"/>
                </a:solidFill>
              </a:rPr>
            </a:br>
            <a:r>
              <a:rPr lang="en-GB" sz="1400" b="1" i="1" dirty="0">
                <a:solidFill>
                  <a:schemeClr val="bg1"/>
                </a:solidFill>
              </a:rPr>
              <a:t>John Wooden</a:t>
            </a:r>
          </a:p>
        </p:txBody>
      </p:sp>
      <p:pic>
        <p:nvPicPr>
          <p:cNvPr id="8"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3" y="6356350"/>
            <a:ext cx="3546921" cy="365125"/>
          </a:xfrm>
          <a:prstGeom prst="rect">
            <a:avLst/>
          </a:prstGeom>
        </p:spPr>
      </p:pic>
    </p:spTree>
    <p:extLst>
      <p:ext uri="{BB962C8B-B14F-4D97-AF65-F5344CB8AC3E}">
        <p14:creationId xmlns:p14="http://schemas.microsoft.com/office/powerpoint/2010/main" val="262516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pic>
        <p:nvPicPr>
          <p:cNvPr id="3" name="Bildobjekt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5004" y="0"/>
            <a:ext cx="8673693" cy="6858000"/>
          </a:xfrm>
          <a:prstGeom prst="rect">
            <a:avLst/>
          </a:prstGeom>
        </p:spPr>
      </p:pic>
      <p:sp>
        <p:nvSpPr>
          <p:cNvPr id="4" name="Rectangle 3"/>
          <p:cNvSpPr/>
          <p:nvPr userDrawn="1"/>
        </p:nvSpPr>
        <p:spPr>
          <a:xfrm>
            <a:off x="4663" y="0"/>
            <a:ext cx="2421037"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9398001" y="-293"/>
            <a:ext cx="281984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4663" y="1887250"/>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accent1"/>
              </a:solidFill>
            </a:endParaRPr>
          </a:p>
        </p:txBody>
      </p:sp>
      <p:sp>
        <p:nvSpPr>
          <p:cNvPr id="10" name="Title 9"/>
          <p:cNvSpPr>
            <a:spLocks noGrp="1"/>
          </p:cNvSpPr>
          <p:nvPr>
            <p:ph type="title"/>
          </p:nvPr>
        </p:nvSpPr>
        <p:spPr>
          <a:xfrm>
            <a:off x="4663" y="1964089"/>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13" name="Rectangle 10"/>
          <p:cNvSpPr/>
          <p:nvPr userDrawn="1"/>
        </p:nvSpPr>
        <p:spPr>
          <a:xfrm>
            <a:off x="5723562" y="243403"/>
            <a:ext cx="6096000" cy="1415772"/>
          </a:xfrm>
          <a:prstGeom prst="rect">
            <a:avLst/>
          </a:prstGeom>
        </p:spPr>
        <p:txBody>
          <a:bodyPr>
            <a:spAutoFit/>
          </a:bodyPr>
          <a:lstStyle/>
          <a:p>
            <a:pPr algn="r"/>
            <a:r>
              <a:rPr lang="en-US" b="1" i="1" dirty="0">
                <a:solidFill>
                  <a:schemeClr val="bg1"/>
                </a:solidFill>
              </a:rPr>
              <a:t>“The biggest myth is that the discovery and scanning tools that you have in place already are providing you with a complete and accurate picture of your software assets.”</a:t>
            </a:r>
          </a:p>
          <a:p>
            <a:pPr algn="r"/>
            <a:endParaRPr lang="en-US" b="1" i="1" dirty="0">
              <a:solidFill>
                <a:schemeClr val="bg1"/>
              </a:solidFill>
            </a:endParaRPr>
          </a:p>
          <a:p>
            <a:pPr algn="r"/>
            <a:r>
              <a:rPr lang="en-US" sz="1400" b="1" i="1" dirty="0" err="1">
                <a:solidFill>
                  <a:schemeClr val="bg1"/>
                </a:solidFill>
              </a:rPr>
              <a:t>Christof</a:t>
            </a:r>
            <a:r>
              <a:rPr lang="en-US" sz="1400" b="1" i="1" dirty="0">
                <a:solidFill>
                  <a:schemeClr val="bg1"/>
                </a:solidFill>
              </a:rPr>
              <a:t> </a:t>
            </a:r>
            <a:r>
              <a:rPr lang="en-US" sz="1400" b="1" i="1" dirty="0" err="1">
                <a:solidFill>
                  <a:schemeClr val="bg1"/>
                </a:solidFill>
              </a:rPr>
              <a:t>Beaupoil</a:t>
            </a:r>
            <a:endParaRPr lang="en-US" sz="1400" b="1" i="1" dirty="0">
              <a:solidFill>
                <a:schemeClr val="bg1"/>
              </a:solidFill>
            </a:endParaRP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4" y="6356350"/>
            <a:ext cx="3546933" cy="365125"/>
          </a:xfrm>
          <a:prstGeom prst="rect">
            <a:avLst/>
          </a:prstGeom>
        </p:spPr>
      </p:pic>
    </p:spTree>
    <p:extLst>
      <p:ext uri="{BB962C8B-B14F-4D97-AF65-F5344CB8AC3E}">
        <p14:creationId xmlns:p14="http://schemas.microsoft.com/office/powerpoint/2010/main" val="2662949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pic>
        <p:nvPicPr>
          <p:cNvPr id="2" name="Bildobjekt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618" y="0"/>
            <a:ext cx="12156764" cy="6858000"/>
          </a:xfrm>
          <a:prstGeom prst="rect">
            <a:avLst/>
          </a:prstGeom>
        </p:spPr>
      </p:pic>
      <p:sp>
        <p:nvSpPr>
          <p:cNvPr id="9" name="Rectangle 8"/>
          <p:cNvSpPr/>
          <p:nvPr userDrawn="1"/>
        </p:nvSpPr>
        <p:spPr>
          <a:xfrm>
            <a:off x="8358258" y="907536"/>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accent1"/>
              </a:solidFill>
            </a:endParaRPr>
          </a:p>
        </p:txBody>
      </p:sp>
      <p:sp>
        <p:nvSpPr>
          <p:cNvPr id="10" name="Title 9"/>
          <p:cNvSpPr>
            <a:spLocks noGrp="1"/>
          </p:cNvSpPr>
          <p:nvPr>
            <p:ph type="title"/>
          </p:nvPr>
        </p:nvSpPr>
        <p:spPr>
          <a:xfrm>
            <a:off x="8384111" y="969594"/>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12" name="Rectangle 11"/>
          <p:cNvSpPr/>
          <p:nvPr userDrawn="1"/>
        </p:nvSpPr>
        <p:spPr>
          <a:xfrm>
            <a:off x="148995" y="226477"/>
            <a:ext cx="6219147" cy="1138773"/>
          </a:xfrm>
          <a:prstGeom prst="rect">
            <a:avLst/>
          </a:prstGeom>
          <a:noFill/>
        </p:spPr>
        <p:txBody>
          <a:bodyPr wrap="square">
            <a:spAutoFit/>
          </a:bodyPr>
          <a:lstStyle/>
          <a:p>
            <a:r>
              <a:rPr lang="en-US" b="1" i="1" dirty="0">
                <a:solidFill>
                  <a:schemeClr val="tx1"/>
                </a:solidFill>
              </a:rPr>
              <a:t>“Developing a strategic</a:t>
            </a:r>
            <a:r>
              <a:rPr lang="en-US" b="1" i="1" baseline="0" dirty="0">
                <a:solidFill>
                  <a:schemeClr val="tx1"/>
                </a:solidFill>
              </a:rPr>
              <a:t> ITAM process puts the buying power and asset control back into the hands of the consumer.</a:t>
            </a:r>
            <a:r>
              <a:rPr lang="en-US" b="1" i="1" dirty="0">
                <a:solidFill>
                  <a:schemeClr val="tx1"/>
                </a:solidFill>
              </a:rPr>
              <a:t>”</a:t>
            </a:r>
            <a:br>
              <a:rPr lang="en-US" b="1" i="1" dirty="0">
                <a:solidFill>
                  <a:schemeClr val="tx1"/>
                </a:solidFill>
              </a:rPr>
            </a:br>
            <a:endParaRPr lang="en-US" b="1" i="1" dirty="0">
              <a:solidFill>
                <a:schemeClr val="tx1"/>
              </a:solidFill>
            </a:endParaRPr>
          </a:p>
          <a:p>
            <a:r>
              <a:rPr lang="en-US" sz="1400" b="1" i="1" dirty="0">
                <a:solidFill>
                  <a:schemeClr val="tx1"/>
                </a:solidFill>
              </a:rPr>
              <a:t>Barbara </a:t>
            </a:r>
            <a:r>
              <a:rPr lang="en-US" sz="1400" b="1" i="1" dirty="0" err="1">
                <a:solidFill>
                  <a:schemeClr val="tx1"/>
                </a:solidFill>
              </a:rPr>
              <a:t>Rembiesa</a:t>
            </a:r>
            <a:endParaRPr lang="en-US" sz="1400" b="1" i="1" dirty="0">
              <a:solidFill>
                <a:schemeClr val="tx1"/>
              </a:solidFill>
            </a:endParaRPr>
          </a:p>
        </p:txBody>
      </p:sp>
      <p:pic>
        <p:nvPicPr>
          <p:cNvPr id="7"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3" y="6356350"/>
            <a:ext cx="3546921" cy="365125"/>
          </a:xfrm>
          <a:prstGeom prst="rect">
            <a:avLst/>
          </a:prstGeom>
        </p:spPr>
      </p:pic>
    </p:spTree>
    <p:extLst>
      <p:ext uri="{BB962C8B-B14F-4D97-AF65-F5344CB8AC3E}">
        <p14:creationId xmlns:p14="http://schemas.microsoft.com/office/powerpoint/2010/main" val="303230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86400" y="109423"/>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399"/>
            <a:ext cx="9806400" cy="4334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84126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pic>
        <p:nvPicPr>
          <p:cNvPr id="7" name="Bildobjekt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7084"/>
            <a:ext cx="12222370" cy="6875083"/>
          </a:xfrm>
          <a:prstGeom prst="rect">
            <a:avLst/>
          </a:prstGeom>
          <a:noFill/>
          <a:ln>
            <a:noFill/>
          </a:ln>
        </p:spPr>
      </p:pic>
      <p:sp>
        <p:nvSpPr>
          <p:cNvPr id="9" name="Rectangle 8"/>
          <p:cNvSpPr/>
          <p:nvPr userDrawn="1"/>
        </p:nvSpPr>
        <p:spPr>
          <a:xfrm>
            <a:off x="0" y="4028626"/>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accent1"/>
              </a:solidFill>
            </a:endParaRPr>
          </a:p>
        </p:txBody>
      </p:sp>
      <p:sp>
        <p:nvSpPr>
          <p:cNvPr id="10" name="Title 9"/>
          <p:cNvSpPr>
            <a:spLocks noGrp="1"/>
          </p:cNvSpPr>
          <p:nvPr>
            <p:ph type="title"/>
          </p:nvPr>
        </p:nvSpPr>
        <p:spPr>
          <a:xfrm>
            <a:off x="25853" y="4097527"/>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12" name="Rectangle 10"/>
          <p:cNvSpPr/>
          <p:nvPr userDrawn="1"/>
        </p:nvSpPr>
        <p:spPr>
          <a:xfrm>
            <a:off x="8686799" y="247545"/>
            <a:ext cx="3286607" cy="1169551"/>
          </a:xfrm>
          <a:prstGeom prst="rect">
            <a:avLst/>
          </a:prstGeom>
          <a:noFill/>
        </p:spPr>
        <p:txBody>
          <a:bodyPr wrap="square">
            <a:spAutoFit/>
          </a:bodyPr>
          <a:lstStyle/>
          <a:p>
            <a:pPr algn="r"/>
            <a:r>
              <a:rPr lang="en-GB" b="1" i="1" dirty="0">
                <a:solidFill>
                  <a:schemeClr val="bg1"/>
                </a:solidFill>
              </a:rPr>
              <a:t>"Ideas are a commodity, execution of them is not.”</a:t>
            </a:r>
          </a:p>
          <a:p>
            <a:pPr algn="r"/>
            <a:br>
              <a:rPr lang="en-US" b="1" i="1" dirty="0">
                <a:solidFill>
                  <a:schemeClr val="bg1"/>
                </a:solidFill>
              </a:rPr>
            </a:br>
            <a:r>
              <a:rPr lang="en-US" sz="1400" b="1" i="1" dirty="0">
                <a:solidFill>
                  <a:schemeClr val="bg1"/>
                </a:solidFill>
              </a:rPr>
              <a:t>Michael Dell</a:t>
            </a:r>
            <a:endParaRPr lang="en-GB" sz="1400" b="1" i="1" dirty="0">
              <a:solidFill>
                <a:schemeClr val="bg1"/>
              </a:solidFill>
            </a:endParaRP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4" y="6356350"/>
            <a:ext cx="3546933" cy="365125"/>
          </a:xfrm>
          <a:prstGeom prst="rect">
            <a:avLst/>
          </a:prstGeom>
        </p:spPr>
      </p:pic>
    </p:spTree>
    <p:extLst>
      <p:ext uri="{BB962C8B-B14F-4D97-AF65-F5344CB8AC3E}">
        <p14:creationId xmlns:p14="http://schemas.microsoft.com/office/powerpoint/2010/main" val="2316346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063975"/>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2063975"/>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9351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Click to edit Master title style</a:t>
            </a:r>
            <a:endParaRPr lang="en-GB" dirty="0"/>
          </a:p>
        </p:txBody>
      </p:sp>
      <p:sp>
        <p:nvSpPr>
          <p:cNvPr id="3" name="Platshållare för innehåll 2"/>
          <p:cNvSpPr>
            <a:spLocks noGrp="1"/>
          </p:cNvSpPr>
          <p:nvPr>
            <p:ph sz="half" idx="1"/>
          </p:nvPr>
        </p:nvSpPr>
        <p:spPr>
          <a:xfrm>
            <a:off x="982662" y="1256400"/>
            <a:ext cx="4788000" cy="4334596"/>
          </a:xfrm>
        </p:spPr>
        <p:txBody>
          <a:bodyPr vert="horz" lIns="91440" tIns="45720" rIns="91440" bIns="45720" rtlCol="0">
            <a:normAutofit/>
          </a:bodyPr>
          <a:lstStyle>
            <a:lvl1pPr>
              <a:defRPr lang="sv-SE" dirty="0" smtClean="0"/>
            </a:lvl1pPr>
            <a:lvl2pPr>
              <a:defRPr lang="sv-SE" dirty="0" smtClean="0"/>
            </a:lvl2pPr>
            <a:lvl3pPr>
              <a:defRPr lang="sv-SE" dirty="0" smtClean="0"/>
            </a:lvl3pPr>
            <a:lvl4pPr>
              <a:defRPr lang="sv-SE" dirty="0" smtClean="0"/>
            </a:lvl4pPr>
            <a:lvl5pPr>
              <a:defRPr lang="en-GB"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innehåll 3"/>
          <p:cNvSpPr>
            <a:spLocks noGrp="1"/>
          </p:cNvSpPr>
          <p:nvPr>
            <p:ph sz="half" idx="2"/>
          </p:nvPr>
        </p:nvSpPr>
        <p:spPr>
          <a:xfrm>
            <a:off x="5987950" y="1253319"/>
            <a:ext cx="4788000" cy="4337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latshållare för datum 4"/>
          <p:cNvSpPr>
            <a:spLocks noGrp="1"/>
          </p:cNvSpPr>
          <p:nvPr>
            <p:ph type="dt" sz="half" idx="10"/>
          </p:nvPr>
        </p:nvSpPr>
        <p:spPr/>
        <p:txBody>
          <a:bodyPr/>
          <a:lstStyle/>
          <a:p>
            <a:fld id="{8279C77B-1660-4407-9746-491E10D3B5CC}" type="datetimeFigureOut">
              <a:rPr lang="en-GB" smtClean="0"/>
              <a:t>04/06/2018</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17398181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619" userDrawn="1">
          <p15:clr>
            <a:srgbClr val="FBAE40"/>
          </p15:clr>
        </p15:guide>
        <p15:guide id="3" pos="67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ubrik 1"/>
          <p:cNvSpPr>
            <a:spLocks noGrp="1"/>
          </p:cNvSpPr>
          <p:nvPr>
            <p:ph type="title"/>
          </p:nvPr>
        </p:nvSpPr>
        <p:spPr>
          <a:xfrm>
            <a:off x="86400" y="111600"/>
            <a:ext cx="9954000" cy="655200"/>
          </a:xfrm>
        </p:spPr>
        <p:txBody>
          <a:bodyPr vert="horz" lIns="91440" tIns="45720" rIns="91440" bIns="45720" rtlCol="0" anchor="ctr">
            <a:normAutofit/>
          </a:bodyPr>
          <a:lstStyle>
            <a:lvl1pPr>
              <a:defRPr lang="en-GB"/>
            </a:lvl1pPr>
          </a:lstStyle>
          <a:p>
            <a:pPr lvl="0"/>
            <a:r>
              <a:rPr lang="en-US"/>
              <a:t>Click to edit Master title style</a:t>
            </a:r>
            <a:endParaRPr lang="en-GB" dirty="0"/>
          </a:p>
        </p:txBody>
      </p:sp>
      <p:sp>
        <p:nvSpPr>
          <p:cNvPr id="3" name="Platshållare för text 2"/>
          <p:cNvSpPr>
            <a:spLocks noGrp="1"/>
          </p:cNvSpPr>
          <p:nvPr>
            <p:ph type="body" idx="1"/>
          </p:nvPr>
        </p:nvSpPr>
        <p:spPr>
          <a:xfrm>
            <a:off x="947738" y="1067210"/>
            <a:ext cx="4788000" cy="823912"/>
          </a:xfrm>
        </p:spPr>
        <p:txBody>
          <a:bodyPr anchor="b">
            <a:no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Platshållare för innehåll 3"/>
          <p:cNvSpPr>
            <a:spLocks noGrp="1"/>
          </p:cNvSpPr>
          <p:nvPr>
            <p:ph sz="half" idx="2"/>
          </p:nvPr>
        </p:nvSpPr>
        <p:spPr>
          <a:xfrm>
            <a:off x="947738" y="1891122"/>
            <a:ext cx="4788000" cy="3684588"/>
          </a:xfrm>
        </p:spPr>
        <p:txBody>
          <a:bodyPr vert="horz" lIns="91440" tIns="45720" rIns="91440" bIns="45720" rtlCol="0">
            <a:normAutofit/>
          </a:bodyPr>
          <a:lstStyle>
            <a:lvl1pPr>
              <a:defRPr lang="sv-SE" sz="2400" smtClean="0"/>
            </a:lvl1pPr>
            <a:lvl2pPr>
              <a:defRPr lang="sv-SE" sz="2000" smtClean="0"/>
            </a:lvl2pPr>
            <a:lvl3pPr>
              <a:defRPr lang="sv-SE" sz="1800" smtClean="0"/>
            </a:lvl3pPr>
            <a:lvl4pPr>
              <a:defRPr lang="sv-SE" sz="1600" smtClean="0"/>
            </a:lvl4pPr>
            <a:lvl5pPr>
              <a:defRPr lang="en-GB"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latshållare för text 4"/>
          <p:cNvSpPr>
            <a:spLocks noGrp="1"/>
          </p:cNvSpPr>
          <p:nvPr>
            <p:ph type="body" sz="quarter" idx="3"/>
          </p:nvPr>
        </p:nvSpPr>
        <p:spPr>
          <a:xfrm>
            <a:off x="5987950" y="1067210"/>
            <a:ext cx="4788000" cy="823912"/>
          </a:xfrm>
        </p:spPr>
        <p:txBody>
          <a:bodyPr anchor="b">
            <a:no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Platshållare för innehåll 5"/>
          <p:cNvSpPr>
            <a:spLocks noGrp="1"/>
          </p:cNvSpPr>
          <p:nvPr>
            <p:ph sz="quarter" idx="4"/>
          </p:nvPr>
        </p:nvSpPr>
        <p:spPr>
          <a:xfrm>
            <a:off x="5987950" y="1891122"/>
            <a:ext cx="4788000" cy="3684588"/>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Platshållare för datum 6"/>
          <p:cNvSpPr>
            <a:spLocks noGrp="1"/>
          </p:cNvSpPr>
          <p:nvPr>
            <p:ph type="dt" sz="half" idx="10"/>
          </p:nvPr>
        </p:nvSpPr>
        <p:spPr/>
        <p:txBody>
          <a:bodyPr/>
          <a:lstStyle/>
          <a:p>
            <a:fld id="{8279C77B-1660-4407-9746-491E10D3B5CC}" type="datetimeFigureOut">
              <a:rPr lang="en-GB" smtClean="0"/>
              <a:t>04/06/2018</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873101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7" userDrawn="1">
          <p15:clr>
            <a:srgbClr val="FBAE40"/>
          </p15:clr>
        </p15:guide>
        <p15:guide id="3" pos="67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Click to edit Master title style</a:t>
            </a:r>
            <a:endParaRPr lang="en-GB"/>
          </a:p>
        </p:txBody>
      </p:sp>
      <p:sp>
        <p:nvSpPr>
          <p:cNvPr id="3" name="Platshållare för datum 2"/>
          <p:cNvSpPr>
            <a:spLocks noGrp="1"/>
          </p:cNvSpPr>
          <p:nvPr>
            <p:ph type="dt" sz="half" idx="10"/>
          </p:nvPr>
        </p:nvSpPr>
        <p:spPr/>
        <p:txBody>
          <a:bodyPr/>
          <a:lstStyle/>
          <a:p>
            <a:fld id="{8279C77B-1660-4407-9746-491E10D3B5CC}" type="datetimeFigureOut">
              <a:rPr lang="en-GB" smtClean="0"/>
              <a:t>04/06/2018</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310660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279C77B-1660-4407-9746-491E10D3B5CC}" type="datetimeFigureOut">
              <a:rPr lang="en-GB" smtClean="0"/>
              <a:t>04/06/2018</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24316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29" name="Picture 13"/>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a:xfrm>
            <a:off x="0" y="4060799"/>
            <a:ext cx="12204000" cy="2196000"/>
          </a:xfrm>
          <a:prstGeom prst="rect">
            <a:avLst/>
          </a:prstGeom>
          <a:ln>
            <a:noFill/>
          </a:ln>
        </p:spPr>
      </p:pic>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356350"/>
            <a:ext cx="2743200" cy="365125"/>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a:xfrm>
            <a:off x="4044043" y="6356350"/>
            <a:ext cx="4114800" cy="365125"/>
          </a:xfrm>
        </p:spPr>
        <p:txBody>
          <a:bodyPr/>
          <a:lstStyle/>
          <a:p>
            <a:endParaRPr lang="en-GB"/>
          </a:p>
        </p:txBody>
      </p:sp>
      <p:sp>
        <p:nvSpPr>
          <p:cNvPr id="6" name="Platshållare för bildnummer 5"/>
          <p:cNvSpPr>
            <a:spLocks noGrp="1"/>
          </p:cNvSpPr>
          <p:nvPr>
            <p:ph type="sldNum" sz="quarter" idx="12"/>
          </p:nvPr>
        </p:nvSpPr>
        <p:spPr>
          <a:xfrm>
            <a:off x="8730346" y="6356350"/>
            <a:ext cx="2743200" cy="365125"/>
          </a:xfrm>
        </p:spPr>
        <p:txBody>
          <a:bodyPr/>
          <a:lstStyle/>
          <a:p>
            <a:fld id="{A36681E6-01DF-486B-88D7-1606FF089539}" type="slidenum">
              <a:rPr lang="en-GB" smtClean="0"/>
              <a:t>‹#›</a:t>
            </a:fld>
            <a:endParaRPr lang="en-GB"/>
          </a:p>
        </p:txBody>
      </p: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Edit Master text styles</a:t>
            </a:r>
          </a:p>
        </p:txBody>
      </p:sp>
      <p:cxnSp>
        <p:nvCxnSpPr>
          <p:cNvPr id="11" name="Rak 14"/>
          <p:cNvCxnSpPr/>
          <p:nvPr userDrawn="1"/>
        </p:nvCxnSpPr>
        <p:spPr>
          <a:xfrm>
            <a:off x="-10882" y="405840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ak 15"/>
          <p:cNvCxnSpPr/>
          <p:nvPr userDrawn="1"/>
        </p:nvCxnSpPr>
        <p:spPr>
          <a:xfrm>
            <a:off x="-21764" y="62410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994" y="4405333"/>
            <a:ext cx="1705657" cy="1488178"/>
          </a:xfrm>
          <a:prstGeom prst="rect">
            <a:avLst/>
          </a:prstGeom>
        </p:spPr>
      </p:pic>
      <p:pic>
        <p:nvPicPr>
          <p:cNvPr id="14"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988134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415" userDrawn="1">
          <p15:clr>
            <a:srgbClr val="FBAE40"/>
          </p15:clr>
        </p15:guide>
        <p15:guide id="4" pos="7242">
          <p15:clr>
            <a:srgbClr val="FBAE40"/>
          </p15:clr>
        </p15:guide>
        <p15:guide id="0" pos="4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356350"/>
            <a:ext cx="2743200" cy="365125"/>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a:xfrm>
            <a:off x="4044043" y="6356350"/>
            <a:ext cx="4114800" cy="365125"/>
          </a:xfrm>
        </p:spPr>
        <p:txBody>
          <a:bodyPr/>
          <a:lstStyle/>
          <a:p>
            <a:endParaRPr lang="en-GB"/>
          </a:p>
        </p:txBody>
      </p:sp>
      <p:sp>
        <p:nvSpPr>
          <p:cNvPr id="6" name="Platshållare för bildnummer 5"/>
          <p:cNvSpPr>
            <a:spLocks noGrp="1"/>
          </p:cNvSpPr>
          <p:nvPr>
            <p:ph type="sldNum" sz="quarter" idx="12"/>
          </p:nvPr>
        </p:nvSpPr>
        <p:spPr>
          <a:xfrm>
            <a:off x="8730346" y="6356350"/>
            <a:ext cx="2743200" cy="365125"/>
          </a:xfrm>
        </p:spPr>
        <p:txBody>
          <a:bodyPr/>
          <a:lstStyle/>
          <a:p>
            <a:fld id="{A36681E6-01DF-486B-88D7-1606FF089539}" type="slidenum">
              <a:rPr lang="en-GB" smtClean="0"/>
              <a:t>‹#›</a:t>
            </a:fld>
            <a:endParaRPr lang="en-GB"/>
          </a:p>
        </p:txBody>
      </p: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Edit Master text styles</a:t>
            </a:r>
          </a:p>
        </p:txBody>
      </p:sp>
      <p:grpSp>
        <p:nvGrpSpPr>
          <p:cNvPr id="8" name="Grupp 7"/>
          <p:cNvGrpSpPr/>
          <p:nvPr userDrawn="1"/>
        </p:nvGrpSpPr>
        <p:grpSpPr>
          <a:xfrm>
            <a:off x="-21764" y="4057201"/>
            <a:ext cx="12204000" cy="2195917"/>
            <a:chOff x="-21764" y="4047520"/>
            <a:chExt cx="12225764" cy="2210482"/>
          </a:xfrm>
        </p:grpSpPr>
        <p:pic>
          <p:nvPicPr>
            <p:cNvPr id="7" name="Bildobjekt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51144"/>
              <a:ext cx="12204000" cy="2200334"/>
            </a:xfrm>
            <a:prstGeom prst="rect">
              <a:avLst/>
            </a:prstGeom>
          </p:spPr>
        </p:pic>
        <p:cxnSp>
          <p:nvCxnSpPr>
            <p:cNvPr id="12" name="Rak 14"/>
            <p:cNvCxnSpPr/>
            <p:nvPr userDrawn="1"/>
          </p:nvCxnSpPr>
          <p:spPr>
            <a:xfrm>
              <a:off x="-10882" y="4047520"/>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Rak 15"/>
            <p:cNvCxnSpPr/>
            <p:nvPr userDrawn="1"/>
          </p:nvCxnSpPr>
          <p:spPr>
            <a:xfrm>
              <a:off x="-21764" y="6258002"/>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4"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994" y="4405333"/>
            <a:ext cx="1705657" cy="1488178"/>
          </a:xfrm>
          <a:prstGeom prst="rect">
            <a:avLst/>
          </a:prstGeom>
        </p:spPr>
      </p:pic>
      <p:pic>
        <p:nvPicPr>
          <p:cNvPr id="15"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2308215935"/>
      </p:ext>
    </p:extLst>
  </p:cSld>
  <p:clrMapOvr>
    <a:masterClrMapping/>
  </p:clrMapOvr>
  <p:extLst mod="1">
    <p:ext uri="{DCECCB84-F9BA-43D5-87BE-67443E8EF086}">
      <p15:sldGuideLst xmlns:p15="http://schemas.microsoft.com/office/powerpoint/2012/main">
        <p15:guide id="1" orient="horz" pos="2546" userDrawn="1">
          <p15:clr>
            <a:srgbClr val="FBAE40"/>
          </p15:clr>
        </p15:guide>
        <p15:guide id="2" pos="3840">
          <p15:clr>
            <a:srgbClr val="FBAE40"/>
          </p15:clr>
        </p15:guide>
        <p15:guide id="3" pos="415">
          <p15:clr>
            <a:srgbClr val="FBAE40"/>
          </p15:clr>
        </p15:guide>
        <p15:guide id="4" pos="7242">
          <p15:clr>
            <a:srgbClr val="FBAE40"/>
          </p15:clr>
        </p15:guide>
        <p15:guide id="5" pos="438">
          <p15:clr>
            <a:srgbClr val="FBAE40"/>
          </p15:clr>
        </p15:guide>
        <p15:guide id="6" orient="horz" pos="392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356350"/>
            <a:ext cx="2743200" cy="365125"/>
          </a:xfrm>
        </p:spPr>
        <p:txBody>
          <a:bodyPr/>
          <a:lstStyle/>
          <a:p>
            <a:fld id="{8279C77B-1660-4407-9746-491E10D3B5CC}" type="datetimeFigureOut">
              <a:rPr lang="en-GB" smtClean="0"/>
              <a:t>04/06/2018</a:t>
            </a:fld>
            <a:endParaRPr lang="en-GB"/>
          </a:p>
        </p:txBody>
      </p:sp>
      <p:sp>
        <p:nvSpPr>
          <p:cNvPr id="5" name="Platshållare för sidfot 4"/>
          <p:cNvSpPr>
            <a:spLocks noGrp="1"/>
          </p:cNvSpPr>
          <p:nvPr>
            <p:ph type="ftr" sz="quarter" idx="11"/>
          </p:nvPr>
        </p:nvSpPr>
        <p:spPr>
          <a:xfrm>
            <a:off x="4044043" y="6356350"/>
            <a:ext cx="4114800" cy="365125"/>
          </a:xfrm>
        </p:spPr>
        <p:txBody>
          <a:bodyPr/>
          <a:lstStyle/>
          <a:p>
            <a:endParaRPr lang="en-GB"/>
          </a:p>
        </p:txBody>
      </p:sp>
      <p:sp>
        <p:nvSpPr>
          <p:cNvPr id="6" name="Platshållare för bildnummer 5"/>
          <p:cNvSpPr>
            <a:spLocks noGrp="1"/>
          </p:cNvSpPr>
          <p:nvPr>
            <p:ph type="sldNum" sz="quarter" idx="12"/>
          </p:nvPr>
        </p:nvSpPr>
        <p:spPr>
          <a:xfrm>
            <a:off x="8730346" y="6356350"/>
            <a:ext cx="2743200" cy="365125"/>
          </a:xfrm>
        </p:spPr>
        <p:txBody>
          <a:bodyPr/>
          <a:lstStyle/>
          <a:p>
            <a:fld id="{A36681E6-01DF-486B-88D7-1606FF089539}" type="slidenum">
              <a:rPr lang="en-GB" smtClean="0"/>
              <a:t>‹#›</a:t>
            </a:fld>
            <a:endParaRPr lang="en-GB"/>
          </a:p>
        </p:txBody>
      </p: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Edit Master text styles</a:t>
            </a:r>
          </a:p>
        </p:txBody>
      </p:sp>
      <p:grpSp>
        <p:nvGrpSpPr>
          <p:cNvPr id="10" name="Grupp 9"/>
          <p:cNvGrpSpPr/>
          <p:nvPr userDrawn="1"/>
        </p:nvGrpSpPr>
        <p:grpSpPr>
          <a:xfrm>
            <a:off x="-21764" y="4057200"/>
            <a:ext cx="12225764" cy="2204720"/>
            <a:chOff x="-21764" y="3873456"/>
            <a:chExt cx="12225764" cy="2204720"/>
          </a:xfrm>
        </p:grpSpPr>
        <p:grpSp>
          <p:nvGrpSpPr>
            <p:cNvPr id="8" name="Grupp 7"/>
            <p:cNvGrpSpPr/>
            <p:nvPr userDrawn="1"/>
          </p:nvGrpSpPr>
          <p:grpSpPr>
            <a:xfrm>
              <a:off x="-21764" y="3873456"/>
              <a:ext cx="12225764" cy="2204720"/>
              <a:chOff x="-10882" y="4066933"/>
              <a:chExt cx="12225764" cy="2204720"/>
            </a:xfrm>
          </p:grpSpPr>
          <p:cxnSp>
            <p:nvCxnSpPr>
              <p:cNvPr id="12" name="Rak 14"/>
              <p:cNvCxnSpPr/>
              <p:nvPr userDrawn="1"/>
            </p:nvCxnSpPr>
            <p:spPr>
              <a:xfrm>
                <a:off x="-10882" y="4066933"/>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Bildobjekt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2" y="4071293"/>
                <a:ext cx="12204000" cy="2200360"/>
              </a:xfrm>
              <a:prstGeom prst="rect">
                <a:avLst/>
              </a:prstGeom>
            </p:spPr>
          </p:pic>
        </p:grpSp>
        <p:cxnSp>
          <p:nvCxnSpPr>
            <p:cNvPr id="13" name="Rak 15"/>
            <p:cNvCxnSpPr/>
            <p:nvPr userDrawn="1"/>
          </p:nvCxnSpPr>
          <p:spPr>
            <a:xfrm>
              <a:off x="-21764" y="6075968"/>
              <a:ext cx="1219200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994" y="4405333"/>
            <a:ext cx="1705657" cy="1488178"/>
          </a:xfrm>
          <a:prstGeom prst="rect">
            <a:avLst/>
          </a:prstGeom>
        </p:spPr>
      </p:pic>
      <p:pic>
        <p:nvPicPr>
          <p:cNvPr id="16"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27531470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415">
          <p15:clr>
            <a:srgbClr val="FBAE40"/>
          </p15:clr>
        </p15:guide>
        <p15:guide id="4" pos="7242">
          <p15:clr>
            <a:srgbClr val="FBAE40"/>
          </p15:clr>
        </p15:guide>
        <p15:guide id="5"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20"/>
          <p:cNvSpPr/>
          <p:nvPr userDrawn="1"/>
        </p:nvSpPr>
        <p:spPr>
          <a:xfrm>
            <a:off x="-3039" y="6347629"/>
            <a:ext cx="12193200" cy="519798"/>
          </a:xfrm>
          <a:prstGeom prst="rect">
            <a:avLst/>
          </a:prstGeom>
          <a:solidFill>
            <a:srgbClr val="D2D3D5"/>
          </a:solidFill>
          <a:ln>
            <a:solidFill>
              <a:srgbClr val="D2D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22"/>
          <p:cNvCxnSpPr/>
          <p:nvPr userDrawn="1"/>
        </p:nvCxnSpPr>
        <p:spPr>
          <a:xfrm>
            <a:off x="-444" y="6332369"/>
            <a:ext cx="12192443" cy="0"/>
          </a:xfrm>
          <a:prstGeom prst="line">
            <a:avLst/>
          </a:prstGeom>
          <a:ln w="19050">
            <a:solidFill>
              <a:srgbClr val="8B8284"/>
            </a:solidFill>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 name="Platshållare för rubrik 1"/>
          <p:cNvSpPr>
            <a:spLocks noGrp="1"/>
          </p:cNvSpPr>
          <p:nvPr>
            <p:ph type="title"/>
          </p:nvPr>
        </p:nvSpPr>
        <p:spPr>
          <a:xfrm>
            <a:off x="86400" y="111600"/>
            <a:ext cx="9954000" cy="655200"/>
          </a:xfrm>
          <a:prstGeom prst="rect">
            <a:avLst/>
          </a:prstGeom>
        </p:spPr>
        <p:txBody>
          <a:bodyPr vert="horz" lIns="91440" tIns="45720" rIns="91440" bIns="45720" rtlCol="0" anchor="ctr">
            <a:normAutofit/>
          </a:bodyPr>
          <a:lstStyle/>
          <a:p>
            <a:endParaRPr lang="en-GB" dirty="0"/>
          </a:p>
        </p:txBody>
      </p:sp>
      <p:sp>
        <p:nvSpPr>
          <p:cNvPr id="3" name="Platshållare för text 2"/>
          <p:cNvSpPr>
            <a:spLocks noGrp="1"/>
          </p:cNvSpPr>
          <p:nvPr>
            <p:ph type="body" idx="1"/>
          </p:nvPr>
        </p:nvSpPr>
        <p:spPr>
          <a:xfrm>
            <a:off x="961200" y="1148400"/>
            <a:ext cx="9806400" cy="4334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2"/>
          </p:nvPr>
        </p:nvSpPr>
        <p:spPr>
          <a:xfrm>
            <a:off x="838200" y="6434667"/>
            <a:ext cx="2623454" cy="286808"/>
          </a:xfrm>
          <a:prstGeom prst="rect">
            <a:avLst/>
          </a:prstGeom>
        </p:spPr>
        <p:txBody>
          <a:bodyPr vert="horz" lIns="91440" tIns="45720" rIns="91440" bIns="45720" rtlCol="0" anchor="ctr"/>
          <a:lstStyle>
            <a:lvl1pPr algn="l">
              <a:defRPr sz="1200">
                <a:solidFill>
                  <a:schemeClr val="tx1">
                    <a:tint val="75000"/>
                  </a:schemeClr>
                </a:solidFill>
              </a:defRPr>
            </a:lvl1pPr>
          </a:lstStyle>
          <a:p>
            <a:fld id="{8279C77B-1660-4407-9746-491E10D3B5CC}" type="datetimeFigureOut">
              <a:rPr lang="en-GB" smtClean="0"/>
              <a:t>04/06/2018</a:t>
            </a:fld>
            <a:endParaRPr lang="en-GB"/>
          </a:p>
        </p:txBody>
      </p:sp>
      <p:sp>
        <p:nvSpPr>
          <p:cNvPr id="5" name="Platshållare för sidfot 4"/>
          <p:cNvSpPr>
            <a:spLocks noGrp="1"/>
          </p:cNvSpPr>
          <p:nvPr>
            <p:ph type="ftr" sz="quarter" idx="3"/>
          </p:nvPr>
        </p:nvSpPr>
        <p:spPr>
          <a:xfrm>
            <a:off x="4038600" y="6434667"/>
            <a:ext cx="4114800" cy="286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Platshållare för bildnummer 5"/>
          <p:cNvSpPr>
            <a:spLocks noGrp="1"/>
          </p:cNvSpPr>
          <p:nvPr>
            <p:ph type="sldNum" sz="quarter" idx="4"/>
          </p:nvPr>
        </p:nvSpPr>
        <p:spPr>
          <a:xfrm>
            <a:off x="8752118" y="6434667"/>
            <a:ext cx="2743200" cy="286808"/>
          </a:xfrm>
          <a:prstGeom prst="rect">
            <a:avLst/>
          </a:prstGeom>
        </p:spPr>
        <p:txBody>
          <a:bodyPr vert="horz" lIns="91440" tIns="45720" rIns="91440" bIns="45720" rtlCol="0" anchor="ctr"/>
          <a:lstStyle>
            <a:lvl1pPr algn="r">
              <a:defRPr sz="1200">
                <a:solidFill>
                  <a:schemeClr val="tx1">
                    <a:tint val="75000"/>
                  </a:schemeClr>
                </a:solidFill>
              </a:defRPr>
            </a:lvl1pPr>
          </a:lstStyle>
          <a:p>
            <a:fld id="{A36681E6-01DF-486B-88D7-1606FF089539}" type="slidenum">
              <a:rPr lang="en-GB" smtClean="0"/>
              <a:t>‹#›</a:t>
            </a:fld>
            <a:endParaRPr lang="en-GB"/>
          </a:p>
        </p:txBody>
      </p:sp>
      <p:cxnSp>
        <p:nvCxnSpPr>
          <p:cNvPr id="18" name="Straight Connector 17"/>
          <p:cNvCxnSpPr/>
          <p:nvPr userDrawn="1"/>
        </p:nvCxnSpPr>
        <p:spPr>
          <a:xfrm>
            <a:off x="-444" y="790016"/>
            <a:ext cx="121924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userDrawn="1"/>
        </p:nvPicPr>
        <p:blipFill>
          <a:blip r:embed="rId23" cstate="print"/>
          <a:srcRect/>
          <a:stretch>
            <a:fillRect/>
          </a:stretch>
        </p:blipFill>
        <p:spPr bwMode="auto">
          <a:xfrm>
            <a:off x="10291065" y="82903"/>
            <a:ext cx="1771074" cy="654076"/>
          </a:xfrm>
          <a:prstGeom prst="rect">
            <a:avLst/>
          </a:prstGeom>
          <a:noFill/>
          <a:ln w="9525">
            <a:noFill/>
            <a:miter lim="800000"/>
            <a:headEnd/>
            <a:tailEnd/>
          </a:ln>
        </p:spPr>
      </p:pic>
    </p:spTree>
    <p:extLst>
      <p:ext uri="{BB962C8B-B14F-4D97-AF65-F5344CB8AC3E}">
        <p14:creationId xmlns:p14="http://schemas.microsoft.com/office/powerpoint/2010/main" val="405927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0" r:id="rId7"/>
    <p:sldLayoutId id="2147483661" r:id="rId8"/>
    <p:sldLayoutId id="2147483662" r:id="rId9"/>
    <p:sldLayoutId id="2147483664" r:id="rId10"/>
    <p:sldLayoutId id="2147483665" r:id="rId11"/>
    <p:sldLayoutId id="2147483666" r:id="rId12"/>
    <p:sldLayoutId id="2147483667" r:id="rId13"/>
    <p:sldLayoutId id="2147483668" r:id="rId14"/>
    <p:sldLayoutId id="2147483669" r:id="rId15"/>
    <p:sldLayoutId id="2147483675" r:id="rId16"/>
    <p:sldLayoutId id="2147483678" r:id="rId17"/>
    <p:sldLayoutId id="2147483676" r:id="rId18"/>
    <p:sldLayoutId id="2147483672" r:id="rId19"/>
    <p:sldLayoutId id="2147483671" r:id="rId20"/>
    <p:sldLayoutId id="214748367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1857809" y="4782216"/>
            <a:ext cx="8668780" cy="448212"/>
          </a:xfrm>
          <a:prstGeom prst="rect">
            <a:avLst/>
          </a:prstGeom>
        </p:spPr>
        <p:txBody>
          <a:bodyPr vert="horz" wrap="square" lIns="143428" tIns="89642" rIns="143428" bIns="8964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fontAlgn="ctr"/>
            <a:endParaRPr lang="en-US" sz="6470">
              <a:solidFill>
                <a:schemeClr val="tx1"/>
              </a:solidFill>
            </a:endParaRPr>
          </a:p>
        </p:txBody>
      </p:sp>
      <p:sp>
        <p:nvSpPr>
          <p:cNvPr id="2" name="Title 1">
            <a:extLst>
              <a:ext uri="{FF2B5EF4-FFF2-40B4-BE49-F238E27FC236}">
                <a16:creationId xmlns:a16="http://schemas.microsoft.com/office/drawing/2014/main" id="{7489CAD6-044B-41FC-B144-F7EA94C144AD}"/>
              </a:ext>
            </a:extLst>
          </p:cNvPr>
          <p:cNvSpPr>
            <a:spLocks noGrp="1"/>
          </p:cNvSpPr>
          <p:nvPr>
            <p:ph type="ctrTitle"/>
          </p:nvPr>
        </p:nvSpPr>
        <p:spPr/>
        <p:txBody>
          <a:bodyPr>
            <a:normAutofit fontScale="90000"/>
          </a:bodyPr>
          <a:lstStyle/>
          <a:p>
            <a:r>
              <a:rPr lang="nb-NO" dirty="0"/>
              <a:t>Microsoft Power BI</a:t>
            </a:r>
          </a:p>
        </p:txBody>
      </p:sp>
      <p:sp>
        <p:nvSpPr>
          <p:cNvPr id="4" name="Subtitle 3">
            <a:extLst>
              <a:ext uri="{FF2B5EF4-FFF2-40B4-BE49-F238E27FC236}">
                <a16:creationId xmlns:a16="http://schemas.microsoft.com/office/drawing/2014/main" id="{FBB83529-170D-41CE-A59E-6DB1D686023C}"/>
              </a:ext>
            </a:extLst>
          </p:cNvPr>
          <p:cNvSpPr>
            <a:spLocks noGrp="1"/>
          </p:cNvSpPr>
          <p:nvPr>
            <p:ph type="subTitle" idx="1"/>
          </p:nvPr>
        </p:nvSpPr>
        <p:spPr/>
        <p:txBody>
          <a:bodyPr>
            <a:normAutofit lnSpcReduction="10000"/>
          </a:bodyPr>
          <a:lstStyle/>
          <a:p>
            <a:endParaRPr lang="nb-NO" dirty="0"/>
          </a:p>
        </p:txBody>
      </p:sp>
      <p:sp>
        <p:nvSpPr>
          <p:cNvPr id="5" name="Text Placeholder 4">
            <a:extLst>
              <a:ext uri="{FF2B5EF4-FFF2-40B4-BE49-F238E27FC236}">
                <a16:creationId xmlns:a16="http://schemas.microsoft.com/office/drawing/2014/main" id="{C628262A-C930-4191-8AD9-943332639E10}"/>
              </a:ext>
            </a:extLst>
          </p:cNvPr>
          <p:cNvSpPr>
            <a:spLocks noGrp="1"/>
          </p:cNvSpPr>
          <p:nvPr>
            <p:ph type="body" sz="quarter" idx="13"/>
          </p:nvPr>
        </p:nvSpPr>
        <p:spPr/>
        <p:txBody>
          <a:bodyPr/>
          <a:lstStyle/>
          <a:p>
            <a:endParaRPr lang="nb-NO"/>
          </a:p>
        </p:txBody>
      </p:sp>
    </p:spTree>
    <p:extLst>
      <p:ext uri="{BB962C8B-B14F-4D97-AF65-F5344CB8AC3E}">
        <p14:creationId xmlns:p14="http://schemas.microsoft.com/office/powerpoint/2010/main" val="103489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p:cNvSpPr>
            <a:spLocks noGrp="1"/>
          </p:cNvSpPr>
          <p:nvPr>
            <p:ph type="title"/>
          </p:nvPr>
        </p:nvSpPr>
        <p:spPr/>
        <p:txBody>
          <a:bodyPr>
            <a:normAutofit fontScale="90000"/>
          </a:bodyPr>
          <a:lstStyle/>
          <a:p>
            <a:pPr lvl="0"/>
            <a:r>
              <a:rPr lang="en-US"/>
              <a:t>Power BI overview</a:t>
            </a:r>
            <a:endParaRPr lang="en-US" sz="3921">
              <a:gradFill>
                <a:gsLst>
                  <a:gs pos="16814">
                    <a:schemeClr val="tx2"/>
                  </a:gs>
                  <a:gs pos="23000">
                    <a:schemeClr val="tx2"/>
                  </a:gs>
                </a:gsLst>
                <a:lin ang="5400000" scaled="0"/>
              </a:gradFill>
            </a:endParaRPr>
          </a:p>
        </p:txBody>
      </p:sp>
      <p:grpSp>
        <p:nvGrpSpPr>
          <p:cNvPr id="190" name="Group 189"/>
          <p:cNvGrpSpPr/>
          <p:nvPr/>
        </p:nvGrpSpPr>
        <p:grpSpPr>
          <a:xfrm>
            <a:off x="8563791" y="1465629"/>
            <a:ext cx="3452340" cy="2354001"/>
            <a:chOff x="8785859" y="1494521"/>
            <a:chExt cx="3521567" cy="2401204"/>
          </a:xfrm>
          <a:effectLst/>
        </p:grpSpPr>
        <p:grpSp>
          <p:nvGrpSpPr>
            <p:cNvPr id="191" name="Group 190"/>
            <p:cNvGrpSpPr/>
            <p:nvPr/>
          </p:nvGrpSpPr>
          <p:grpSpPr>
            <a:xfrm>
              <a:off x="8785859" y="1579444"/>
              <a:ext cx="3431366" cy="2316281"/>
              <a:chOff x="8785859" y="1579444"/>
              <a:chExt cx="3431366" cy="2316281"/>
            </a:xfrm>
          </p:grpSpPr>
          <p:sp>
            <p:nvSpPr>
              <p:cNvPr id="193" name="Rectangle 192"/>
              <p:cNvSpPr/>
              <p:nvPr/>
            </p:nvSpPr>
            <p:spPr bwMode="auto">
              <a:xfrm>
                <a:off x="8785859" y="1579444"/>
                <a:ext cx="3431366" cy="2316281"/>
              </a:xfrm>
              <a:prstGeom prst="rect">
                <a:avLst/>
              </a:prstGeom>
              <a:solidFill>
                <a:schemeClr val="tx1">
                  <a:lumMod val="20000"/>
                  <a:lumOff val="80000"/>
                </a:schemeClr>
              </a:solidFill>
              <a:ln w="10795" cap="flat" cmpd="sng" algn="ctr">
                <a:noFill/>
                <a:prstDash val="dash"/>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lnSpc>
                    <a:spcPct val="90000"/>
                  </a:lnSpc>
                  <a:spcBef>
                    <a:spcPct val="0"/>
                  </a:spcBef>
                  <a:spcAft>
                    <a:spcPct val="0"/>
                  </a:spcAft>
                  <a:defRPr/>
                </a:pPr>
                <a:endParaRPr lang="en-US" sz="1961" kern="0">
                  <a:gradFill>
                    <a:gsLst>
                      <a:gs pos="93162">
                        <a:srgbClr val="505050">
                          <a:lumMod val="50000"/>
                        </a:srgbClr>
                      </a:gs>
                      <a:gs pos="68000">
                        <a:srgbClr val="505050">
                          <a:lumMod val="50000"/>
                        </a:srgbClr>
                      </a:gs>
                    </a:gsLst>
                    <a:lin ang="5400000" scaled="0"/>
                  </a:gradFill>
                </a:endParaRPr>
              </a:p>
            </p:txBody>
          </p:sp>
          <p:sp>
            <p:nvSpPr>
              <p:cNvPr id="194" name="TextBox 193"/>
              <p:cNvSpPr txBox="1"/>
              <p:nvPr/>
            </p:nvSpPr>
            <p:spPr>
              <a:xfrm>
                <a:off x="8785859" y="1579444"/>
                <a:ext cx="1645902" cy="461665"/>
              </a:xfrm>
              <a:prstGeom prst="rect">
                <a:avLst/>
              </a:prstGeom>
              <a:noFill/>
            </p:spPr>
            <p:txBody>
              <a:bodyPr wrap="square" lIns="179285" tIns="143428" rIns="179285" bIns="89642"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Web browser</a:t>
                </a:r>
              </a:p>
            </p:txBody>
          </p:sp>
          <p:pic>
            <p:nvPicPr>
              <p:cNvPr id="195" name="Picture 19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1812742" y="1769701"/>
                <a:ext cx="264505" cy="284798"/>
              </a:xfrm>
              <a:prstGeom prst="rect">
                <a:avLst/>
              </a:prstGeom>
            </p:spPr>
          </p:pic>
          <p:pic>
            <p:nvPicPr>
              <p:cNvPr id="200" name="Picture 1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7752" y="2136839"/>
                <a:ext cx="2729426" cy="1642235"/>
              </a:xfrm>
              <a:prstGeom prst="rect">
                <a:avLst/>
              </a:prstGeom>
              <a:ln>
                <a:solidFill>
                  <a:schemeClr val="bg1">
                    <a:lumMod val="50000"/>
                  </a:schemeClr>
                </a:solidFill>
              </a:ln>
            </p:spPr>
          </p:pic>
        </p:grpSp>
        <p:sp>
          <p:nvSpPr>
            <p:cNvPr id="192" name="TextBox 191"/>
            <p:cNvSpPr txBox="1"/>
            <p:nvPr/>
          </p:nvSpPr>
          <p:spPr>
            <a:xfrm>
              <a:off x="11617939" y="1494521"/>
              <a:ext cx="689487" cy="4062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784" b="1" kern="0">
                  <a:gradFill>
                    <a:gsLst>
                      <a:gs pos="93162">
                        <a:srgbClr val="505050">
                          <a:lumMod val="50000"/>
                        </a:srgbClr>
                      </a:gs>
                      <a:gs pos="68000">
                        <a:srgbClr val="505050">
                          <a:lumMod val="50000"/>
                        </a:srgbClr>
                      </a:gs>
                    </a:gsLst>
                    <a:lin ang="5400000" scaled="0"/>
                  </a:gradFill>
                </a:rPr>
                <a:t>HTML</a:t>
              </a:r>
            </a:p>
          </p:txBody>
        </p:sp>
      </p:grpSp>
      <p:grpSp>
        <p:nvGrpSpPr>
          <p:cNvPr id="202" name="Group 201"/>
          <p:cNvGrpSpPr/>
          <p:nvPr/>
        </p:nvGrpSpPr>
        <p:grpSpPr>
          <a:xfrm>
            <a:off x="3090878" y="1548882"/>
            <a:ext cx="5246185" cy="1497029"/>
            <a:chOff x="3241650" y="1579444"/>
            <a:chExt cx="5351382" cy="1527048"/>
          </a:xfrm>
          <a:effectLst/>
        </p:grpSpPr>
        <p:sp>
          <p:nvSpPr>
            <p:cNvPr id="203" name="Rectangle 202"/>
            <p:cNvSpPr/>
            <p:nvPr/>
          </p:nvSpPr>
          <p:spPr bwMode="auto">
            <a:xfrm>
              <a:off x="3241650" y="1579444"/>
              <a:ext cx="5351382" cy="1527048"/>
            </a:xfrm>
            <a:prstGeom prst="rect">
              <a:avLst/>
            </a:prstGeom>
            <a:solidFill>
              <a:schemeClr val="tx1">
                <a:lumMod val="20000"/>
                <a:lumOff val="80000"/>
              </a:scheme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lnSpc>
                  <a:spcPct val="90000"/>
                </a:lnSpc>
                <a:spcBef>
                  <a:spcPct val="0"/>
                </a:spcBef>
                <a:spcAft>
                  <a:spcPct val="0"/>
                </a:spcAft>
                <a:defRPr/>
              </a:pPr>
              <a:endParaRPr lang="en-US" sz="1961" kern="0">
                <a:gradFill>
                  <a:gsLst>
                    <a:gs pos="93162">
                      <a:srgbClr val="505050">
                        <a:lumMod val="50000"/>
                      </a:srgbClr>
                    </a:gs>
                    <a:gs pos="68000">
                      <a:srgbClr val="505050">
                        <a:lumMod val="50000"/>
                      </a:srgbClr>
                    </a:gs>
                  </a:gsLst>
                  <a:lin ang="5400000" scaled="0"/>
                </a:gradFill>
              </a:endParaRPr>
            </a:p>
          </p:txBody>
        </p:sp>
        <p:sp>
          <p:nvSpPr>
            <p:cNvPr id="204" name="TextBox 203"/>
            <p:cNvSpPr txBox="1"/>
            <p:nvPr/>
          </p:nvSpPr>
          <p:spPr>
            <a:xfrm>
              <a:off x="3241650" y="1592262"/>
              <a:ext cx="2585840" cy="461665"/>
            </a:xfrm>
            <a:prstGeom prst="rect">
              <a:avLst/>
            </a:prstGeom>
            <a:noFill/>
          </p:spPr>
          <p:txBody>
            <a:bodyPr wrap="square" lIns="179285" tIns="143428" rIns="179285" bIns="89642"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Microsoft cloud</a:t>
              </a:r>
            </a:p>
          </p:txBody>
        </p:sp>
        <p:grpSp>
          <p:nvGrpSpPr>
            <p:cNvPr id="205" name="Group 204"/>
            <p:cNvGrpSpPr/>
            <p:nvPr/>
          </p:nvGrpSpPr>
          <p:grpSpPr>
            <a:xfrm>
              <a:off x="3382408" y="2125663"/>
              <a:ext cx="5101851" cy="737000"/>
              <a:chOff x="3382408" y="1942967"/>
              <a:chExt cx="5101851" cy="737000"/>
            </a:xfrm>
          </p:grpSpPr>
          <p:pic>
            <p:nvPicPr>
              <p:cNvPr id="207" name="Picture 206"/>
              <p:cNvPicPr>
                <a:picLocks noChangeAspect="1"/>
              </p:cNvPicPr>
              <p:nvPr/>
            </p:nvPicPr>
            <p:blipFill rotWithShape="1">
              <a:blip r:embed="rId5">
                <a:duotone>
                  <a:schemeClr val="bg2">
                    <a:shade val="45000"/>
                    <a:satMod val="135000"/>
                  </a:schemeClr>
                  <a:prstClr val="white"/>
                </a:duotone>
                <a:lum bright="-28000"/>
              </a:blip>
              <a:srcRect l="-119947" t="-15357" r="-301267" b="-9626"/>
              <a:stretch/>
            </p:blipFill>
            <p:spPr>
              <a:xfrm>
                <a:off x="3382408" y="1942967"/>
                <a:ext cx="5101851" cy="737000"/>
              </a:xfrm>
              <a:prstGeom prst="rect">
                <a:avLst/>
              </a:prstGeom>
              <a:solidFill>
                <a:schemeClr val="bg1"/>
              </a:solidFill>
            </p:spPr>
          </p:pic>
          <p:sp>
            <p:nvSpPr>
              <p:cNvPr id="206" name="Rectangle 205"/>
              <p:cNvSpPr/>
              <p:nvPr/>
            </p:nvSpPr>
            <p:spPr bwMode="auto">
              <a:xfrm>
                <a:off x="4931450" y="2019579"/>
                <a:ext cx="1977244" cy="598563"/>
              </a:xfrm>
              <a:prstGeom prst="rect">
                <a:avLst/>
              </a:prstGeom>
              <a:no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lnSpc>
                    <a:spcPct val="90000"/>
                  </a:lnSpc>
                  <a:spcBef>
                    <a:spcPct val="0"/>
                  </a:spcBef>
                  <a:spcAft>
                    <a:spcPct val="0"/>
                  </a:spcAft>
                  <a:defRPr/>
                </a:pPr>
                <a:r>
                  <a:rPr lang="en-US" sz="2059" kern="0">
                    <a:gradFill>
                      <a:gsLst>
                        <a:gs pos="1709">
                          <a:srgbClr val="505050"/>
                        </a:gs>
                        <a:gs pos="30000">
                          <a:srgbClr val="505050"/>
                        </a:gs>
                      </a:gsLst>
                      <a:lin ang="5400000" scaled="0"/>
                    </a:gradFill>
                    <a:latin typeface="Segoe UI Semibold" panose="020B0702040204020203" pitchFamily="34" charset="0"/>
                    <a:cs typeface="Segoe UI Semibold" panose="020B0702040204020203" pitchFamily="34" charset="0"/>
                  </a:rPr>
                  <a:t>   Power BI</a:t>
                </a:r>
              </a:p>
            </p:txBody>
          </p:sp>
        </p:grpSp>
      </p:grpSp>
      <p:cxnSp>
        <p:nvCxnSpPr>
          <p:cNvPr id="208" name="Straight Arrow Connector 207"/>
          <p:cNvCxnSpPr/>
          <p:nvPr/>
        </p:nvCxnSpPr>
        <p:spPr>
          <a:xfrm flipH="1">
            <a:off x="8235904" y="2452868"/>
            <a:ext cx="609395" cy="0"/>
          </a:xfrm>
          <a:prstGeom prst="straightConnector1">
            <a:avLst/>
          </a:prstGeom>
          <a:noFill/>
          <a:ln w="22225" cap="flat" cmpd="sng" algn="ctr">
            <a:solidFill>
              <a:schemeClr val="tx2"/>
            </a:solidFill>
            <a:prstDash val="solid"/>
            <a:miter lim="800000"/>
            <a:headEnd type="arrow" w="med" len="sm"/>
            <a:tailEnd type="none" w="med" len="med"/>
          </a:ln>
          <a:effectLst/>
        </p:spPr>
      </p:cxnSp>
      <p:cxnSp>
        <p:nvCxnSpPr>
          <p:cNvPr id="213" name="Straight Arrow Connector 212"/>
          <p:cNvCxnSpPr/>
          <p:nvPr/>
        </p:nvCxnSpPr>
        <p:spPr>
          <a:xfrm flipH="1">
            <a:off x="2958514" y="2426747"/>
            <a:ext cx="614736" cy="0"/>
          </a:xfrm>
          <a:prstGeom prst="straightConnector1">
            <a:avLst/>
          </a:prstGeom>
          <a:noFill/>
          <a:ln w="22225" cap="flat" cmpd="sng" algn="ctr">
            <a:solidFill>
              <a:schemeClr val="tx2"/>
            </a:solidFill>
            <a:prstDash val="solid"/>
            <a:miter lim="800000"/>
            <a:headEnd type="arrow" w="med" len="sm"/>
            <a:tailEnd type="none" w="med" len="med"/>
          </a:ln>
          <a:effectLst/>
        </p:spPr>
      </p:cxnSp>
      <p:grpSp>
        <p:nvGrpSpPr>
          <p:cNvPr id="214" name="Group 213"/>
          <p:cNvGrpSpPr/>
          <p:nvPr/>
        </p:nvGrpSpPr>
        <p:grpSpPr>
          <a:xfrm>
            <a:off x="3090877" y="2833624"/>
            <a:ext cx="2665873" cy="3209948"/>
            <a:chOff x="3241649" y="2889948"/>
            <a:chExt cx="2719329" cy="3274314"/>
          </a:xfrm>
          <a:effectLst/>
        </p:grpSpPr>
        <p:sp>
          <p:nvSpPr>
            <p:cNvPr id="215" name="Rectangle 214"/>
            <p:cNvSpPr/>
            <p:nvPr/>
          </p:nvSpPr>
          <p:spPr bwMode="auto">
            <a:xfrm>
              <a:off x="3241650" y="3192461"/>
              <a:ext cx="2719328" cy="2971801"/>
            </a:xfrm>
            <a:prstGeom prst="rect">
              <a:avLst/>
            </a:prstGeom>
            <a:solidFill>
              <a:schemeClr val="tx1">
                <a:lumMod val="20000"/>
                <a:lumOff val="80000"/>
              </a:scheme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030" fontAlgn="base">
                <a:lnSpc>
                  <a:spcPct val="90000"/>
                </a:lnSpc>
                <a:spcBef>
                  <a:spcPct val="0"/>
                </a:spcBef>
                <a:spcAft>
                  <a:spcPct val="0"/>
                </a:spcAft>
                <a:defRPr/>
              </a:pPr>
              <a:endParaRPr lang="en-US" sz="1961" kern="0">
                <a:gradFill>
                  <a:gsLst>
                    <a:gs pos="93162">
                      <a:srgbClr val="505050">
                        <a:lumMod val="50000"/>
                      </a:srgbClr>
                    </a:gs>
                    <a:gs pos="68000">
                      <a:srgbClr val="505050">
                        <a:lumMod val="50000"/>
                      </a:srgbClr>
                    </a:gs>
                  </a:gsLst>
                  <a:lin ang="5400000" scaled="0"/>
                </a:gradFill>
              </a:endParaRPr>
            </a:p>
          </p:txBody>
        </p:sp>
        <p:grpSp>
          <p:nvGrpSpPr>
            <p:cNvPr id="216" name="Group 215"/>
            <p:cNvGrpSpPr/>
            <p:nvPr/>
          </p:nvGrpSpPr>
          <p:grpSpPr>
            <a:xfrm>
              <a:off x="3362118" y="3456716"/>
              <a:ext cx="2520949" cy="2175734"/>
              <a:chOff x="4847969" y="3062745"/>
              <a:chExt cx="2520949" cy="2175734"/>
            </a:xfrm>
          </p:grpSpPr>
          <p:sp>
            <p:nvSpPr>
              <p:cNvPr id="219" name="Can 218"/>
              <p:cNvSpPr/>
              <p:nvPr/>
            </p:nvSpPr>
            <p:spPr>
              <a:xfrm>
                <a:off x="6614453" y="4179257"/>
                <a:ext cx="392619" cy="516319"/>
              </a:xfrm>
              <a:prstGeom prst="can">
                <a:avLst/>
              </a:prstGeom>
              <a:solidFill>
                <a:schemeClr val="tx1"/>
              </a:solidFill>
              <a:ln w="19050" cap="flat" cmpd="sng" algn="ctr">
                <a:solidFill>
                  <a:srgbClr val="E3E3E3"/>
                </a:solidFill>
                <a:prstDash val="solid"/>
                <a:miter lim="800000"/>
              </a:ln>
              <a:effectLst/>
            </p:spPr>
            <p:txBody>
              <a:bodyPr rtlCol="0" anchor="ctr"/>
              <a:lstStyle/>
              <a:p>
                <a:pPr defTabSz="914049">
                  <a:lnSpc>
                    <a:spcPct val="90000"/>
                  </a:lnSpc>
                  <a:defRPr/>
                </a:pPr>
                <a:endParaRPr lang="en-US" kern="0">
                  <a:gradFill>
                    <a:gsLst>
                      <a:gs pos="93162">
                        <a:srgbClr val="505050">
                          <a:lumMod val="50000"/>
                        </a:srgbClr>
                      </a:gs>
                      <a:gs pos="68000">
                        <a:srgbClr val="505050">
                          <a:lumMod val="50000"/>
                        </a:srgbClr>
                      </a:gs>
                    </a:gsLst>
                    <a:lin ang="5400000" scaled="0"/>
                  </a:gradFill>
                  <a:latin typeface="Segoe UI Light" panose="020B0502040204020203" pitchFamily="34" charset="0"/>
                </a:endParaRPr>
              </a:p>
            </p:txBody>
          </p:sp>
          <p:sp>
            <p:nvSpPr>
              <p:cNvPr id="220" name="TextBox 219"/>
              <p:cNvSpPr txBox="1"/>
              <p:nvPr/>
            </p:nvSpPr>
            <p:spPr>
              <a:xfrm>
                <a:off x="6146413" y="4695887"/>
                <a:ext cx="1197656" cy="286232"/>
              </a:xfrm>
              <a:prstGeom prst="rect">
                <a:avLst/>
              </a:prstGeom>
              <a:noFill/>
            </p:spPr>
            <p:txBody>
              <a:bodyPr wrap="square" rtlCol="0">
                <a:spAutoFit/>
              </a:bodyPr>
              <a:lstStyle>
                <a:defPPr>
                  <a:defRPr lang="en-US"/>
                </a:defPPr>
                <a:lvl1pPr marR="0" lvl="0" indent="0" algn="ctr" defTabSz="932418" fontAlgn="auto">
                  <a:lnSpc>
                    <a:spcPct val="100000"/>
                  </a:lnSpc>
                  <a:spcBef>
                    <a:spcPts val="0"/>
                  </a:spcBef>
                  <a:spcAft>
                    <a:spcPts val="0"/>
                  </a:spcAft>
                  <a:buClrTx/>
                  <a:buSzTx/>
                  <a:buFontTx/>
                  <a:buNone/>
                  <a:tabLst/>
                  <a:defRPr kumimoji="0" sz="1400" b="0"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latin typeface="Segoe UI" panose="020B0502040204020203" pitchFamily="34" charset="0"/>
                    <a:cs typeface="Segoe UI" panose="020B0502040204020203" pitchFamily="34" charset="0"/>
                  </a:defRPr>
                </a:lvl1pPr>
              </a:lstStyle>
              <a:p>
                <a:pPr algn="l">
                  <a:lnSpc>
                    <a:spcPct val="90000"/>
                  </a:lnSpc>
                </a:pPr>
                <a:r>
                  <a:rPr lang="en-US" sz="1372">
                    <a:gradFill>
                      <a:gsLst>
                        <a:gs pos="93162">
                          <a:srgbClr val="505050">
                            <a:lumMod val="50000"/>
                          </a:srgbClr>
                        </a:gs>
                        <a:gs pos="68000">
                          <a:srgbClr val="505050">
                            <a:lumMod val="50000"/>
                          </a:srgbClr>
                        </a:gs>
                      </a:gsLst>
                      <a:lin ang="5400000" scaled="0"/>
                    </a:gradFill>
                  </a:rPr>
                  <a:t>Partner apps</a:t>
                </a:r>
              </a:p>
            </p:txBody>
          </p:sp>
          <p:sp>
            <p:nvSpPr>
              <p:cNvPr id="221" name="Can 220"/>
              <p:cNvSpPr/>
              <p:nvPr/>
            </p:nvSpPr>
            <p:spPr>
              <a:xfrm>
                <a:off x="6614453" y="3062745"/>
                <a:ext cx="392619" cy="516319"/>
              </a:xfrm>
              <a:prstGeom prst="can">
                <a:avLst/>
              </a:prstGeom>
              <a:solidFill>
                <a:schemeClr val="tx1"/>
              </a:solidFill>
              <a:ln w="19050" cap="flat" cmpd="sng" algn="ctr">
                <a:solidFill>
                  <a:srgbClr val="E3E3E3"/>
                </a:solidFill>
                <a:prstDash val="solid"/>
                <a:miter lim="800000"/>
              </a:ln>
              <a:effectLst/>
            </p:spPr>
            <p:txBody>
              <a:bodyPr rtlCol="0" anchor="ctr"/>
              <a:lstStyle/>
              <a:p>
                <a:pPr defTabSz="914049">
                  <a:lnSpc>
                    <a:spcPct val="90000"/>
                  </a:lnSpc>
                  <a:defRPr/>
                </a:pPr>
                <a:endParaRPr lang="en-US" kern="0">
                  <a:gradFill>
                    <a:gsLst>
                      <a:gs pos="93162">
                        <a:srgbClr val="505050">
                          <a:lumMod val="50000"/>
                        </a:srgbClr>
                      </a:gs>
                      <a:gs pos="68000">
                        <a:srgbClr val="505050">
                          <a:lumMod val="50000"/>
                        </a:srgbClr>
                      </a:gs>
                    </a:gsLst>
                    <a:lin ang="5400000" scaled="0"/>
                  </a:gradFill>
                  <a:latin typeface="Segoe UI Light" panose="020B0502040204020203" pitchFamily="34" charset="0"/>
                </a:endParaRPr>
              </a:p>
            </p:txBody>
          </p:sp>
          <p:sp>
            <p:nvSpPr>
              <p:cNvPr id="223" name="TextBox 222"/>
              <p:cNvSpPr txBox="1"/>
              <p:nvPr/>
            </p:nvSpPr>
            <p:spPr>
              <a:xfrm>
                <a:off x="6171673" y="3547888"/>
                <a:ext cx="1065410" cy="286232"/>
              </a:xfrm>
              <a:prstGeom prst="rect">
                <a:avLst/>
              </a:prstGeom>
              <a:noFill/>
            </p:spPr>
            <p:txBody>
              <a:bodyPr wrap="square" rtlCol="0">
                <a:spAutoFit/>
              </a:bodyPr>
              <a:lstStyle>
                <a:defPPr>
                  <a:defRPr lang="en-US"/>
                </a:defPPr>
                <a:lvl1pPr marR="0" lvl="0" indent="0" algn="ctr" defTabSz="932418" fontAlgn="auto">
                  <a:lnSpc>
                    <a:spcPct val="100000"/>
                  </a:lnSpc>
                  <a:spcBef>
                    <a:spcPts val="0"/>
                  </a:spcBef>
                  <a:spcAft>
                    <a:spcPts val="0"/>
                  </a:spcAft>
                  <a:buClrTx/>
                  <a:buSzTx/>
                  <a:buFontTx/>
                  <a:buNone/>
                  <a:tabLst/>
                  <a:defRPr kumimoji="0" sz="1400" b="0"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latin typeface="Segoe UI" panose="020B0502040204020203" pitchFamily="34" charset="0"/>
                    <a:cs typeface="Segoe UI" panose="020B0502040204020203" pitchFamily="34" charset="0"/>
                  </a:defRPr>
                </a:lvl1pPr>
              </a:lstStyle>
              <a:p>
                <a:pPr algn="l">
                  <a:lnSpc>
                    <a:spcPct val="90000"/>
                  </a:lnSpc>
                </a:pPr>
                <a:r>
                  <a:rPr lang="en-US" sz="1372">
                    <a:gradFill>
                      <a:gsLst>
                        <a:gs pos="93162">
                          <a:srgbClr val="505050">
                            <a:lumMod val="50000"/>
                          </a:srgbClr>
                        </a:gs>
                        <a:gs pos="68000">
                          <a:srgbClr val="505050">
                            <a:lumMod val="50000"/>
                          </a:srgbClr>
                        </a:gs>
                      </a:gsLst>
                      <a:lin ang="5400000" scaled="0"/>
                    </a:gradFill>
                  </a:rPr>
                  <a:t>Office 365</a:t>
                </a:r>
              </a:p>
            </p:txBody>
          </p:sp>
          <p:sp>
            <p:nvSpPr>
              <p:cNvPr id="229" name="Can 228"/>
              <p:cNvSpPr/>
              <p:nvPr/>
            </p:nvSpPr>
            <p:spPr>
              <a:xfrm>
                <a:off x="5253277" y="4179257"/>
                <a:ext cx="392619" cy="516319"/>
              </a:xfrm>
              <a:prstGeom prst="can">
                <a:avLst/>
              </a:prstGeom>
              <a:solidFill>
                <a:schemeClr val="tx1"/>
              </a:solidFill>
              <a:ln w="19050" cap="flat" cmpd="sng" algn="ctr">
                <a:solidFill>
                  <a:srgbClr val="E3E3E3"/>
                </a:solidFill>
                <a:prstDash val="solid"/>
                <a:miter lim="800000"/>
              </a:ln>
              <a:effectLst/>
            </p:spPr>
            <p:txBody>
              <a:bodyPr rtlCol="0" anchor="ctr"/>
              <a:lstStyle/>
              <a:p>
                <a:pPr defTabSz="914049">
                  <a:lnSpc>
                    <a:spcPct val="90000"/>
                  </a:lnSpc>
                  <a:defRPr/>
                </a:pPr>
                <a:endParaRPr lang="en-US" kern="0">
                  <a:gradFill>
                    <a:gsLst>
                      <a:gs pos="93162">
                        <a:srgbClr val="505050">
                          <a:lumMod val="50000"/>
                        </a:srgbClr>
                      </a:gs>
                      <a:gs pos="68000">
                        <a:srgbClr val="505050">
                          <a:lumMod val="50000"/>
                        </a:srgbClr>
                      </a:gs>
                    </a:gsLst>
                    <a:lin ang="5400000" scaled="0"/>
                  </a:gradFill>
                  <a:latin typeface="Segoe UI Light" panose="020B0502040204020203" pitchFamily="34" charset="0"/>
                </a:endParaRPr>
              </a:p>
            </p:txBody>
          </p:sp>
          <p:sp>
            <p:nvSpPr>
              <p:cNvPr id="230" name="TextBox 229"/>
              <p:cNvSpPr txBox="1"/>
              <p:nvPr/>
            </p:nvSpPr>
            <p:spPr>
              <a:xfrm>
                <a:off x="5024226" y="4695887"/>
                <a:ext cx="947695" cy="286232"/>
              </a:xfrm>
              <a:prstGeom prst="rect">
                <a:avLst/>
              </a:prstGeom>
              <a:noFill/>
            </p:spPr>
            <p:txBody>
              <a:bodyPr wrap="none" rtlCol="0">
                <a:spAutoFit/>
              </a:bodyPr>
              <a:lstStyle>
                <a:defPPr>
                  <a:defRPr lang="en-US"/>
                </a:defPPr>
                <a:lvl1pPr marR="0" lvl="0" indent="0" algn="ctr" defTabSz="932418" fontAlgn="auto">
                  <a:lnSpc>
                    <a:spcPct val="100000"/>
                  </a:lnSpc>
                  <a:spcBef>
                    <a:spcPts val="0"/>
                  </a:spcBef>
                  <a:spcAft>
                    <a:spcPts val="0"/>
                  </a:spcAft>
                  <a:buClrTx/>
                  <a:buSzTx/>
                  <a:buFontTx/>
                  <a:buNone/>
                  <a:tabLst/>
                  <a:defRPr kumimoji="0" sz="1400" b="0"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latin typeface="Segoe UI" panose="020B0502040204020203" pitchFamily="34" charset="0"/>
                    <a:cs typeface="Segoe UI" panose="020B0502040204020203" pitchFamily="34" charset="0"/>
                  </a:defRPr>
                </a:lvl1pPr>
              </a:lstStyle>
              <a:p>
                <a:pPr algn="l">
                  <a:lnSpc>
                    <a:spcPct val="90000"/>
                  </a:lnSpc>
                </a:pPr>
                <a:r>
                  <a:rPr lang="en-US" sz="1372">
                    <a:gradFill>
                      <a:gsLst>
                        <a:gs pos="93162">
                          <a:srgbClr val="505050">
                            <a:lumMod val="50000"/>
                          </a:srgbClr>
                        </a:gs>
                        <a:gs pos="68000">
                          <a:srgbClr val="505050">
                            <a:lumMod val="50000"/>
                          </a:srgbClr>
                        </a:gs>
                      </a:gsLst>
                      <a:lin ang="5400000" scaled="0"/>
                    </a:gradFill>
                  </a:rPr>
                  <a:t>Dynamics</a:t>
                </a:r>
              </a:p>
            </p:txBody>
          </p:sp>
          <p:sp>
            <p:nvSpPr>
              <p:cNvPr id="231" name="Can 230"/>
              <p:cNvSpPr/>
              <p:nvPr/>
            </p:nvSpPr>
            <p:spPr>
              <a:xfrm>
                <a:off x="5253277" y="3062745"/>
                <a:ext cx="392619" cy="516319"/>
              </a:xfrm>
              <a:prstGeom prst="can">
                <a:avLst/>
              </a:prstGeom>
              <a:solidFill>
                <a:schemeClr val="tx1"/>
              </a:solidFill>
              <a:ln w="19050" cap="flat" cmpd="sng" algn="ctr">
                <a:solidFill>
                  <a:srgbClr val="E3E3E3"/>
                </a:solidFill>
                <a:prstDash val="solid"/>
                <a:miter lim="800000"/>
              </a:ln>
              <a:effectLst/>
            </p:spPr>
            <p:txBody>
              <a:bodyPr rtlCol="0" anchor="ctr"/>
              <a:lstStyle/>
              <a:p>
                <a:pPr defTabSz="914049">
                  <a:lnSpc>
                    <a:spcPct val="90000"/>
                  </a:lnSpc>
                  <a:defRPr/>
                </a:pPr>
                <a:endParaRPr lang="en-US" kern="0">
                  <a:gradFill>
                    <a:gsLst>
                      <a:gs pos="93162">
                        <a:srgbClr val="505050">
                          <a:lumMod val="50000"/>
                        </a:srgbClr>
                      </a:gs>
                      <a:gs pos="68000">
                        <a:srgbClr val="505050">
                          <a:lumMod val="50000"/>
                        </a:srgbClr>
                      </a:gs>
                    </a:gsLst>
                    <a:lin ang="5400000" scaled="0"/>
                  </a:gradFill>
                  <a:latin typeface="Segoe UI Light" panose="020B0502040204020203" pitchFamily="34" charset="0"/>
                </a:endParaRPr>
              </a:p>
            </p:txBody>
          </p:sp>
          <p:sp>
            <p:nvSpPr>
              <p:cNvPr id="232" name="TextBox 231"/>
              <p:cNvSpPr txBox="1"/>
              <p:nvPr/>
            </p:nvSpPr>
            <p:spPr>
              <a:xfrm>
                <a:off x="5013374" y="3547887"/>
                <a:ext cx="1088760" cy="480131"/>
              </a:xfrm>
              <a:prstGeom prst="rect">
                <a:avLst/>
              </a:prstGeom>
              <a:noFill/>
            </p:spPr>
            <p:txBody>
              <a:bodyPr wrap="none" rtlCol="0">
                <a:spAutoFit/>
              </a:bodyPr>
              <a:lstStyle>
                <a:defPPr>
                  <a:defRPr lang="en-US"/>
                </a:defPPr>
                <a:lvl1pPr marR="0" lvl="0" indent="0" algn="ctr" defTabSz="932418" fontAlgn="auto">
                  <a:lnSpc>
                    <a:spcPct val="100000"/>
                  </a:lnSpc>
                  <a:spcBef>
                    <a:spcPts val="0"/>
                  </a:spcBef>
                  <a:spcAft>
                    <a:spcPts val="0"/>
                  </a:spcAft>
                  <a:buClrTx/>
                  <a:buSzTx/>
                  <a:buFontTx/>
                  <a:buNone/>
                  <a:tabLst/>
                  <a:defRPr kumimoji="0" sz="1400" b="0"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latin typeface="Segoe UI" panose="020B0502040204020203" pitchFamily="34" charset="0"/>
                    <a:cs typeface="Segoe UI" panose="020B0502040204020203" pitchFamily="34" charset="0"/>
                  </a:defRPr>
                </a:lvl1pPr>
              </a:lstStyle>
              <a:p>
                <a:pPr algn="l">
                  <a:lnSpc>
                    <a:spcPct val="90000"/>
                  </a:lnSpc>
                </a:pPr>
                <a:r>
                  <a:rPr lang="en-US" sz="1372">
                    <a:gradFill>
                      <a:gsLst>
                        <a:gs pos="93162">
                          <a:srgbClr val="505050">
                            <a:lumMod val="50000"/>
                          </a:srgbClr>
                        </a:gs>
                        <a:gs pos="68000">
                          <a:srgbClr val="505050">
                            <a:lumMod val="50000"/>
                          </a:srgbClr>
                        </a:gs>
                      </a:gsLst>
                      <a:lin ang="5400000" scaled="0"/>
                    </a:gradFill>
                  </a:rPr>
                  <a:t>Azure data </a:t>
                </a:r>
                <a:br>
                  <a:rPr lang="en-US" sz="1372">
                    <a:gradFill>
                      <a:gsLst>
                        <a:gs pos="93162">
                          <a:srgbClr val="505050">
                            <a:lumMod val="50000"/>
                          </a:srgbClr>
                        </a:gs>
                        <a:gs pos="68000">
                          <a:srgbClr val="505050">
                            <a:lumMod val="50000"/>
                          </a:srgbClr>
                        </a:gs>
                      </a:gsLst>
                      <a:lin ang="5400000" scaled="0"/>
                    </a:gradFill>
                  </a:rPr>
                </a:br>
                <a:r>
                  <a:rPr lang="en-US" sz="1372">
                    <a:gradFill>
                      <a:gsLst>
                        <a:gs pos="93162">
                          <a:srgbClr val="505050">
                            <a:lumMod val="50000"/>
                          </a:srgbClr>
                        </a:gs>
                        <a:gs pos="68000">
                          <a:srgbClr val="505050">
                            <a:lumMod val="50000"/>
                          </a:srgbClr>
                        </a:gs>
                      </a:gsLst>
                      <a:lin ang="5400000" scaled="0"/>
                    </a:gradFill>
                  </a:rPr>
                  <a:t>services</a:t>
                </a:r>
              </a:p>
            </p:txBody>
          </p:sp>
          <p:cxnSp>
            <p:nvCxnSpPr>
              <p:cNvPr id="233" name="Straight Connector 232"/>
              <p:cNvCxnSpPr/>
              <p:nvPr/>
            </p:nvCxnSpPr>
            <p:spPr>
              <a:xfrm>
                <a:off x="5645897" y="4421440"/>
                <a:ext cx="500517" cy="0"/>
              </a:xfrm>
              <a:prstGeom prst="line">
                <a:avLst/>
              </a:prstGeom>
              <a:noFill/>
              <a:ln w="15875" cap="flat" cmpd="sng" algn="ctr">
                <a:solidFill>
                  <a:schemeClr val="tx2"/>
                </a:solidFill>
                <a:prstDash val="sysDash"/>
                <a:miter lim="800000"/>
                <a:headEnd type="none"/>
              </a:ln>
              <a:effectLst/>
            </p:spPr>
          </p:cxnSp>
          <p:cxnSp>
            <p:nvCxnSpPr>
              <p:cNvPr id="234" name="Straight Connector 233"/>
              <p:cNvCxnSpPr/>
              <p:nvPr/>
            </p:nvCxnSpPr>
            <p:spPr>
              <a:xfrm>
                <a:off x="6084707" y="4421440"/>
                <a:ext cx="534799" cy="0"/>
              </a:xfrm>
              <a:prstGeom prst="line">
                <a:avLst/>
              </a:prstGeom>
              <a:noFill/>
              <a:ln w="15875" cap="flat" cmpd="sng" algn="ctr">
                <a:solidFill>
                  <a:schemeClr val="tx2"/>
                </a:solidFill>
                <a:prstDash val="sysDash"/>
                <a:miter lim="800000"/>
                <a:headEnd type="none"/>
              </a:ln>
              <a:effectLst/>
            </p:spPr>
          </p:cxnSp>
          <p:cxnSp>
            <p:nvCxnSpPr>
              <p:cNvPr id="235" name="Straight Connector 234"/>
              <p:cNvCxnSpPr/>
              <p:nvPr/>
            </p:nvCxnSpPr>
            <p:spPr>
              <a:xfrm>
                <a:off x="5652753" y="3320821"/>
                <a:ext cx="493660" cy="0"/>
              </a:xfrm>
              <a:prstGeom prst="line">
                <a:avLst/>
              </a:prstGeom>
              <a:noFill/>
              <a:ln w="15875" cap="flat" cmpd="sng" algn="ctr">
                <a:solidFill>
                  <a:schemeClr val="tx2"/>
                </a:solidFill>
                <a:prstDash val="sysDash"/>
                <a:miter lim="800000"/>
                <a:headEnd type="none"/>
              </a:ln>
              <a:effectLst/>
            </p:spPr>
          </p:cxnSp>
          <p:cxnSp>
            <p:nvCxnSpPr>
              <p:cNvPr id="236" name="Straight Connector 235"/>
              <p:cNvCxnSpPr/>
              <p:nvPr/>
            </p:nvCxnSpPr>
            <p:spPr>
              <a:xfrm>
                <a:off x="6084706" y="3320821"/>
                <a:ext cx="521086" cy="0"/>
              </a:xfrm>
              <a:prstGeom prst="line">
                <a:avLst/>
              </a:prstGeom>
              <a:noFill/>
              <a:ln w="15875" cap="flat" cmpd="sng" algn="ctr">
                <a:solidFill>
                  <a:schemeClr val="tx2"/>
                </a:solidFill>
                <a:prstDash val="sysDash"/>
                <a:miter lim="800000"/>
                <a:headEnd type="none"/>
              </a:ln>
              <a:effectLst/>
            </p:spPr>
          </p:cxnSp>
          <p:cxnSp>
            <p:nvCxnSpPr>
              <p:cNvPr id="237" name="Straight Connector 236"/>
              <p:cNvCxnSpPr/>
              <p:nvPr/>
            </p:nvCxnSpPr>
            <p:spPr>
              <a:xfrm flipV="1">
                <a:off x="4854318" y="5234239"/>
                <a:ext cx="2514600" cy="1"/>
              </a:xfrm>
              <a:prstGeom prst="line">
                <a:avLst/>
              </a:prstGeom>
              <a:noFill/>
              <a:ln w="15875" cap="flat" cmpd="sng" algn="ctr">
                <a:solidFill>
                  <a:schemeClr val="tx2"/>
                </a:solidFill>
                <a:prstDash val="sysDash"/>
                <a:miter lim="800000"/>
                <a:headEnd type="none"/>
                <a:tailEnd type="none"/>
              </a:ln>
              <a:effectLst/>
            </p:spPr>
          </p:cxnSp>
          <p:cxnSp>
            <p:nvCxnSpPr>
              <p:cNvPr id="238" name="Straight Connector 237"/>
              <p:cNvCxnSpPr/>
              <p:nvPr/>
            </p:nvCxnSpPr>
            <p:spPr>
              <a:xfrm flipH="1" flipV="1">
                <a:off x="4847969" y="3320905"/>
                <a:ext cx="13940" cy="1917574"/>
              </a:xfrm>
              <a:prstGeom prst="line">
                <a:avLst/>
              </a:prstGeom>
              <a:noFill/>
              <a:ln w="15875" cap="flat" cmpd="sng" algn="ctr">
                <a:solidFill>
                  <a:schemeClr val="tx2"/>
                </a:solidFill>
                <a:prstDash val="sysDash"/>
                <a:miter lim="800000"/>
                <a:headEnd type="none"/>
                <a:tailEnd type="none"/>
              </a:ln>
              <a:effectLst/>
            </p:spPr>
          </p:cxnSp>
          <p:cxnSp>
            <p:nvCxnSpPr>
              <p:cNvPr id="239" name="Straight Connector 238"/>
              <p:cNvCxnSpPr/>
              <p:nvPr/>
            </p:nvCxnSpPr>
            <p:spPr>
              <a:xfrm flipH="1" flipV="1">
                <a:off x="7349868" y="3320905"/>
                <a:ext cx="9627" cy="1917574"/>
              </a:xfrm>
              <a:prstGeom prst="line">
                <a:avLst/>
              </a:prstGeom>
              <a:noFill/>
              <a:ln w="15875" cap="flat" cmpd="sng" algn="ctr">
                <a:solidFill>
                  <a:schemeClr val="tx2"/>
                </a:solidFill>
                <a:prstDash val="sysDash"/>
                <a:miter lim="800000"/>
                <a:headEnd type="none"/>
                <a:tailEnd type="none"/>
              </a:ln>
              <a:effectLst/>
            </p:spPr>
          </p:cxnSp>
          <p:cxnSp>
            <p:nvCxnSpPr>
              <p:cNvPr id="240" name="Straight Arrow Connector 239"/>
              <p:cNvCxnSpPr/>
              <p:nvPr/>
            </p:nvCxnSpPr>
            <p:spPr>
              <a:xfrm>
                <a:off x="4854318" y="3320904"/>
                <a:ext cx="304800" cy="2889"/>
              </a:xfrm>
              <a:prstGeom prst="straightConnector1">
                <a:avLst/>
              </a:prstGeom>
              <a:noFill/>
              <a:ln w="15875" cap="flat" cmpd="sng" algn="ctr">
                <a:solidFill>
                  <a:schemeClr val="tx2"/>
                </a:solidFill>
                <a:prstDash val="sysDash"/>
                <a:miter lim="800000"/>
                <a:headEnd type="none"/>
                <a:tailEnd type="arrow"/>
              </a:ln>
              <a:effectLst/>
            </p:spPr>
          </p:cxnSp>
          <p:cxnSp>
            <p:nvCxnSpPr>
              <p:cNvPr id="241" name="Straight Arrow Connector 240"/>
              <p:cNvCxnSpPr/>
              <p:nvPr/>
            </p:nvCxnSpPr>
            <p:spPr>
              <a:xfrm flipH="1">
                <a:off x="7067395" y="3320904"/>
                <a:ext cx="288824" cy="0"/>
              </a:xfrm>
              <a:prstGeom prst="straightConnector1">
                <a:avLst/>
              </a:prstGeom>
              <a:noFill/>
              <a:ln w="15875" cap="flat" cmpd="sng" algn="ctr">
                <a:solidFill>
                  <a:schemeClr val="tx2"/>
                </a:solidFill>
                <a:prstDash val="sysDash"/>
                <a:miter lim="800000"/>
                <a:headEnd type="none"/>
                <a:tailEnd type="arrow"/>
              </a:ln>
              <a:effectLst/>
            </p:spPr>
          </p:cxnSp>
          <p:cxnSp>
            <p:nvCxnSpPr>
              <p:cNvPr id="242" name="Straight Arrow Connector 241"/>
              <p:cNvCxnSpPr/>
              <p:nvPr/>
            </p:nvCxnSpPr>
            <p:spPr>
              <a:xfrm flipH="1">
                <a:off x="7088709" y="4421440"/>
                <a:ext cx="267510" cy="0"/>
              </a:xfrm>
              <a:prstGeom prst="straightConnector1">
                <a:avLst/>
              </a:prstGeom>
              <a:noFill/>
              <a:ln w="15875" cap="flat" cmpd="sng" algn="ctr">
                <a:solidFill>
                  <a:schemeClr val="tx2"/>
                </a:solidFill>
                <a:prstDash val="sysDash"/>
                <a:miter lim="800000"/>
                <a:headEnd type="none"/>
                <a:tailEnd type="arrow"/>
              </a:ln>
              <a:effectLst/>
            </p:spPr>
          </p:cxnSp>
          <p:cxnSp>
            <p:nvCxnSpPr>
              <p:cNvPr id="244" name="Straight Arrow Connector 243"/>
              <p:cNvCxnSpPr/>
              <p:nvPr/>
            </p:nvCxnSpPr>
            <p:spPr>
              <a:xfrm>
                <a:off x="4854318" y="4441387"/>
                <a:ext cx="304800" cy="0"/>
              </a:xfrm>
              <a:prstGeom prst="straightConnector1">
                <a:avLst/>
              </a:prstGeom>
              <a:noFill/>
              <a:ln w="15875" cap="flat" cmpd="sng" algn="ctr">
                <a:solidFill>
                  <a:schemeClr val="tx2"/>
                </a:solidFill>
                <a:prstDash val="sysDash"/>
                <a:miter lim="800000"/>
                <a:headEnd type="none"/>
                <a:tailEnd type="arrow"/>
              </a:ln>
              <a:effectLst/>
            </p:spPr>
          </p:cxnSp>
        </p:grpSp>
        <p:cxnSp>
          <p:nvCxnSpPr>
            <p:cNvPr id="217" name="Straight Connector 216"/>
            <p:cNvCxnSpPr/>
            <p:nvPr/>
          </p:nvCxnSpPr>
          <p:spPr>
            <a:xfrm>
              <a:off x="4649990" y="2889948"/>
              <a:ext cx="4454" cy="2736152"/>
            </a:xfrm>
            <a:prstGeom prst="line">
              <a:avLst/>
            </a:prstGeom>
            <a:noFill/>
            <a:ln w="15875" cap="flat" cmpd="sng" algn="ctr">
              <a:solidFill>
                <a:schemeClr val="tx2"/>
              </a:solidFill>
              <a:prstDash val="sysDash"/>
              <a:miter lim="800000"/>
              <a:headEnd type="arrow"/>
              <a:tailEnd type="none"/>
            </a:ln>
            <a:effectLst/>
          </p:spPr>
        </p:cxnSp>
        <p:sp>
          <p:nvSpPr>
            <p:cNvPr id="218" name="TextBox 217"/>
            <p:cNvSpPr txBox="1"/>
            <p:nvPr/>
          </p:nvSpPr>
          <p:spPr>
            <a:xfrm>
              <a:off x="3241649" y="5626397"/>
              <a:ext cx="2711609" cy="517065"/>
            </a:xfrm>
            <a:prstGeom prst="rect">
              <a:avLst/>
            </a:prstGeom>
            <a:noFill/>
          </p:spPr>
          <p:txBody>
            <a:bodyPr wrap="square" lIns="179285" tIns="143428" rIns="179285" bIns="143428"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Microsoft cloud</a:t>
              </a:r>
            </a:p>
          </p:txBody>
        </p:sp>
      </p:grpSp>
      <p:grpSp>
        <p:nvGrpSpPr>
          <p:cNvPr id="245" name="Group 244"/>
          <p:cNvGrpSpPr/>
          <p:nvPr/>
        </p:nvGrpSpPr>
        <p:grpSpPr>
          <a:xfrm>
            <a:off x="5851662" y="2833624"/>
            <a:ext cx="2485203" cy="3209948"/>
            <a:chOff x="5969000" y="2889948"/>
            <a:chExt cx="2535036" cy="3274314"/>
          </a:xfrm>
          <a:effectLst/>
        </p:grpSpPr>
        <p:sp>
          <p:nvSpPr>
            <p:cNvPr id="246" name="Rectangle 245"/>
            <p:cNvSpPr/>
            <p:nvPr/>
          </p:nvSpPr>
          <p:spPr bwMode="auto">
            <a:xfrm>
              <a:off x="5969000" y="3192462"/>
              <a:ext cx="2535036" cy="2971800"/>
            </a:xfrm>
            <a:prstGeom prst="rect">
              <a:avLst/>
            </a:prstGeom>
            <a:solidFill>
              <a:schemeClr val="tx1">
                <a:lumMod val="20000"/>
                <a:lumOff val="80000"/>
              </a:scheme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030" fontAlgn="base">
                <a:lnSpc>
                  <a:spcPct val="90000"/>
                </a:lnSpc>
                <a:spcBef>
                  <a:spcPct val="0"/>
                </a:spcBef>
                <a:spcAft>
                  <a:spcPct val="0"/>
                </a:spcAft>
                <a:defRPr/>
              </a:pPr>
              <a:endParaRPr lang="en-US" sz="1961" kern="0">
                <a:gradFill>
                  <a:gsLst>
                    <a:gs pos="93162">
                      <a:srgbClr val="505050">
                        <a:lumMod val="50000"/>
                      </a:srgbClr>
                    </a:gs>
                    <a:gs pos="68000">
                      <a:srgbClr val="505050">
                        <a:lumMod val="50000"/>
                      </a:srgbClr>
                    </a:gs>
                  </a:gsLst>
                  <a:lin ang="5400000" scaled="0"/>
                </a:gradFill>
              </a:endParaRPr>
            </a:p>
          </p:txBody>
        </p:sp>
        <p:sp>
          <p:nvSpPr>
            <p:cNvPr id="247" name="TextBox 246"/>
            <p:cNvSpPr txBox="1"/>
            <p:nvPr/>
          </p:nvSpPr>
          <p:spPr>
            <a:xfrm>
              <a:off x="6096000" y="3991653"/>
              <a:ext cx="2299466" cy="1052520"/>
            </a:xfrm>
            <a:prstGeom prst="rect">
              <a:avLst/>
            </a:prstGeom>
            <a:solidFill>
              <a:schemeClr val="bg1"/>
            </a:solidFill>
          </p:spPr>
          <p:txBody>
            <a:bodyPr wrap="square" rIns="0" rtlCol="0">
              <a:noAutofit/>
            </a:bodyPr>
            <a:lstStyle>
              <a:defPPr>
                <a:defRPr lang="en-US"/>
              </a:defPPr>
              <a:lvl1pPr marR="0" lvl="0" indent="0" algn="ctr" defTabSz="932418" fontAlgn="auto">
                <a:lnSpc>
                  <a:spcPct val="100000"/>
                </a:lnSpc>
                <a:spcBef>
                  <a:spcPts val="0"/>
                </a:spcBef>
                <a:spcAft>
                  <a:spcPts val="0"/>
                </a:spcAft>
                <a:buClrTx/>
                <a:buSzTx/>
                <a:buFontTx/>
                <a:buNone/>
                <a:tabLst/>
                <a:defRPr kumimoji="0" sz="1400" b="0"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latin typeface="Segoe UI" panose="020B0502040204020203" pitchFamily="34" charset="0"/>
                  <a:cs typeface="Segoe UI" panose="020B0502040204020203" pitchFamily="34" charset="0"/>
                </a:defRPr>
              </a:lvl1pPr>
            </a:lstStyle>
            <a:p>
              <a:pPr algn="l">
                <a:lnSpc>
                  <a:spcPct val="90000"/>
                </a:lnSpc>
              </a:pPr>
              <a:r>
                <a:rPr lang="en-US" sz="1372">
                  <a:gradFill>
                    <a:gsLst>
                      <a:gs pos="93162">
                        <a:srgbClr val="505050">
                          <a:lumMod val="50000"/>
                        </a:srgbClr>
                      </a:gs>
                      <a:gs pos="68000">
                        <a:srgbClr val="505050">
                          <a:lumMod val="50000"/>
                        </a:srgbClr>
                      </a:gs>
                    </a:gsLst>
                    <a:lin ang="5400000" scaled="0"/>
                  </a:gradFill>
                </a:rPr>
                <a:t>Non Microsoft cloud software systems</a:t>
              </a:r>
            </a:p>
            <a:p>
              <a:pPr algn="l">
                <a:lnSpc>
                  <a:spcPct val="90000"/>
                </a:lnSpc>
              </a:pPr>
              <a:r>
                <a:rPr lang="en-US" sz="1176">
                  <a:gradFill>
                    <a:gsLst>
                      <a:gs pos="93162">
                        <a:srgbClr val="505050">
                          <a:lumMod val="50000"/>
                        </a:srgbClr>
                      </a:gs>
                      <a:gs pos="68000">
                        <a:srgbClr val="505050">
                          <a:lumMod val="50000"/>
                        </a:srgbClr>
                      </a:gs>
                    </a:gsLst>
                    <a:lin ang="5400000" scaled="0"/>
                  </a:gradFill>
                </a:rPr>
                <a:t>(e.g., SaaS applications, </a:t>
              </a:r>
              <a:br>
                <a:rPr lang="en-US" sz="1176">
                  <a:gradFill>
                    <a:gsLst>
                      <a:gs pos="93162">
                        <a:srgbClr val="505050">
                          <a:lumMod val="50000"/>
                        </a:srgbClr>
                      </a:gs>
                      <a:gs pos="68000">
                        <a:srgbClr val="505050">
                          <a:lumMod val="50000"/>
                        </a:srgbClr>
                      </a:gs>
                    </a:gsLst>
                    <a:lin ang="5400000" scaled="0"/>
                  </a:gradFill>
                </a:rPr>
              </a:br>
              <a:r>
                <a:rPr lang="en-US" sz="1176" spc="-29">
                  <a:gradFill>
                    <a:gsLst>
                      <a:gs pos="93162">
                        <a:srgbClr val="505050">
                          <a:lumMod val="50000"/>
                        </a:srgbClr>
                      </a:gs>
                      <a:gs pos="68000">
                        <a:srgbClr val="505050">
                          <a:lumMod val="50000"/>
                        </a:srgbClr>
                      </a:gs>
                    </a:gsLst>
                    <a:lin ang="5400000" scaled="0"/>
                  </a:gradFill>
                </a:rPr>
                <a:t>IOT scenarios, and data streams)</a:t>
              </a:r>
            </a:p>
          </p:txBody>
        </p:sp>
        <p:cxnSp>
          <p:nvCxnSpPr>
            <p:cNvPr id="248" name="Straight Connector 247"/>
            <p:cNvCxnSpPr/>
            <p:nvPr/>
          </p:nvCxnSpPr>
          <p:spPr>
            <a:xfrm>
              <a:off x="7268435" y="2889948"/>
              <a:ext cx="0" cy="1091502"/>
            </a:xfrm>
            <a:prstGeom prst="line">
              <a:avLst/>
            </a:prstGeom>
            <a:noFill/>
            <a:ln w="22225" cap="flat" cmpd="sng" algn="ctr">
              <a:solidFill>
                <a:schemeClr val="tx2"/>
              </a:solidFill>
              <a:prstDash val="solid"/>
              <a:miter lim="800000"/>
              <a:headEnd type="arrow" w="med" len="sm"/>
              <a:tailEnd type="none" w="med" len="med"/>
            </a:ln>
            <a:effectLst/>
          </p:spPr>
        </p:cxnSp>
        <p:sp>
          <p:nvSpPr>
            <p:cNvPr id="249" name="TextBox 248"/>
            <p:cNvSpPr txBox="1"/>
            <p:nvPr/>
          </p:nvSpPr>
          <p:spPr>
            <a:xfrm>
              <a:off x="5994503" y="5639097"/>
              <a:ext cx="2470183" cy="517065"/>
            </a:xfrm>
            <a:prstGeom prst="rect">
              <a:avLst/>
            </a:prstGeom>
            <a:noFill/>
          </p:spPr>
          <p:txBody>
            <a:bodyPr wrap="square" lIns="179285" tIns="143428" rIns="179285" bIns="143428"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Non-Microsoft cloud</a:t>
              </a:r>
            </a:p>
          </p:txBody>
        </p:sp>
      </p:grpSp>
      <p:cxnSp>
        <p:nvCxnSpPr>
          <p:cNvPr id="250" name="Straight Arrow Connector 249"/>
          <p:cNvCxnSpPr/>
          <p:nvPr/>
        </p:nvCxnSpPr>
        <p:spPr>
          <a:xfrm>
            <a:off x="2953067" y="4698342"/>
            <a:ext cx="226441" cy="0"/>
          </a:xfrm>
          <a:prstGeom prst="straightConnector1">
            <a:avLst/>
          </a:prstGeom>
          <a:noFill/>
          <a:ln w="22225" cap="flat" cmpd="sng" algn="ctr">
            <a:solidFill>
              <a:schemeClr val="tx2"/>
            </a:solidFill>
            <a:prstDash val="solid"/>
            <a:miter lim="800000"/>
            <a:headEnd type="none" w="med" len="sm"/>
            <a:tailEnd type="arrow" w="sm" len="sm"/>
          </a:ln>
          <a:effectLst/>
        </p:spPr>
      </p:cxnSp>
      <p:cxnSp>
        <p:nvCxnSpPr>
          <p:cNvPr id="251" name="Straight Connector 250"/>
          <p:cNvCxnSpPr/>
          <p:nvPr/>
        </p:nvCxnSpPr>
        <p:spPr>
          <a:xfrm>
            <a:off x="2961997" y="2426748"/>
            <a:ext cx="0" cy="2270632"/>
          </a:xfrm>
          <a:prstGeom prst="line">
            <a:avLst/>
          </a:prstGeom>
          <a:noFill/>
          <a:ln w="22225" cap="flat" cmpd="sng" algn="ctr">
            <a:solidFill>
              <a:schemeClr val="tx2"/>
            </a:solidFill>
            <a:prstDash val="solid"/>
            <a:miter lim="800000"/>
            <a:headEnd type="none" w="med" len="sm"/>
            <a:tailEnd type="none"/>
          </a:ln>
          <a:effectLst/>
        </p:spPr>
      </p:cxnSp>
      <p:grpSp>
        <p:nvGrpSpPr>
          <p:cNvPr id="252" name="Group 251"/>
          <p:cNvGrpSpPr/>
          <p:nvPr/>
        </p:nvGrpSpPr>
        <p:grpSpPr>
          <a:xfrm>
            <a:off x="275897" y="3578404"/>
            <a:ext cx="2568664" cy="2465168"/>
            <a:chOff x="175865" y="3649662"/>
            <a:chExt cx="2620171" cy="2514600"/>
          </a:xfrm>
          <a:effectLst/>
        </p:grpSpPr>
        <p:sp>
          <p:nvSpPr>
            <p:cNvPr id="253" name="Rectangle 252"/>
            <p:cNvSpPr/>
            <p:nvPr/>
          </p:nvSpPr>
          <p:spPr bwMode="auto">
            <a:xfrm>
              <a:off x="175865" y="3649662"/>
              <a:ext cx="2620171" cy="2514600"/>
            </a:xfrm>
            <a:prstGeom prst="rect">
              <a:avLst/>
            </a:prstGeom>
            <a:solidFill>
              <a:schemeClr val="tx1">
                <a:lumMod val="20000"/>
                <a:lumOff val="80000"/>
              </a:schemeClr>
            </a:solidFill>
            <a:ln w="10795" cap="flat" cmpd="sng" algn="ctr">
              <a:noFill/>
              <a:prstDash val="dash"/>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lnSpc>
                  <a:spcPct val="90000"/>
                </a:lnSpc>
                <a:spcBef>
                  <a:spcPct val="0"/>
                </a:spcBef>
                <a:spcAft>
                  <a:spcPct val="0"/>
                </a:spcAft>
                <a:defRPr/>
              </a:pPr>
              <a:endParaRPr lang="en-US" sz="1961" kern="0">
                <a:gradFill>
                  <a:gsLst>
                    <a:gs pos="93162">
                      <a:srgbClr val="505050">
                        <a:lumMod val="50000"/>
                      </a:srgbClr>
                    </a:gs>
                    <a:gs pos="68000">
                      <a:srgbClr val="505050">
                        <a:lumMod val="50000"/>
                      </a:srgbClr>
                    </a:gs>
                  </a:gsLst>
                  <a:lin ang="5400000" scaled="0"/>
                </a:gradFill>
              </a:endParaRPr>
            </a:p>
          </p:txBody>
        </p:sp>
        <p:sp>
          <p:nvSpPr>
            <p:cNvPr id="254" name="TextBox 253"/>
            <p:cNvSpPr txBox="1"/>
            <p:nvPr/>
          </p:nvSpPr>
          <p:spPr>
            <a:xfrm>
              <a:off x="175865" y="5636346"/>
              <a:ext cx="2605074" cy="517065"/>
            </a:xfrm>
            <a:prstGeom prst="rect">
              <a:avLst/>
            </a:prstGeom>
            <a:noFill/>
          </p:spPr>
          <p:txBody>
            <a:bodyPr wrap="square" lIns="179285" tIns="143428" rIns="179285" bIns="143428"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On-premises data </a:t>
              </a:r>
            </a:p>
          </p:txBody>
        </p:sp>
        <p:sp>
          <p:nvSpPr>
            <p:cNvPr id="255" name="Freeform 23"/>
            <p:cNvSpPr>
              <a:spLocks noEditPoints="1"/>
            </p:cNvSpPr>
            <p:nvPr/>
          </p:nvSpPr>
          <p:spPr bwMode="black">
            <a:xfrm>
              <a:off x="492432" y="4096349"/>
              <a:ext cx="502538" cy="520539"/>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tx1"/>
            </a:solidFill>
            <a:ln>
              <a:noFill/>
            </a:ln>
          </p:spPr>
          <p:txBody>
            <a:bodyPr vert="horz" wrap="square" lIns="80664" tIns="40332" rIns="80664" bIns="40332" numCol="1" anchor="t" anchorCtr="0" compatLnSpc="1">
              <a:prstTxWarp prst="textNoShape">
                <a:avLst/>
              </a:prstTxWarp>
            </a:bodyPr>
            <a:lstStyle/>
            <a:p>
              <a:pPr defTabSz="914016">
                <a:lnSpc>
                  <a:spcPct val="90000"/>
                </a:lnSpc>
                <a:defRPr/>
              </a:pPr>
              <a:endParaRPr lang="en-US" sz="1567" kern="0">
                <a:ln>
                  <a:solidFill>
                    <a:srgbClr val="FFFFFF">
                      <a:alpha val="0"/>
                    </a:srgbClr>
                  </a:solidFill>
                </a:ln>
                <a:gradFill>
                  <a:gsLst>
                    <a:gs pos="93162">
                      <a:srgbClr val="505050">
                        <a:lumMod val="50000"/>
                      </a:srgbClr>
                    </a:gs>
                    <a:gs pos="68000">
                      <a:srgbClr val="505050">
                        <a:lumMod val="50000"/>
                      </a:srgbClr>
                    </a:gs>
                  </a:gsLst>
                  <a:lin ang="5400000" scaled="0"/>
                </a:gradFill>
              </a:endParaRPr>
            </a:p>
          </p:txBody>
        </p:sp>
        <p:sp>
          <p:nvSpPr>
            <p:cNvPr id="256" name="Can 255"/>
            <p:cNvSpPr/>
            <p:nvPr/>
          </p:nvSpPr>
          <p:spPr>
            <a:xfrm>
              <a:off x="510546" y="4861883"/>
              <a:ext cx="465665" cy="534029"/>
            </a:xfrm>
            <a:prstGeom prst="can">
              <a:avLst/>
            </a:prstGeom>
            <a:solidFill>
              <a:schemeClr val="tx1"/>
            </a:solidFill>
            <a:ln w="19050" cap="flat" cmpd="sng" algn="ctr">
              <a:solidFill>
                <a:srgbClr val="E3E3E3"/>
              </a:solidFill>
              <a:prstDash val="solid"/>
              <a:miter lim="800000"/>
            </a:ln>
            <a:effectLst/>
          </p:spPr>
          <p:txBody>
            <a:bodyPr rtlCol="0" anchor="ctr"/>
            <a:lstStyle/>
            <a:p>
              <a:pPr algn="ctr" defTabSz="914049">
                <a:lnSpc>
                  <a:spcPct val="90000"/>
                </a:lnSpc>
                <a:defRPr/>
              </a:pPr>
              <a:endParaRPr lang="en-US" kern="0">
                <a:gradFill>
                  <a:gsLst>
                    <a:gs pos="93162">
                      <a:srgbClr val="505050">
                        <a:lumMod val="50000"/>
                      </a:srgbClr>
                    </a:gs>
                    <a:gs pos="68000">
                      <a:srgbClr val="505050">
                        <a:lumMod val="50000"/>
                      </a:srgbClr>
                    </a:gs>
                  </a:gsLst>
                  <a:lin ang="5400000" scaled="0"/>
                </a:gradFill>
                <a:latin typeface="Segoe UI Light" panose="020B0502040204020203" pitchFamily="34" charset="0"/>
              </a:endParaRPr>
            </a:p>
          </p:txBody>
        </p:sp>
        <p:sp>
          <p:nvSpPr>
            <p:cNvPr id="257" name="TextBox 256"/>
            <p:cNvSpPr txBox="1"/>
            <p:nvPr/>
          </p:nvSpPr>
          <p:spPr>
            <a:xfrm>
              <a:off x="1016260" y="4107342"/>
              <a:ext cx="1382026" cy="481910"/>
            </a:xfrm>
            <a:prstGeom prst="rect">
              <a:avLst/>
            </a:prstGeom>
            <a:noFill/>
          </p:spPr>
          <p:txBody>
            <a:bodyPr wrap="none" rtlCol="0">
              <a:spAutoFit/>
            </a:bodyPr>
            <a:lstStyle/>
            <a:p>
              <a:pPr defTabSz="914049">
                <a:lnSpc>
                  <a:spcPct val="90000"/>
                </a:lnSpc>
                <a:defRPr/>
              </a:pPr>
              <a:r>
                <a:rPr lang="en-US" sz="1372" kern="0">
                  <a:gradFill>
                    <a:gsLst>
                      <a:gs pos="93162">
                        <a:srgbClr val="505050">
                          <a:lumMod val="50000"/>
                        </a:srgbClr>
                      </a:gs>
                      <a:gs pos="68000">
                        <a:srgbClr val="505050">
                          <a:lumMod val="50000"/>
                        </a:srgbClr>
                      </a:gs>
                    </a:gsLst>
                    <a:lin ang="5400000" scaled="0"/>
                  </a:gradFill>
                  <a:cs typeface="Segoe UI" panose="020B0502040204020203" pitchFamily="34" charset="0"/>
                </a:rPr>
                <a:t>SQL Server </a:t>
              </a:r>
              <a:br>
                <a:rPr lang="en-US" sz="1372" kern="0">
                  <a:gradFill>
                    <a:gsLst>
                      <a:gs pos="93162">
                        <a:srgbClr val="505050">
                          <a:lumMod val="50000"/>
                        </a:srgbClr>
                      </a:gs>
                      <a:gs pos="68000">
                        <a:srgbClr val="505050">
                          <a:lumMod val="50000"/>
                        </a:srgbClr>
                      </a:gs>
                    </a:gsLst>
                    <a:lin ang="5400000" scaled="0"/>
                  </a:gradFill>
                  <a:cs typeface="Segoe UI" panose="020B0502040204020203" pitchFamily="34" charset="0"/>
                </a:rPr>
              </a:br>
              <a:r>
                <a:rPr lang="en-US" sz="1372" kern="0">
                  <a:gradFill>
                    <a:gsLst>
                      <a:gs pos="93162">
                        <a:srgbClr val="505050">
                          <a:lumMod val="50000"/>
                        </a:srgbClr>
                      </a:gs>
                      <a:gs pos="68000">
                        <a:srgbClr val="505050">
                          <a:lumMod val="50000"/>
                        </a:srgbClr>
                      </a:gs>
                    </a:gsLst>
                    <a:lin ang="5400000" scaled="0"/>
                  </a:gradFill>
                  <a:cs typeface="Segoe UI" panose="020B0502040204020203" pitchFamily="34" charset="0"/>
                </a:rPr>
                <a:t>analysis services</a:t>
              </a:r>
            </a:p>
          </p:txBody>
        </p:sp>
        <p:sp>
          <p:nvSpPr>
            <p:cNvPr id="258" name="TextBox 257"/>
            <p:cNvSpPr txBox="1"/>
            <p:nvPr/>
          </p:nvSpPr>
          <p:spPr>
            <a:xfrm>
              <a:off x="1016260" y="4891018"/>
              <a:ext cx="1558621" cy="481910"/>
            </a:xfrm>
            <a:prstGeom prst="rect">
              <a:avLst/>
            </a:prstGeom>
            <a:noFill/>
          </p:spPr>
          <p:txBody>
            <a:bodyPr wrap="none" rtlCol="0">
              <a:spAutoFit/>
            </a:bodyPr>
            <a:lstStyle/>
            <a:p>
              <a:pPr defTabSz="914049">
                <a:lnSpc>
                  <a:spcPct val="90000"/>
                </a:lnSpc>
                <a:defRPr/>
              </a:pPr>
              <a:r>
                <a:rPr lang="en-US" sz="1372" kern="0">
                  <a:gradFill>
                    <a:gsLst>
                      <a:gs pos="93162">
                        <a:srgbClr val="505050">
                          <a:lumMod val="50000"/>
                        </a:srgbClr>
                      </a:gs>
                      <a:gs pos="68000">
                        <a:srgbClr val="505050">
                          <a:lumMod val="50000"/>
                        </a:srgbClr>
                      </a:gs>
                    </a:gsLst>
                    <a:lin ang="5400000" scaled="0"/>
                  </a:gradFill>
                  <a:cs typeface="Segoe UI" panose="020B0502040204020203" pitchFamily="34" charset="0"/>
                </a:rPr>
                <a:t>Databases and</a:t>
              </a:r>
              <a:br>
                <a:rPr lang="en-US" sz="1372" kern="0">
                  <a:gradFill>
                    <a:gsLst>
                      <a:gs pos="93162">
                        <a:srgbClr val="505050">
                          <a:lumMod val="50000"/>
                        </a:srgbClr>
                      </a:gs>
                      <a:gs pos="68000">
                        <a:srgbClr val="505050">
                          <a:lumMod val="50000"/>
                        </a:srgbClr>
                      </a:gs>
                    </a:gsLst>
                    <a:lin ang="5400000" scaled="0"/>
                  </a:gradFill>
                  <a:cs typeface="Segoe UI" panose="020B0502040204020203" pitchFamily="34" charset="0"/>
                </a:rPr>
              </a:br>
              <a:r>
                <a:rPr lang="en-US" sz="1372" kern="0">
                  <a:gradFill>
                    <a:gsLst>
                      <a:gs pos="93162">
                        <a:srgbClr val="505050">
                          <a:lumMod val="50000"/>
                        </a:srgbClr>
                      </a:gs>
                      <a:gs pos="68000">
                        <a:srgbClr val="505050">
                          <a:lumMod val="50000"/>
                        </a:srgbClr>
                      </a:gs>
                    </a:gsLst>
                    <a:lin ang="5400000" scaled="0"/>
                  </a:gradFill>
                  <a:cs typeface="Segoe UI" panose="020B0502040204020203" pitchFamily="34" charset="0"/>
                </a:rPr>
                <a:t>other data sources</a:t>
              </a:r>
            </a:p>
          </p:txBody>
        </p:sp>
      </p:grpSp>
      <p:grpSp>
        <p:nvGrpSpPr>
          <p:cNvPr id="267" name="Group 266"/>
          <p:cNvGrpSpPr/>
          <p:nvPr/>
        </p:nvGrpSpPr>
        <p:grpSpPr>
          <a:xfrm>
            <a:off x="8438345" y="3896594"/>
            <a:ext cx="3486736" cy="2146978"/>
            <a:chOff x="8670980" y="3974232"/>
            <a:chExt cx="3556652" cy="2190029"/>
          </a:xfrm>
          <a:effectLst/>
        </p:grpSpPr>
        <p:sp>
          <p:nvSpPr>
            <p:cNvPr id="268" name="Rectangle 267"/>
            <p:cNvSpPr/>
            <p:nvPr/>
          </p:nvSpPr>
          <p:spPr bwMode="auto">
            <a:xfrm>
              <a:off x="8796266" y="3974232"/>
              <a:ext cx="3431366" cy="2190029"/>
            </a:xfrm>
            <a:prstGeom prst="rect">
              <a:avLst/>
            </a:prstGeom>
            <a:solidFill>
              <a:schemeClr val="tx1">
                <a:lumMod val="20000"/>
                <a:lumOff val="80000"/>
              </a:schemeClr>
            </a:solidFill>
            <a:ln w="10795" cap="flat" cmpd="sng" algn="ctr">
              <a:noFill/>
              <a:prstDash val="dash"/>
              <a:headEnd type="none" w="med" len="med"/>
              <a:tailEnd type="none" w="med" len="med"/>
            </a:ln>
            <a:effectLst/>
          </p:spPr>
          <p:txBody>
            <a:bodyPr vert="horz" wrap="square" lIns="0" tIns="45720" rIns="0" bIns="89642" numCol="1" rtlCol="0" anchor="ctr" anchorCtr="0" compatLnSpc="1">
              <a:prstTxWarp prst="textNoShape">
                <a:avLst/>
              </a:prstTxWarp>
            </a:bodyPr>
            <a:lstStyle/>
            <a:p>
              <a:pPr algn="ctr" defTabSz="914030" fontAlgn="base">
                <a:lnSpc>
                  <a:spcPct val="90000"/>
                </a:lnSpc>
                <a:spcBef>
                  <a:spcPct val="0"/>
                </a:spcBef>
                <a:spcAft>
                  <a:spcPct val="0"/>
                </a:spcAft>
                <a:defRPr/>
              </a:pPr>
              <a:endParaRPr lang="en-US" sz="1961" kern="0">
                <a:gradFill>
                  <a:gsLst>
                    <a:gs pos="93162">
                      <a:srgbClr val="505050">
                        <a:lumMod val="50000"/>
                      </a:srgbClr>
                    </a:gs>
                    <a:gs pos="68000">
                      <a:srgbClr val="505050">
                        <a:lumMod val="50000"/>
                      </a:srgbClr>
                    </a:gs>
                  </a:gsLst>
                  <a:lin ang="5400000" scaled="0"/>
                </a:gradFill>
              </a:endParaRPr>
            </a:p>
          </p:txBody>
        </p:sp>
        <p:pic>
          <p:nvPicPr>
            <p:cNvPr id="273" name="Picture 2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0980" y="4143293"/>
              <a:ext cx="3387876" cy="1833562"/>
            </a:xfrm>
            <a:prstGeom prst="rect">
              <a:avLst/>
            </a:prstGeom>
          </p:spPr>
        </p:pic>
        <p:sp>
          <p:nvSpPr>
            <p:cNvPr id="269" name="TextBox 268"/>
            <p:cNvSpPr txBox="1"/>
            <p:nvPr/>
          </p:nvSpPr>
          <p:spPr>
            <a:xfrm>
              <a:off x="8796266" y="5647196"/>
              <a:ext cx="1645902" cy="517065"/>
            </a:xfrm>
            <a:prstGeom prst="rect">
              <a:avLst/>
            </a:prstGeom>
            <a:noFill/>
          </p:spPr>
          <p:txBody>
            <a:bodyPr wrap="square" lIns="179285" tIns="143428" rIns="179285" bIns="143428"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Mobile apps</a:t>
              </a:r>
            </a:p>
          </p:txBody>
        </p:sp>
        <p:sp>
          <p:nvSpPr>
            <p:cNvPr id="270" name="Freeform 269"/>
            <p:cNvSpPr>
              <a:spLocks noChangeAspect="1" noEditPoints="1"/>
            </p:cNvSpPr>
            <p:nvPr/>
          </p:nvSpPr>
          <p:spPr bwMode="black">
            <a:xfrm>
              <a:off x="11011432" y="4133232"/>
              <a:ext cx="1046320" cy="233415"/>
            </a:xfrm>
            <a:custGeom>
              <a:avLst/>
              <a:gdLst>
                <a:gd name="T0" fmla="*/ 115 w 526"/>
                <a:gd name="T1" fmla="*/ 56 h 115"/>
                <a:gd name="T2" fmla="*/ 49 w 526"/>
                <a:gd name="T3" fmla="*/ 56 h 115"/>
                <a:gd name="T4" fmla="*/ 0 w 526"/>
                <a:gd name="T5" fmla="*/ 56 h 115"/>
                <a:gd name="T6" fmla="*/ 0 w 526"/>
                <a:gd name="T7" fmla="*/ 59 h 115"/>
                <a:gd name="T8" fmla="*/ 49 w 526"/>
                <a:gd name="T9" fmla="*/ 59 h 115"/>
                <a:gd name="T10" fmla="*/ 115 w 526"/>
                <a:gd name="T11" fmla="*/ 115 h 115"/>
                <a:gd name="T12" fmla="*/ 231 w 526"/>
                <a:gd name="T13" fmla="*/ 23 h 115"/>
                <a:gd name="T14" fmla="*/ 215 w 526"/>
                <a:gd name="T15" fmla="*/ 83 h 115"/>
                <a:gd name="T16" fmla="*/ 192 w 526"/>
                <a:gd name="T17" fmla="*/ 23 h 115"/>
                <a:gd name="T18" fmla="*/ 175 w 526"/>
                <a:gd name="T19" fmla="*/ 83 h 115"/>
                <a:gd name="T20" fmla="*/ 150 w 526"/>
                <a:gd name="T21" fmla="*/ 23 h 115"/>
                <a:gd name="T22" fmla="*/ 194 w 526"/>
                <a:gd name="T23" fmla="*/ 42 h 115"/>
                <a:gd name="T24" fmla="*/ 196 w 526"/>
                <a:gd name="T25" fmla="*/ 42 h 115"/>
                <a:gd name="T26" fmla="*/ 240 w 526"/>
                <a:gd name="T27" fmla="*/ 23 h 115"/>
                <a:gd name="T28" fmla="*/ 250 w 526"/>
                <a:gd name="T29" fmla="*/ 22 h 115"/>
                <a:gd name="T30" fmla="*/ 246 w 526"/>
                <a:gd name="T31" fmla="*/ 31 h 115"/>
                <a:gd name="T32" fmla="*/ 255 w 526"/>
                <a:gd name="T33" fmla="*/ 27 h 115"/>
                <a:gd name="T34" fmla="*/ 246 w 526"/>
                <a:gd name="T35" fmla="*/ 43 h 115"/>
                <a:gd name="T36" fmla="*/ 254 w 526"/>
                <a:gd name="T37" fmla="*/ 43 h 115"/>
                <a:gd name="T38" fmla="*/ 290 w 526"/>
                <a:gd name="T39" fmla="*/ 42 h 115"/>
                <a:gd name="T40" fmla="*/ 274 w 526"/>
                <a:gd name="T41" fmla="*/ 43 h 115"/>
                <a:gd name="T42" fmla="*/ 274 w 526"/>
                <a:gd name="T43" fmla="*/ 92 h 115"/>
                <a:gd name="T44" fmla="*/ 287 w 526"/>
                <a:gd name="T45" fmla="*/ 49 h 115"/>
                <a:gd name="T46" fmla="*/ 307 w 526"/>
                <a:gd name="T47" fmla="*/ 92 h 115"/>
                <a:gd name="T48" fmla="*/ 354 w 526"/>
                <a:gd name="T49" fmla="*/ 19 h 115"/>
                <a:gd name="T50" fmla="*/ 339 w 526"/>
                <a:gd name="T51" fmla="*/ 42 h 115"/>
                <a:gd name="T52" fmla="*/ 322 w 526"/>
                <a:gd name="T53" fmla="*/ 87 h 115"/>
                <a:gd name="T54" fmla="*/ 354 w 526"/>
                <a:gd name="T55" fmla="*/ 84 h 115"/>
                <a:gd name="T56" fmla="*/ 362 w 526"/>
                <a:gd name="T57" fmla="*/ 19 h 115"/>
                <a:gd name="T58" fmla="*/ 328 w 526"/>
                <a:gd name="T59" fmla="*/ 82 h 115"/>
                <a:gd name="T60" fmla="*/ 340 w 526"/>
                <a:gd name="T61" fmla="*/ 49 h 115"/>
                <a:gd name="T62" fmla="*/ 354 w 526"/>
                <a:gd name="T63" fmla="*/ 70 h 115"/>
                <a:gd name="T64" fmla="*/ 396 w 526"/>
                <a:gd name="T65" fmla="*/ 42 h 115"/>
                <a:gd name="T66" fmla="*/ 378 w 526"/>
                <a:gd name="T67" fmla="*/ 87 h 115"/>
                <a:gd name="T68" fmla="*/ 420 w 526"/>
                <a:gd name="T69" fmla="*/ 68 h 115"/>
                <a:gd name="T70" fmla="*/ 396 w 526"/>
                <a:gd name="T71" fmla="*/ 87 h 115"/>
                <a:gd name="T72" fmla="*/ 384 w 526"/>
                <a:gd name="T73" fmla="*/ 54 h 115"/>
                <a:gd name="T74" fmla="*/ 412 w 526"/>
                <a:gd name="T75" fmla="*/ 68 h 115"/>
                <a:gd name="T76" fmla="*/ 474 w 526"/>
                <a:gd name="T77" fmla="*/ 80 h 115"/>
                <a:gd name="T78" fmla="*/ 472 w 526"/>
                <a:gd name="T79" fmla="*/ 80 h 115"/>
                <a:gd name="T80" fmla="*/ 443 w 526"/>
                <a:gd name="T81" fmla="*/ 80 h 115"/>
                <a:gd name="T82" fmla="*/ 441 w 526"/>
                <a:gd name="T83" fmla="*/ 80 h 115"/>
                <a:gd name="T84" fmla="*/ 438 w 526"/>
                <a:gd name="T85" fmla="*/ 92 h 115"/>
                <a:gd name="T86" fmla="*/ 458 w 526"/>
                <a:gd name="T87" fmla="*/ 53 h 115"/>
                <a:gd name="T88" fmla="*/ 469 w 526"/>
                <a:gd name="T89" fmla="*/ 92 h 115"/>
                <a:gd name="T90" fmla="*/ 484 w 526"/>
                <a:gd name="T91" fmla="*/ 43 h 115"/>
                <a:gd name="T92" fmla="*/ 505 w 526"/>
                <a:gd name="T93" fmla="*/ 60 h 115"/>
                <a:gd name="T94" fmla="*/ 512 w 526"/>
                <a:gd name="T95" fmla="*/ 49 h 115"/>
                <a:gd name="T96" fmla="*/ 513 w 526"/>
                <a:gd name="T97" fmla="*/ 42 h 115"/>
                <a:gd name="T98" fmla="*/ 498 w 526"/>
                <a:gd name="T99" fmla="*/ 65 h 115"/>
                <a:gd name="T100" fmla="*/ 517 w 526"/>
                <a:gd name="T101" fmla="*/ 80 h 115"/>
                <a:gd name="T102" fmla="*/ 495 w 526"/>
                <a:gd name="T103" fmla="*/ 91 h 115"/>
                <a:gd name="T104" fmla="*/ 526 w 526"/>
                <a:gd name="T105"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6" h="115">
                  <a:moveTo>
                    <a:pt x="52" y="9"/>
                  </a:moveTo>
                  <a:cubicBezTo>
                    <a:pt x="115" y="0"/>
                    <a:pt x="115" y="0"/>
                    <a:pt x="115" y="0"/>
                  </a:cubicBezTo>
                  <a:cubicBezTo>
                    <a:pt x="115" y="56"/>
                    <a:pt x="115" y="56"/>
                    <a:pt x="115" y="56"/>
                  </a:cubicBezTo>
                  <a:cubicBezTo>
                    <a:pt x="52" y="56"/>
                    <a:pt x="52" y="56"/>
                    <a:pt x="52" y="56"/>
                  </a:cubicBezTo>
                  <a:lnTo>
                    <a:pt x="52" y="9"/>
                  </a:lnTo>
                  <a:close/>
                  <a:moveTo>
                    <a:pt x="49" y="56"/>
                  </a:moveTo>
                  <a:cubicBezTo>
                    <a:pt x="49" y="9"/>
                    <a:pt x="49" y="9"/>
                    <a:pt x="49" y="9"/>
                  </a:cubicBezTo>
                  <a:cubicBezTo>
                    <a:pt x="0" y="16"/>
                    <a:pt x="0" y="16"/>
                    <a:pt x="0" y="16"/>
                  </a:cubicBezTo>
                  <a:cubicBezTo>
                    <a:pt x="0" y="56"/>
                    <a:pt x="0" y="56"/>
                    <a:pt x="0" y="56"/>
                  </a:cubicBezTo>
                  <a:lnTo>
                    <a:pt x="49" y="56"/>
                  </a:lnTo>
                  <a:close/>
                  <a:moveTo>
                    <a:pt x="49" y="59"/>
                  </a:moveTo>
                  <a:cubicBezTo>
                    <a:pt x="0" y="59"/>
                    <a:pt x="0" y="59"/>
                    <a:pt x="0" y="59"/>
                  </a:cubicBezTo>
                  <a:cubicBezTo>
                    <a:pt x="0" y="99"/>
                    <a:pt x="0" y="99"/>
                    <a:pt x="0" y="99"/>
                  </a:cubicBezTo>
                  <a:cubicBezTo>
                    <a:pt x="49" y="106"/>
                    <a:pt x="49" y="106"/>
                    <a:pt x="49" y="106"/>
                  </a:cubicBezTo>
                  <a:lnTo>
                    <a:pt x="49" y="59"/>
                  </a:lnTo>
                  <a:close/>
                  <a:moveTo>
                    <a:pt x="52" y="59"/>
                  </a:moveTo>
                  <a:cubicBezTo>
                    <a:pt x="52" y="106"/>
                    <a:pt x="52" y="106"/>
                    <a:pt x="52" y="106"/>
                  </a:cubicBezTo>
                  <a:cubicBezTo>
                    <a:pt x="115" y="115"/>
                    <a:pt x="115" y="115"/>
                    <a:pt x="115" y="115"/>
                  </a:cubicBezTo>
                  <a:cubicBezTo>
                    <a:pt x="115" y="59"/>
                    <a:pt x="115" y="59"/>
                    <a:pt x="115" y="59"/>
                  </a:cubicBezTo>
                  <a:lnTo>
                    <a:pt x="52" y="59"/>
                  </a:lnTo>
                  <a:close/>
                  <a:moveTo>
                    <a:pt x="231" y="23"/>
                  </a:moveTo>
                  <a:cubicBezTo>
                    <a:pt x="217" y="76"/>
                    <a:pt x="217" y="76"/>
                    <a:pt x="217" y="76"/>
                  </a:cubicBezTo>
                  <a:cubicBezTo>
                    <a:pt x="216" y="79"/>
                    <a:pt x="215" y="81"/>
                    <a:pt x="215" y="83"/>
                  </a:cubicBezTo>
                  <a:cubicBezTo>
                    <a:pt x="215" y="83"/>
                    <a:pt x="215" y="83"/>
                    <a:pt x="215" y="83"/>
                  </a:cubicBezTo>
                  <a:cubicBezTo>
                    <a:pt x="215" y="81"/>
                    <a:pt x="215" y="79"/>
                    <a:pt x="214" y="77"/>
                  </a:cubicBezTo>
                  <a:cubicBezTo>
                    <a:pt x="199" y="23"/>
                    <a:pt x="199" y="23"/>
                    <a:pt x="199" y="23"/>
                  </a:cubicBezTo>
                  <a:cubicBezTo>
                    <a:pt x="192" y="23"/>
                    <a:pt x="192" y="23"/>
                    <a:pt x="192" y="23"/>
                  </a:cubicBezTo>
                  <a:cubicBezTo>
                    <a:pt x="176" y="76"/>
                    <a:pt x="176" y="76"/>
                    <a:pt x="176" y="76"/>
                  </a:cubicBezTo>
                  <a:cubicBezTo>
                    <a:pt x="175" y="79"/>
                    <a:pt x="175" y="81"/>
                    <a:pt x="175" y="83"/>
                  </a:cubicBezTo>
                  <a:cubicBezTo>
                    <a:pt x="175" y="83"/>
                    <a:pt x="175" y="83"/>
                    <a:pt x="175" y="83"/>
                  </a:cubicBezTo>
                  <a:cubicBezTo>
                    <a:pt x="174" y="81"/>
                    <a:pt x="174" y="79"/>
                    <a:pt x="173" y="76"/>
                  </a:cubicBezTo>
                  <a:cubicBezTo>
                    <a:pt x="159" y="23"/>
                    <a:pt x="159" y="23"/>
                    <a:pt x="159" y="23"/>
                  </a:cubicBezTo>
                  <a:cubicBezTo>
                    <a:pt x="150" y="23"/>
                    <a:pt x="150" y="23"/>
                    <a:pt x="150" y="23"/>
                  </a:cubicBezTo>
                  <a:cubicBezTo>
                    <a:pt x="170" y="92"/>
                    <a:pt x="170" y="92"/>
                    <a:pt x="170" y="92"/>
                  </a:cubicBezTo>
                  <a:cubicBezTo>
                    <a:pt x="179" y="92"/>
                    <a:pt x="179" y="92"/>
                    <a:pt x="179" y="92"/>
                  </a:cubicBezTo>
                  <a:cubicBezTo>
                    <a:pt x="194" y="42"/>
                    <a:pt x="194" y="42"/>
                    <a:pt x="194" y="42"/>
                  </a:cubicBezTo>
                  <a:cubicBezTo>
                    <a:pt x="194" y="40"/>
                    <a:pt x="195" y="37"/>
                    <a:pt x="195" y="35"/>
                  </a:cubicBezTo>
                  <a:cubicBezTo>
                    <a:pt x="195" y="35"/>
                    <a:pt x="195" y="35"/>
                    <a:pt x="195" y="35"/>
                  </a:cubicBezTo>
                  <a:cubicBezTo>
                    <a:pt x="195" y="38"/>
                    <a:pt x="196" y="40"/>
                    <a:pt x="196" y="42"/>
                  </a:cubicBezTo>
                  <a:cubicBezTo>
                    <a:pt x="210" y="92"/>
                    <a:pt x="210" y="92"/>
                    <a:pt x="210" y="92"/>
                  </a:cubicBezTo>
                  <a:cubicBezTo>
                    <a:pt x="220" y="92"/>
                    <a:pt x="220" y="92"/>
                    <a:pt x="220" y="92"/>
                  </a:cubicBezTo>
                  <a:cubicBezTo>
                    <a:pt x="240" y="23"/>
                    <a:pt x="240" y="23"/>
                    <a:pt x="240" y="23"/>
                  </a:cubicBezTo>
                  <a:lnTo>
                    <a:pt x="231" y="23"/>
                  </a:lnTo>
                  <a:close/>
                  <a:moveTo>
                    <a:pt x="254" y="23"/>
                  </a:moveTo>
                  <a:cubicBezTo>
                    <a:pt x="253" y="22"/>
                    <a:pt x="251" y="22"/>
                    <a:pt x="250" y="22"/>
                  </a:cubicBezTo>
                  <a:cubicBezTo>
                    <a:pt x="248" y="22"/>
                    <a:pt x="247" y="22"/>
                    <a:pt x="246" y="23"/>
                  </a:cubicBezTo>
                  <a:cubicBezTo>
                    <a:pt x="245" y="24"/>
                    <a:pt x="245" y="25"/>
                    <a:pt x="245" y="27"/>
                  </a:cubicBezTo>
                  <a:cubicBezTo>
                    <a:pt x="245" y="28"/>
                    <a:pt x="245" y="30"/>
                    <a:pt x="246" y="31"/>
                  </a:cubicBezTo>
                  <a:cubicBezTo>
                    <a:pt x="247" y="31"/>
                    <a:pt x="249" y="32"/>
                    <a:pt x="250" y="32"/>
                  </a:cubicBezTo>
                  <a:cubicBezTo>
                    <a:pt x="251" y="32"/>
                    <a:pt x="253" y="31"/>
                    <a:pt x="254" y="30"/>
                  </a:cubicBezTo>
                  <a:cubicBezTo>
                    <a:pt x="255" y="30"/>
                    <a:pt x="255" y="28"/>
                    <a:pt x="255" y="27"/>
                  </a:cubicBezTo>
                  <a:cubicBezTo>
                    <a:pt x="255" y="25"/>
                    <a:pt x="255" y="24"/>
                    <a:pt x="254" y="23"/>
                  </a:cubicBezTo>
                  <a:close/>
                  <a:moveTo>
                    <a:pt x="254" y="43"/>
                  </a:moveTo>
                  <a:cubicBezTo>
                    <a:pt x="246" y="43"/>
                    <a:pt x="246" y="43"/>
                    <a:pt x="246" y="43"/>
                  </a:cubicBezTo>
                  <a:cubicBezTo>
                    <a:pt x="246" y="92"/>
                    <a:pt x="246" y="92"/>
                    <a:pt x="246" y="92"/>
                  </a:cubicBezTo>
                  <a:cubicBezTo>
                    <a:pt x="254" y="92"/>
                    <a:pt x="254" y="92"/>
                    <a:pt x="254" y="92"/>
                  </a:cubicBezTo>
                  <a:lnTo>
                    <a:pt x="254" y="43"/>
                  </a:lnTo>
                  <a:close/>
                  <a:moveTo>
                    <a:pt x="307" y="62"/>
                  </a:moveTo>
                  <a:cubicBezTo>
                    <a:pt x="307" y="56"/>
                    <a:pt x="305" y="51"/>
                    <a:pt x="302" y="47"/>
                  </a:cubicBezTo>
                  <a:cubicBezTo>
                    <a:pt x="300" y="44"/>
                    <a:pt x="295" y="42"/>
                    <a:pt x="290" y="42"/>
                  </a:cubicBezTo>
                  <a:cubicBezTo>
                    <a:pt x="283" y="42"/>
                    <a:pt x="278" y="45"/>
                    <a:pt x="274" y="51"/>
                  </a:cubicBezTo>
                  <a:cubicBezTo>
                    <a:pt x="274" y="51"/>
                    <a:pt x="274" y="51"/>
                    <a:pt x="274" y="51"/>
                  </a:cubicBezTo>
                  <a:cubicBezTo>
                    <a:pt x="274" y="43"/>
                    <a:pt x="274" y="43"/>
                    <a:pt x="274" y="43"/>
                  </a:cubicBezTo>
                  <a:cubicBezTo>
                    <a:pt x="266" y="43"/>
                    <a:pt x="266" y="43"/>
                    <a:pt x="266" y="43"/>
                  </a:cubicBezTo>
                  <a:cubicBezTo>
                    <a:pt x="266" y="92"/>
                    <a:pt x="266" y="92"/>
                    <a:pt x="266" y="92"/>
                  </a:cubicBezTo>
                  <a:cubicBezTo>
                    <a:pt x="274" y="92"/>
                    <a:pt x="274" y="92"/>
                    <a:pt x="274" y="92"/>
                  </a:cubicBezTo>
                  <a:cubicBezTo>
                    <a:pt x="274" y="64"/>
                    <a:pt x="274" y="64"/>
                    <a:pt x="274" y="64"/>
                  </a:cubicBezTo>
                  <a:cubicBezTo>
                    <a:pt x="274" y="60"/>
                    <a:pt x="275" y="56"/>
                    <a:pt x="278" y="53"/>
                  </a:cubicBezTo>
                  <a:cubicBezTo>
                    <a:pt x="280" y="50"/>
                    <a:pt x="283" y="49"/>
                    <a:pt x="287" y="49"/>
                  </a:cubicBezTo>
                  <a:cubicBezTo>
                    <a:pt x="295" y="49"/>
                    <a:pt x="299" y="54"/>
                    <a:pt x="299" y="64"/>
                  </a:cubicBezTo>
                  <a:cubicBezTo>
                    <a:pt x="299" y="92"/>
                    <a:pt x="299" y="92"/>
                    <a:pt x="299" y="92"/>
                  </a:cubicBezTo>
                  <a:cubicBezTo>
                    <a:pt x="307" y="92"/>
                    <a:pt x="307" y="92"/>
                    <a:pt x="307" y="92"/>
                  </a:cubicBezTo>
                  <a:lnTo>
                    <a:pt x="307" y="62"/>
                  </a:lnTo>
                  <a:close/>
                  <a:moveTo>
                    <a:pt x="362" y="19"/>
                  </a:moveTo>
                  <a:cubicBezTo>
                    <a:pt x="354" y="19"/>
                    <a:pt x="354" y="19"/>
                    <a:pt x="354" y="19"/>
                  </a:cubicBezTo>
                  <a:cubicBezTo>
                    <a:pt x="354" y="50"/>
                    <a:pt x="354" y="50"/>
                    <a:pt x="354" y="50"/>
                  </a:cubicBezTo>
                  <a:cubicBezTo>
                    <a:pt x="353" y="50"/>
                    <a:pt x="353" y="50"/>
                    <a:pt x="353" y="50"/>
                  </a:cubicBezTo>
                  <a:cubicBezTo>
                    <a:pt x="350" y="44"/>
                    <a:pt x="345" y="42"/>
                    <a:pt x="339" y="42"/>
                  </a:cubicBezTo>
                  <a:cubicBezTo>
                    <a:pt x="332" y="42"/>
                    <a:pt x="326" y="44"/>
                    <a:pt x="322" y="49"/>
                  </a:cubicBezTo>
                  <a:cubicBezTo>
                    <a:pt x="318" y="54"/>
                    <a:pt x="316" y="61"/>
                    <a:pt x="316" y="69"/>
                  </a:cubicBezTo>
                  <a:cubicBezTo>
                    <a:pt x="316" y="76"/>
                    <a:pt x="318" y="82"/>
                    <a:pt x="322" y="87"/>
                  </a:cubicBezTo>
                  <a:cubicBezTo>
                    <a:pt x="325" y="91"/>
                    <a:pt x="330" y="94"/>
                    <a:pt x="337" y="94"/>
                  </a:cubicBezTo>
                  <a:cubicBezTo>
                    <a:pt x="344" y="94"/>
                    <a:pt x="350" y="90"/>
                    <a:pt x="353" y="84"/>
                  </a:cubicBezTo>
                  <a:cubicBezTo>
                    <a:pt x="354" y="84"/>
                    <a:pt x="354" y="84"/>
                    <a:pt x="354" y="84"/>
                  </a:cubicBezTo>
                  <a:cubicBezTo>
                    <a:pt x="354" y="92"/>
                    <a:pt x="354" y="92"/>
                    <a:pt x="354" y="92"/>
                  </a:cubicBezTo>
                  <a:cubicBezTo>
                    <a:pt x="362" y="92"/>
                    <a:pt x="362" y="92"/>
                    <a:pt x="362" y="92"/>
                  </a:cubicBezTo>
                  <a:lnTo>
                    <a:pt x="362" y="19"/>
                  </a:lnTo>
                  <a:close/>
                  <a:moveTo>
                    <a:pt x="349" y="82"/>
                  </a:moveTo>
                  <a:cubicBezTo>
                    <a:pt x="347" y="85"/>
                    <a:pt x="343" y="87"/>
                    <a:pt x="339" y="87"/>
                  </a:cubicBezTo>
                  <a:cubicBezTo>
                    <a:pt x="334" y="87"/>
                    <a:pt x="331" y="85"/>
                    <a:pt x="328" y="82"/>
                  </a:cubicBezTo>
                  <a:cubicBezTo>
                    <a:pt x="325" y="79"/>
                    <a:pt x="324" y="74"/>
                    <a:pt x="324" y="68"/>
                  </a:cubicBezTo>
                  <a:cubicBezTo>
                    <a:pt x="324" y="62"/>
                    <a:pt x="326" y="57"/>
                    <a:pt x="328" y="54"/>
                  </a:cubicBezTo>
                  <a:cubicBezTo>
                    <a:pt x="331" y="50"/>
                    <a:pt x="335" y="49"/>
                    <a:pt x="340" y="49"/>
                  </a:cubicBezTo>
                  <a:cubicBezTo>
                    <a:pt x="344" y="49"/>
                    <a:pt x="347" y="50"/>
                    <a:pt x="350" y="53"/>
                  </a:cubicBezTo>
                  <a:cubicBezTo>
                    <a:pt x="352" y="55"/>
                    <a:pt x="354" y="59"/>
                    <a:pt x="354" y="63"/>
                  </a:cubicBezTo>
                  <a:cubicBezTo>
                    <a:pt x="354" y="70"/>
                    <a:pt x="354" y="70"/>
                    <a:pt x="354" y="70"/>
                  </a:cubicBezTo>
                  <a:cubicBezTo>
                    <a:pt x="354" y="75"/>
                    <a:pt x="352" y="79"/>
                    <a:pt x="349" y="82"/>
                  </a:cubicBezTo>
                  <a:close/>
                  <a:moveTo>
                    <a:pt x="414" y="49"/>
                  </a:moveTo>
                  <a:cubicBezTo>
                    <a:pt x="410" y="44"/>
                    <a:pt x="404" y="42"/>
                    <a:pt x="396" y="42"/>
                  </a:cubicBezTo>
                  <a:cubicBezTo>
                    <a:pt x="389" y="42"/>
                    <a:pt x="383" y="44"/>
                    <a:pt x="378" y="49"/>
                  </a:cubicBezTo>
                  <a:cubicBezTo>
                    <a:pt x="374" y="54"/>
                    <a:pt x="371" y="60"/>
                    <a:pt x="371" y="68"/>
                  </a:cubicBezTo>
                  <a:cubicBezTo>
                    <a:pt x="371" y="76"/>
                    <a:pt x="374" y="82"/>
                    <a:pt x="378" y="87"/>
                  </a:cubicBezTo>
                  <a:cubicBezTo>
                    <a:pt x="382" y="91"/>
                    <a:pt x="388" y="94"/>
                    <a:pt x="395" y="94"/>
                  </a:cubicBezTo>
                  <a:cubicBezTo>
                    <a:pt x="403" y="94"/>
                    <a:pt x="409" y="91"/>
                    <a:pt x="413" y="86"/>
                  </a:cubicBezTo>
                  <a:cubicBezTo>
                    <a:pt x="418" y="82"/>
                    <a:pt x="420" y="75"/>
                    <a:pt x="420" y="68"/>
                  </a:cubicBezTo>
                  <a:cubicBezTo>
                    <a:pt x="420" y="60"/>
                    <a:pt x="418" y="53"/>
                    <a:pt x="414" y="49"/>
                  </a:cubicBezTo>
                  <a:close/>
                  <a:moveTo>
                    <a:pt x="408" y="82"/>
                  </a:moveTo>
                  <a:cubicBezTo>
                    <a:pt x="405" y="85"/>
                    <a:pt x="401" y="87"/>
                    <a:pt x="396" y="87"/>
                  </a:cubicBezTo>
                  <a:cubicBezTo>
                    <a:pt x="391" y="87"/>
                    <a:pt x="387" y="85"/>
                    <a:pt x="384" y="82"/>
                  </a:cubicBezTo>
                  <a:cubicBezTo>
                    <a:pt x="381" y="79"/>
                    <a:pt x="379" y="74"/>
                    <a:pt x="379" y="68"/>
                  </a:cubicBezTo>
                  <a:cubicBezTo>
                    <a:pt x="379" y="62"/>
                    <a:pt x="381" y="57"/>
                    <a:pt x="384" y="54"/>
                  </a:cubicBezTo>
                  <a:cubicBezTo>
                    <a:pt x="387" y="50"/>
                    <a:pt x="391" y="49"/>
                    <a:pt x="396" y="49"/>
                  </a:cubicBezTo>
                  <a:cubicBezTo>
                    <a:pt x="401" y="49"/>
                    <a:pt x="405" y="50"/>
                    <a:pt x="408" y="54"/>
                  </a:cubicBezTo>
                  <a:cubicBezTo>
                    <a:pt x="410" y="57"/>
                    <a:pt x="412" y="62"/>
                    <a:pt x="412" y="68"/>
                  </a:cubicBezTo>
                  <a:cubicBezTo>
                    <a:pt x="412" y="74"/>
                    <a:pt x="410" y="79"/>
                    <a:pt x="408" y="82"/>
                  </a:cubicBezTo>
                  <a:close/>
                  <a:moveTo>
                    <a:pt x="484" y="43"/>
                  </a:moveTo>
                  <a:cubicBezTo>
                    <a:pt x="474" y="80"/>
                    <a:pt x="474" y="80"/>
                    <a:pt x="474" y="80"/>
                  </a:cubicBezTo>
                  <a:cubicBezTo>
                    <a:pt x="474" y="82"/>
                    <a:pt x="473" y="83"/>
                    <a:pt x="473" y="85"/>
                  </a:cubicBezTo>
                  <a:cubicBezTo>
                    <a:pt x="473" y="85"/>
                    <a:pt x="473" y="85"/>
                    <a:pt x="473" y="85"/>
                  </a:cubicBezTo>
                  <a:cubicBezTo>
                    <a:pt x="473" y="83"/>
                    <a:pt x="472" y="81"/>
                    <a:pt x="472" y="80"/>
                  </a:cubicBezTo>
                  <a:cubicBezTo>
                    <a:pt x="462" y="43"/>
                    <a:pt x="462" y="43"/>
                    <a:pt x="462" y="43"/>
                  </a:cubicBezTo>
                  <a:cubicBezTo>
                    <a:pt x="455" y="43"/>
                    <a:pt x="455" y="43"/>
                    <a:pt x="455" y="43"/>
                  </a:cubicBezTo>
                  <a:cubicBezTo>
                    <a:pt x="443" y="80"/>
                    <a:pt x="443" y="80"/>
                    <a:pt x="443" y="80"/>
                  </a:cubicBezTo>
                  <a:cubicBezTo>
                    <a:pt x="443" y="82"/>
                    <a:pt x="442" y="83"/>
                    <a:pt x="442" y="85"/>
                  </a:cubicBezTo>
                  <a:cubicBezTo>
                    <a:pt x="442" y="85"/>
                    <a:pt x="442" y="85"/>
                    <a:pt x="442" y="85"/>
                  </a:cubicBezTo>
                  <a:cubicBezTo>
                    <a:pt x="442" y="83"/>
                    <a:pt x="442" y="81"/>
                    <a:pt x="441" y="80"/>
                  </a:cubicBezTo>
                  <a:cubicBezTo>
                    <a:pt x="431" y="43"/>
                    <a:pt x="431" y="43"/>
                    <a:pt x="431" y="43"/>
                  </a:cubicBezTo>
                  <a:cubicBezTo>
                    <a:pt x="423" y="43"/>
                    <a:pt x="423" y="43"/>
                    <a:pt x="423" y="43"/>
                  </a:cubicBezTo>
                  <a:cubicBezTo>
                    <a:pt x="438" y="92"/>
                    <a:pt x="438" y="92"/>
                    <a:pt x="438" y="92"/>
                  </a:cubicBezTo>
                  <a:cubicBezTo>
                    <a:pt x="446" y="92"/>
                    <a:pt x="446" y="92"/>
                    <a:pt x="446" y="92"/>
                  </a:cubicBezTo>
                  <a:cubicBezTo>
                    <a:pt x="457" y="57"/>
                    <a:pt x="457" y="57"/>
                    <a:pt x="457" y="57"/>
                  </a:cubicBezTo>
                  <a:cubicBezTo>
                    <a:pt x="457" y="55"/>
                    <a:pt x="458" y="54"/>
                    <a:pt x="458" y="53"/>
                  </a:cubicBezTo>
                  <a:cubicBezTo>
                    <a:pt x="458" y="53"/>
                    <a:pt x="458" y="53"/>
                    <a:pt x="458" y="53"/>
                  </a:cubicBezTo>
                  <a:cubicBezTo>
                    <a:pt x="458" y="54"/>
                    <a:pt x="458" y="56"/>
                    <a:pt x="459" y="57"/>
                  </a:cubicBezTo>
                  <a:cubicBezTo>
                    <a:pt x="469" y="92"/>
                    <a:pt x="469" y="92"/>
                    <a:pt x="469" y="92"/>
                  </a:cubicBezTo>
                  <a:cubicBezTo>
                    <a:pt x="477" y="92"/>
                    <a:pt x="477" y="92"/>
                    <a:pt x="477" y="92"/>
                  </a:cubicBezTo>
                  <a:cubicBezTo>
                    <a:pt x="492" y="43"/>
                    <a:pt x="492" y="43"/>
                    <a:pt x="492" y="43"/>
                  </a:cubicBezTo>
                  <a:lnTo>
                    <a:pt x="484" y="43"/>
                  </a:lnTo>
                  <a:close/>
                  <a:moveTo>
                    <a:pt x="523" y="71"/>
                  </a:moveTo>
                  <a:cubicBezTo>
                    <a:pt x="521" y="69"/>
                    <a:pt x="517" y="67"/>
                    <a:pt x="513" y="65"/>
                  </a:cubicBezTo>
                  <a:cubicBezTo>
                    <a:pt x="509" y="63"/>
                    <a:pt x="506" y="62"/>
                    <a:pt x="505" y="60"/>
                  </a:cubicBezTo>
                  <a:cubicBezTo>
                    <a:pt x="504" y="59"/>
                    <a:pt x="503" y="58"/>
                    <a:pt x="503" y="55"/>
                  </a:cubicBezTo>
                  <a:cubicBezTo>
                    <a:pt x="503" y="53"/>
                    <a:pt x="504" y="52"/>
                    <a:pt x="506" y="50"/>
                  </a:cubicBezTo>
                  <a:cubicBezTo>
                    <a:pt x="507" y="49"/>
                    <a:pt x="509" y="49"/>
                    <a:pt x="512" y="49"/>
                  </a:cubicBezTo>
                  <a:cubicBezTo>
                    <a:pt x="516" y="49"/>
                    <a:pt x="520" y="50"/>
                    <a:pt x="523" y="52"/>
                  </a:cubicBezTo>
                  <a:cubicBezTo>
                    <a:pt x="523" y="44"/>
                    <a:pt x="523" y="44"/>
                    <a:pt x="523" y="44"/>
                  </a:cubicBezTo>
                  <a:cubicBezTo>
                    <a:pt x="520" y="43"/>
                    <a:pt x="517" y="42"/>
                    <a:pt x="513" y="42"/>
                  </a:cubicBezTo>
                  <a:cubicBezTo>
                    <a:pt x="508" y="42"/>
                    <a:pt x="503" y="43"/>
                    <a:pt x="500" y="46"/>
                  </a:cubicBezTo>
                  <a:cubicBezTo>
                    <a:pt x="497" y="49"/>
                    <a:pt x="495" y="52"/>
                    <a:pt x="495" y="56"/>
                  </a:cubicBezTo>
                  <a:cubicBezTo>
                    <a:pt x="495" y="60"/>
                    <a:pt x="496" y="62"/>
                    <a:pt x="498" y="65"/>
                  </a:cubicBezTo>
                  <a:cubicBezTo>
                    <a:pt x="500" y="67"/>
                    <a:pt x="503" y="69"/>
                    <a:pt x="507" y="71"/>
                  </a:cubicBezTo>
                  <a:cubicBezTo>
                    <a:pt x="512" y="73"/>
                    <a:pt x="514" y="74"/>
                    <a:pt x="516" y="75"/>
                  </a:cubicBezTo>
                  <a:cubicBezTo>
                    <a:pt x="517" y="77"/>
                    <a:pt x="517" y="78"/>
                    <a:pt x="517" y="80"/>
                  </a:cubicBezTo>
                  <a:cubicBezTo>
                    <a:pt x="517" y="85"/>
                    <a:pt x="514" y="87"/>
                    <a:pt x="508" y="87"/>
                  </a:cubicBezTo>
                  <a:cubicBezTo>
                    <a:pt x="503" y="87"/>
                    <a:pt x="499" y="85"/>
                    <a:pt x="495" y="82"/>
                  </a:cubicBezTo>
                  <a:cubicBezTo>
                    <a:pt x="495" y="91"/>
                    <a:pt x="495" y="91"/>
                    <a:pt x="495" y="91"/>
                  </a:cubicBezTo>
                  <a:cubicBezTo>
                    <a:pt x="499" y="93"/>
                    <a:pt x="503" y="94"/>
                    <a:pt x="507" y="94"/>
                  </a:cubicBezTo>
                  <a:cubicBezTo>
                    <a:pt x="513" y="94"/>
                    <a:pt x="517" y="92"/>
                    <a:pt x="521" y="90"/>
                  </a:cubicBezTo>
                  <a:cubicBezTo>
                    <a:pt x="524" y="87"/>
                    <a:pt x="526" y="83"/>
                    <a:pt x="526" y="79"/>
                  </a:cubicBezTo>
                  <a:cubicBezTo>
                    <a:pt x="526" y="76"/>
                    <a:pt x="525" y="73"/>
                    <a:pt x="523" y="71"/>
                  </a:cubicBezTo>
                  <a:close/>
                </a:path>
              </a:pathLst>
            </a:custGeom>
            <a:solidFill>
              <a:schemeClr val="tx1"/>
            </a:solidFill>
            <a:ln>
              <a:noFill/>
            </a:ln>
          </p:spPr>
          <p:txBody>
            <a:bodyPr vert="horz" wrap="square" lIns="86152" tIns="43076" rIns="86152" bIns="43076" numCol="1" anchor="t" anchorCtr="0" compatLnSpc="1">
              <a:prstTxWarp prst="textNoShape">
                <a:avLst/>
              </a:prstTxWarp>
            </a:bodyPr>
            <a:lstStyle/>
            <a:p>
              <a:pPr defTabSz="878696">
                <a:lnSpc>
                  <a:spcPct val="90000"/>
                </a:lnSpc>
                <a:defRPr/>
              </a:pPr>
              <a:endParaRPr lang="en-US" sz="1696" kern="0">
                <a:gradFill>
                  <a:gsLst>
                    <a:gs pos="93162">
                      <a:srgbClr val="505050">
                        <a:lumMod val="50000"/>
                      </a:srgbClr>
                    </a:gs>
                    <a:gs pos="68000">
                      <a:srgbClr val="505050">
                        <a:lumMod val="50000"/>
                      </a:srgbClr>
                    </a:gs>
                  </a:gsLst>
                  <a:lin ang="5400000" scaled="0"/>
                </a:gradFill>
              </a:endParaRPr>
            </a:p>
          </p:txBody>
        </p:sp>
        <p:grpSp>
          <p:nvGrpSpPr>
            <p:cNvPr id="271" name="Group 270"/>
            <p:cNvGrpSpPr>
              <a:grpSpLocks noChangeAspect="1"/>
            </p:cNvGrpSpPr>
            <p:nvPr/>
          </p:nvGrpSpPr>
          <p:grpSpPr bwMode="black">
            <a:xfrm>
              <a:off x="11667513" y="4463731"/>
              <a:ext cx="420593" cy="409727"/>
              <a:chOff x="3531142" y="2077961"/>
              <a:chExt cx="3241962" cy="3158213"/>
            </a:xfrm>
            <a:solidFill>
              <a:srgbClr val="FFFFFF"/>
            </a:solidFill>
          </p:grpSpPr>
          <p:sp>
            <p:nvSpPr>
              <p:cNvPr id="278" name="Freeform 11"/>
              <p:cNvSpPr>
                <a:spLocks noEditPoints="1"/>
              </p:cNvSpPr>
              <p:nvPr/>
            </p:nvSpPr>
            <p:spPr bwMode="black">
              <a:xfrm>
                <a:off x="4147041" y="2077961"/>
                <a:ext cx="1875336" cy="2308858"/>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86152" tIns="43076" rIns="86152" bIns="43076" numCol="1" anchor="t" anchorCtr="0" compatLnSpc="1">
                <a:prstTxWarp prst="textNoShape">
                  <a:avLst/>
                </a:prstTxWarp>
              </a:bodyPr>
              <a:lstStyle/>
              <a:p>
                <a:pPr defTabSz="878696">
                  <a:lnSpc>
                    <a:spcPct val="90000"/>
                  </a:lnSpc>
                  <a:defRPr/>
                </a:pPr>
                <a:endParaRPr lang="en-US" sz="1696" kern="0">
                  <a:gradFill>
                    <a:gsLst>
                      <a:gs pos="93162">
                        <a:srgbClr val="505050">
                          <a:lumMod val="50000"/>
                        </a:srgbClr>
                      </a:gs>
                      <a:gs pos="68000">
                        <a:srgbClr val="505050">
                          <a:lumMod val="50000"/>
                        </a:srgbClr>
                      </a:gs>
                    </a:gsLst>
                    <a:lin ang="5400000" scaled="0"/>
                  </a:gradFill>
                </a:endParaRPr>
              </a:p>
            </p:txBody>
          </p:sp>
          <p:sp>
            <p:nvSpPr>
              <p:cNvPr id="279" name="Freeform 15"/>
              <p:cNvSpPr>
                <a:spLocks noEditPoints="1"/>
              </p:cNvSpPr>
              <p:nvPr/>
            </p:nvSpPr>
            <p:spPr bwMode="black">
              <a:xfrm>
                <a:off x="3531142" y="4776024"/>
                <a:ext cx="3241962" cy="460150"/>
              </a:xfrm>
              <a:custGeom>
                <a:avLst/>
                <a:gdLst>
                  <a:gd name="T0" fmla="*/ 125 w 1047"/>
                  <a:gd name="T1" fmla="*/ 35 h 146"/>
                  <a:gd name="T2" fmla="*/ 32 w 1047"/>
                  <a:gd name="T3" fmla="*/ 75 h 146"/>
                  <a:gd name="T4" fmla="*/ 100 w 1047"/>
                  <a:gd name="T5" fmla="*/ 115 h 146"/>
                  <a:gd name="T6" fmla="*/ 76 w 1047"/>
                  <a:gd name="T7" fmla="*/ 146 h 146"/>
                  <a:gd name="T8" fmla="*/ 76 w 1047"/>
                  <a:gd name="T9" fmla="*/ 5 h 146"/>
                  <a:gd name="T10" fmla="*/ 155 w 1047"/>
                  <a:gd name="T11" fmla="*/ 146 h 146"/>
                  <a:gd name="T12" fmla="*/ 256 w 1047"/>
                  <a:gd name="T13" fmla="*/ 0 h 146"/>
                  <a:gd name="T14" fmla="*/ 182 w 1047"/>
                  <a:gd name="T15" fmla="*/ 146 h 146"/>
                  <a:gd name="T16" fmla="*/ 212 w 1047"/>
                  <a:gd name="T17" fmla="*/ 68 h 146"/>
                  <a:gd name="T18" fmla="*/ 298 w 1047"/>
                  <a:gd name="T19" fmla="*/ 68 h 146"/>
                  <a:gd name="T20" fmla="*/ 329 w 1047"/>
                  <a:gd name="T21" fmla="*/ 146 h 146"/>
                  <a:gd name="T22" fmla="*/ 256 w 1047"/>
                  <a:gd name="T23" fmla="*/ 0 h 146"/>
                  <a:gd name="T24" fmla="*/ 426 w 1047"/>
                  <a:gd name="T25" fmla="*/ 5 h 146"/>
                  <a:gd name="T26" fmla="*/ 359 w 1047"/>
                  <a:gd name="T27" fmla="*/ 35 h 146"/>
                  <a:gd name="T28" fmla="*/ 464 w 1047"/>
                  <a:gd name="T29" fmla="*/ 74 h 146"/>
                  <a:gd name="T30" fmla="*/ 359 w 1047"/>
                  <a:gd name="T31" fmla="*/ 115 h 146"/>
                  <a:gd name="T32" fmla="*/ 426 w 1047"/>
                  <a:gd name="T33" fmla="*/ 145 h 146"/>
                  <a:gd name="T34" fmla="*/ 1047 w 1047"/>
                  <a:gd name="T35" fmla="*/ 74 h 146"/>
                  <a:gd name="T36" fmla="*/ 913 w 1047"/>
                  <a:gd name="T37" fmla="*/ 5 h 146"/>
                  <a:gd name="T38" fmla="*/ 982 w 1047"/>
                  <a:gd name="T39" fmla="*/ 35 h 146"/>
                  <a:gd name="T40" fmla="*/ 981 w 1047"/>
                  <a:gd name="T41" fmla="*/ 115 h 146"/>
                  <a:gd name="T42" fmla="*/ 913 w 1047"/>
                  <a:gd name="T43" fmla="*/ 145 h 146"/>
                  <a:gd name="T44" fmla="*/ 1047 w 1047"/>
                  <a:gd name="T45" fmla="*/ 74 h 146"/>
                  <a:gd name="T46" fmla="*/ 652 w 1047"/>
                  <a:gd name="T47" fmla="*/ 56 h 146"/>
                  <a:gd name="T48" fmla="*/ 524 w 1047"/>
                  <a:gd name="T49" fmla="*/ 5 h 146"/>
                  <a:gd name="T50" fmla="*/ 592 w 1047"/>
                  <a:gd name="T51" fmla="*/ 35 h 146"/>
                  <a:gd name="T52" fmla="*/ 593 w 1047"/>
                  <a:gd name="T53" fmla="*/ 77 h 146"/>
                  <a:gd name="T54" fmla="*/ 524 w 1047"/>
                  <a:gd name="T55" fmla="*/ 105 h 146"/>
                  <a:gd name="T56" fmla="*/ 593 w 1047"/>
                  <a:gd name="T57" fmla="*/ 105 h 146"/>
                  <a:gd name="T58" fmla="*/ 616 w 1047"/>
                  <a:gd name="T59" fmla="*/ 144 h 146"/>
                  <a:gd name="T60" fmla="*/ 645 w 1047"/>
                  <a:gd name="T61" fmla="*/ 146 h 146"/>
                  <a:gd name="T62" fmla="*/ 749 w 1047"/>
                  <a:gd name="T63" fmla="*/ 1 h 146"/>
                  <a:gd name="T64" fmla="*/ 749 w 1047"/>
                  <a:gd name="T65" fmla="*/ 146 h 146"/>
                  <a:gd name="T66" fmla="*/ 749 w 1047"/>
                  <a:gd name="T67" fmla="*/ 1 h 146"/>
                  <a:gd name="T68" fmla="*/ 790 w 1047"/>
                  <a:gd name="T69" fmla="*/ 73 h 146"/>
                  <a:gd name="T70" fmla="*/ 707 w 1047"/>
                  <a:gd name="T71" fmla="*/ 73 h 146"/>
                  <a:gd name="T72" fmla="*/ 852 w 1047"/>
                  <a:gd name="T73" fmla="*/ 146 h 146"/>
                  <a:gd name="T74" fmla="*/ 883 w 1047"/>
                  <a:gd name="T75" fmla="*/ 5 h 146"/>
                  <a:gd name="T76" fmla="*/ 852 w 1047"/>
                  <a:gd name="T7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7" h="146">
                    <a:moveTo>
                      <a:pt x="125" y="146"/>
                    </a:moveTo>
                    <a:cubicBezTo>
                      <a:pt x="125" y="35"/>
                      <a:pt x="125" y="35"/>
                      <a:pt x="125" y="35"/>
                    </a:cubicBezTo>
                    <a:cubicBezTo>
                      <a:pt x="75" y="35"/>
                      <a:pt x="75" y="35"/>
                      <a:pt x="75" y="35"/>
                    </a:cubicBezTo>
                    <a:cubicBezTo>
                      <a:pt x="51" y="35"/>
                      <a:pt x="32" y="53"/>
                      <a:pt x="32" y="75"/>
                    </a:cubicBezTo>
                    <a:cubicBezTo>
                      <a:pt x="32" y="98"/>
                      <a:pt x="52" y="115"/>
                      <a:pt x="76" y="115"/>
                    </a:cubicBezTo>
                    <a:cubicBezTo>
                      <a:pt x="100" y="115"/>
                      <a:pt x="100" y="115"/>
                      <a:pt x="100" y="115"/>
                    </a:cubicBezTo>
                    <a:cubicBezTo>
                      <a:pt x="100" y="146"/>
                      <a:pt x="100" y="146"/>
                      <a:pt x="100" y="146"/>
                    </a:cubicBezTo>
                    <a:cubicBezTo>
                      <a:pt x="76" y="146"/>
                      <a:pt x="76" y="146"/>
                      <a:pt x="76" y="146"/>
                    </a:cubicBezTo>
                    <a:cubicBezTo>
                      <a:pt x="34" y="146"/>
                      <a:pt x="0" y="114"/>
                      <a:pt x="0" y="75"/>
                    </a:cubicBezTo>
                    <a:cubicBezTo>
                      <a:pt x="0" y="36"/>
                      <a:pt x="34" y="5"/>
                      <a:pt x="76" y="5"/>
                    </a:cubicBezTo>
                    <a:cubicBezTo>
                      <a:pt x="155" y="5"/>
                      <a:pt x="155" y="5"/>
                      <a:pt x="155" y="5"/>
                    </a:cubicBezTo>
                    <a:cubicBezTo>
                      <a:pt x="155" y="146"/>
                      <a:pt x="155" y="146"/>
                      <a:pt x="155" y="146"/>
                    </a:cubicBezTo>
                    <a:lnTo>
                      <a:pt x="125" y="146"/>
                    </a:lnTo>
                    <a:close/>
                    <a:moveTo>
                      <a:pt x="256" y="0"/>
                    </a:moveTo>
                    <a:cubicBezTo>
                      <a:pt x="215" y="0"/>
                      <a:pt x="182" y="27"/>
                      <a:pt x="182" y="69"/>
                    </a:cubicBezTo>
                    <a:cubicBezTo>
                      <a:pt x="182" y="146"/>
                      <a:pt x="182" y="146"/>
                      <a:pt x="182" y="146"/>
                    </a:cubicBezTo>
                    <a:cubicBezTo>
                      <a:pt x="212" y="146"/>
                      <a:pt x="212" y="146"/>
                      <a:pt x="212" y="146"/>
                    </a:cubicBezTo>
                    <a:cubicBezTo>
                      <a:pt x="212" y="68"/>
                      <a:pt x="212" y="68"/>
                      <a:pt x="212" y="68"/>
                    </a:cubicBezTo>
                    <a:cubicBezTo>
                      <a:pt x="212" y="41"/>
                      <a:pt x="235" y="25"/>
                      <a:pt x="256" y="25"/>
                    </a:cubicBezTo>
                    <a:cubicBezTo>
                      <a:pt x="276" y="25"/>
                      <a:pt x="298" y="41"/>
                      <a:pt x="298" y="68"/>
                    </a:cubicBezTo>
                    <a:cubicBezTo>
                      <a:pt x="298" y="146"/>
                      <a:pt x="298" y="146"/>
                      <a:pt x="298" y="146"/>
                    </a:cubicBezTo>
                    <a:cubicBezTo>
                      <a:pt x="329" y="146"/>
                      <a:pt x="329" y="146"/>
                      <a:pt x="329" y="146"/>
                    </a:cubicBezTo>
                    <a:cubicBezTo>
                      <a:pt x="329" y="69"/>
                      <a:pt x="329" y="69"/>
                      <a:pt x="329" y="69"/>
                    </a:cubicBezTo>
                    <a:cubicBezTo>
                      <a:pt x="329" y="27"/>
                      <a:pt x="296" y="0"/>
                      <a:pt x="256" y="0"/>
                    </a:cubicBezTo>
                    <a:close/>
                    <a:moveTo>
                      <a:pt x="493" y="74"/>
                    </a:moveTo>
                    <a:cubicBezTo>
                      <a:pt x="493" y="34"/>
                      <a:pt x="466" y="5"/>
                      <a:pt x="426" y="5"/>
                    </a:cubicBezTo>
                    <a:cubicBezTo>
                      <a:pt x="359" y="5"/>
                      <a:pt x="359" y="5"/>
                      <a:pt x="359" y="5"/>
                    </a:cubicBezTo>
                    <a:cubicBezTo>
                      <a:pt x="359" y="35"/>
                      <a:pt x="359" y="35"/>
                      <a:pt x="359" y="35"/>
                    </a:cubicBezTo>
                    <a:cubicBezTo>
                      <a:pt x="428" y="35"/>
                      <a:pt x="428" y="35"/>
                      <a:pt x="428" y="35"/>
                    </a:cubicBezTo>
                    <a:cubicBezTo>
                      <a:pt x="454" y="35"/>
                      <a:pt x="464" y="54"/>
                      <a:pt x="464" y="74"/>
                    </a:cubicBezTo>
                    <a:cubicBezTo>
                      <a:pt x="464" y="94"/>
                      <a:pt x="453" y="115"/>
                      <a:pt x="427" y="115"/>
                    </a:cubicBezTo>
                    <a:cubicBezTo>
                      <a:pt x="359" y="115"/>
                      <a:pt x="359" y="115"/>
                      <a:pt x="359" y="115"/>
                    </a:cubicBezTo>
                    <a:cubicBezTo>
                      <a:pt x="359" y="145"/>
                      <a:pt x="359" y="145"/>
                      <a:pt x="359" y="145"/>
                    </a:cubicBezTo>
                    <a:cubicBezTo>
                      <a:pt x="426" y="145"/>
                      <a:pt x="426" y="145"/>
                      <a:pt x="426" y="145"/>
                    </a:cubicBezTo>
                    <a:cubicBezTo>
                      <a:pt x="466" y="145"/>
                      <a:pt x="493" y="115"/>
                      <a:pt x="493" y="74"/>
                    </a:cubicBezTo>
                    <a:close/>
                    <a:moveTo>
                      <a:pt x="1047" y="74"/>
                    </a:moveTo>
                    <a:cubicBezTo>
                      <a:pt x="1047" y="34"/>
                      <a:pt x="1021" y="5"/>
                      <a:pt x="980" y="5"/>
                    </a:cubicBezTo>
                    <a:cubicBezTo>
                      <a:pt x="913" y="5"/>
                      <a:pt x="913" y="5"/>
                      <a:pt x="913" y="5"/>
                    </a:cubicBezTo>
                    <a:cubicBezTo>
                      <a:pt x="913" y="35"/>
                      <a:pt x="913" y="35"/>
                      <a:pt x="913" y="35"/>
                    </a:cubicBezTo>
                    <a:cubicBezTo>
                      <a:pt x="982" y="35"/>
                      <a:pt x="982" y="35"/>
                      <a:pt x="982" y="35"/>
                    </a:cubicBezTo>
                    <a:cubicBezTo>
                      <a:pt x="1008" y="35"/>
                      <a:pt x="1019" y="54"/>
                      <a:pt x="1019" y="74"/>
                    </a:cubicBezTo>
                    <a:cubicBezTo>
                      <a:pt x="1019" y="94"/>
                      <a:pt x="1008" y="115"/>
                      <a:pt x="981" y="115"/>
                    </a:cubicBezTo>
                    <a:cubicBezTo>
                      <a:pt x="913" y="115"/>
                      <a:pt x="913" y="115"/>
                      <a:pt x="913" y="115"/>
                    </a:cubicBezTo>
                    <a:cubicBezTo>
                      <a:pt x="913" y="145"/>
                      <a:pt x="913" y="145"/>
                      <a:pt x="913" y="145"/>
                    </a:cubicBezTo>
                    <a:cubicBezTo>
                      <a:pt x="980" y="145"/>
                      <a:pt x="980" y="145"/>
                      <a:pt x="980" y="145"/>
                    </a:cubicBezTo>
                    <a:cubicBezTo>
                      <a:pt x="1020" y="145"/>
                      <a:pt x="1047" y="115"/>
                      <a:pt x="1047" y="74"/>
                    </a:cubicBezTo>
                    <a:close/>
                    <a:moveTo>
                      <a:pt x="632" y="98"/>
                    </a:moveTo>
                    <a:cubicBezTo>
                      <a:pt x="645" y="91"/>
                      <a:pt x="652" y="78"/>
                      <a:pt x="652" y="56"/>
                    </a:cubicBezTo>
                    <a:cubicBezTo>
                      <a:pt x="652" y="17"/>
                      <a:pt x="631" y="5"/>
                      <a:pt x="590" y="5"/>
                    </a:cubicBezTo>
                    <a:cubicBezTo>
                      <a:pt x="524" y="5"/>
                      <a:pt x="524" y="5"/>
                      <a:pt x="524" y="5"/>
                    </a:cubicBezTo>
                    <a:cubicBezTo>
                      <a:pt x="524" y="35"/>
                      <a:pt x="524" y="35"/>
                      <a:pt x="524" y="35"/>
                    </a:cubicBezTo>
                    <a:cubicBezTo>
                      <a:pt x="592" y="35"/>
                      <a:pt x="592" y="35"/>
                      <a:pt x="592" y="35"/>
                    </a:cubicBezTo>
                    <a:cubicBezTo>
                      <a:pt x="618" y="35"/>
                      <a:pt x="623" y="44"/>
                      <a:pt x="623" y="55"/>
                    </a:cubicBezTo>
                    <a:cubicBezTo>
                      <a:pt x="623" y="67"/>
                      <a:pt x="619" y="77"/>
                      <a:pt x="593" y="77"/>
                    </a:cubicBezTo>
                    <a:cubicBezTo>
                      <a:pt x="524" y="77"/>
                      <a:pt x="524" y="77"/>
                      <a:pt x="524" y="77"/>
                    </a:cubicBezTo>
                    <a:cubicBezTo>
                      <a:pt x="524" y="105"/>
                      <a:pt x="524" y="105"/>
                      <a:pt x="524" y="105"/>
                    </a:cubicBezTo>
                    <a:cubicBezTo>
                      <a:pt x="591" y="105"/>
                      <a:pt x="591" y="105"/>
                      <a:pt x="591" y="105"/>
                    </a:cubicBezTo>
                    <a:cubicBezTo>
                      <a:pt x="592" y="105"/>
                      <a:pt x="593" y="105"/>
                      <a:pt x="593" y="105"/>
                    </a:cubicBezTo>
                    <a:cubicBezTo>
                      <a:pt x="607" y="107"/>
                      <a:pt x="617" y="118"/>
                      <a:pt x="617" y="132"/>
                    </a:cubicBezTo>
                    <a:cubicBezTo>
                      <a:pt x="617" y="136"/>
                      <a:pt x="618" y="140"/>
                      <a:pt x="616" y="144"/>
                    </a:cubicBezTo>
                    <a:cubicBezTo>
                      <a:pt x="616" y="145"/>
                      <a:pt x="618" y="145"/>
                      <a:pt x="618" y="146"/>
                    </a:cubicBezTo>
                    <a:cubicBezTo>
                      <a:pt x="645" y="146"/>
                      <a:pt x="645" y="146"/>
                      <a:pt x="645" y="146"/>
                    </a:cubicBezTo>
                    <a:cubicBezTo>
                      <a:pt x="645" y="146"/>
                      <a:pt x="650" y="116"/>
                      <a:pt x="632" y="98"/>
                    </a:cubicBezTo>
                    <a:close/>
                    <a:moveTo>
                      <a:pt x="749" y="1"/>
                    </a:moveTo>
                    <a:cubicBezTo>
                      <a:pt x="787" y="1"/>
                      <a:pt x="818" y="33"/>
                      <a:pt x="818" y="73"/>
                    </a:cubicBezTo>
                    <a:cubicBezTo>
                      <a:pt x="818" y="113"/>
                      <a:pt x="787" y="146"/>
                      <a:pt x="749" y="146"/>
                    </a:cubicBezTo>
                    <a:cubicBezTo>
                      <a:pt x="710" y="146"/>
                      <a:pt x="679" y="113"/>
                      <a:pt x="679" y="73"/>
                    </a:cubicBezTo>
                    <a:cubicBezTo>
                      <a:pt x="679" y="33"/>
                      <a:pt x="710" y="1"/>
                      <a:pt x="749" y="1"/>
                    </a:cubicBezTo>
                    <a:close/>
                    <a:moveTo>
                      <a:pt x="749" y="117"/>
                    </a:moveTo>
                    <a:cubicBezTo>
                      <a:pt x="772" y="117"/>
                      <a:pt x="790" y="97"/>
                      <a:pt x="790" y="73"/>
                    </a:cubicBezTo>
                    <a:cubicBezTo>
                      <a:pt x="790" y="49"/>
                      <a:pt x="772" y="30"/>
                      <a:pt x="749" y="30"/>
                    </a:cubicBezTo>
                    <a:cubicBezTo>
                      <a:pt x="726" y="30"/>
                      <a:pt x="707" y="49"/>
                      <a:pt x="707" y="73"/>
                    </a:cubicBezTo>
                    <a:cubicBezTo>
                      <a:pt x="707" y="97"/>
                      <a:pt x="726" y="117"/>
                      <a:pt x="749" y="117"/>
                    </a:cubicBezTo>
                    <a:close/>
                    <a:moveTo>
                      <a:pt x="852" y="146"/>
                    </a:moveTo>
                    <a:cubicBezTo>
                      <a:pt x="883" y="146"/>
                      <a:pt x="883" y="146"/>
                      <a:pt x="883" y="146"/>
                    </a:cubicBezTo>
                    <a:cubicBezTo>
                      <a:pt x="883" y="5"/>
                      <a:pt x="883" y="5"/>
                      <a:pt x="883" y="5"/>
                    </a:cubicBezTo>
                    <a:cubicBezTo>
                      <a:pt x="852" y="5"/>
                      <a:pt x="852" y="5"/>
                      <a:pt x="852" y="5"/>
                    </a:cubicBezTo>
                    <a:lnTo>
                      <a:pt x="852" y="146"/>
                    </a:lnTo>
                    <a:close/>
                  </a:path>
                </a:pathLst>
              </a:custGeom>
              <a:solidFill>
                <a:schemeClr val="tx1"/>
              </a:solidFill>
              <a:ln>
                <a:noFill/>
              </a:ln>
            </p:spPr>
            <p:txBody>
              <a:bodyPr vert="horz" wrap="square" lIns="86152" tIns="43076" rIns="86152" bIns="43076" numCol="1" anchor="t" anchorCtr="0" compatLnSpc="1">
                <a:prstTxWarp prst="textNoShape">
                  <a:avLst/>
                </a:prstTxWarp>
              </a:bodyPr>
              <a:lstStyle/>
              <a:p>
                <a:pPr defTabSz="878696">
                  <a:lnSpc>
                    <a:spcPct val="90000"/>
                  </a:lnSpc>
                  <a:defRPr/>
                </a:pPr>
                <a:endParaRPr lang="en-US" sz="1696" kern="0">
                  <a:gradFill>
                    <a:gsLst>
                      <a:gs pos="93162">
                        <a:srgbClr val="505050">
                          <a:lumMod val="50000"/>
                        </a:srgbClr>
                      </a:gs>
                      <a:gs pos="68000">
                        <a:srgbClr val="505050">
                          <a:lumMod val="50000"/>
                        </a:srgbClr>
                      </a:gs>
                    </a:gsLst>
                    <a:lin ang="5400000" scaled="0"/>
                  </a:gradFill>
                </a:endParaRPr>
              </a:p>
            </p:txBody>
          </p:sp>
        </p:grpSp>
        <p:grpSp>
          <p:nvGrpSpPr>
            <p:cNvPr id="272" name="Group 271"/>
            <p:cNvGrpSpPr/>
            <p:nvPr/>
          </p:nvGrpSpPr>
          <p:grpSpPr>
            <a:xfrm>
              <a:off x="10998260" y="4463731"/>
              <a:ext cx="606051" cy="298978"/>
              <a:chOff x="1898651" y="4472456"/>
              <a:chExt cx="618203" cy="304974"/>
            </a:xfrm>
            <a:solidFill>
              <a:srgbClr val="FFFFFF"/>
            </a:solidFill>
          </p:grpSpPr>
          <p:grpSp>
            <p:nvGrpSpPr>
              <p:cNvPr id="274" name="Group 273"/>
              <p:cNvGrpSpPr>
                <a:grpSpLocks noChangeAspect="1"/>
              </p:cNvGrpSpPr>
              <p:nvPr/>
            </p:nvGrpSpPr>
            <p:grpSpPr bwMode="black">
              <a:xfrm>
                <a:off x="1898651" y="4472456"/>
                <a:ext cx="253214" cy="304974"/>
                <a:chOff x="498253" y="184806"/>
                <a:chExt cx="1435623" cy="1729081"/>
              </a:xfrm>
              <a:grpFill/>
            </p:grpSpPr>
            <p:sp>
              <p:nvSpPr>
                <p:cNvPr id="276" name="Freeform 275"/>
                <p:cNvSpPr>
                  <a:spLocks/>
                </p:cNvSpPr>
                <p:nvPr/>
              </p:nvSpPr>
              <p:spPr bwMode="black">
                <a:xfrm>
                  <a:off x="498253" y="629270"/>
                  <a:ext cx="1435623" cy="1284617"/>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chemeClr val="tx1"/>
                </a:solidFill>
                <a:ln>
                  <a:noFill/>
                </a:ln>
                <a:extLst/>
              </p:spPr>
              <p:txBody>
                <a:bodyPr vert="horz" wrap="square" lIns="86152" tIns="43076" rIns="86152" bIns="43076" numCol="1" anchor="t" anchorCtr="0" compatLnSpc="1">
                  <a:prstTxWarp prst="textNoShape">
                    <a:avLst/>
                  </a:prstTxWarp>
                </a:bodyPr>
                <a:lstStyle/>
                <a:p>
                  <a:pPr defTabSz="878696">
                    <a:lnSpc>
                      <a:spcPct val="90000"/>
                    </a:lnSpc>
                    <a:defRPr/>
                  </a:pPr>
                  <a:endParaRPr lang="en-US" sz="1696" kern="0">
                    <a:gradFill>
                      <a:gsLst>
                        <a:gs pos="93162">
                          <a:srgbClr val="505050">
                            <a:lumMod val="50000"/>
                          </a:srgbClr>
                        </a:gs>
                        <a:gs pos="68000">
                          <a:srgbClr val="505050">
                            <a:lumMod val="50000"/>
                          </a:srgbClr>
                        </a:gs>
                      </a:gsLst>
                      <a:lin ang="5400000" scaled="0"/>
                    </a:gradFill>
                  </a:endParaRPr>
                </a:p>
              </p:txBody>
            </p:sp>
            <p:sp>
              <p:nvSpPr>
                <p:cNvPr id="277" name="Freeform 276"/>
                <p:cNvSpPr>
                  <a:spLocks/>
                </p:cNvSpPr>
                <p:nvPr/>
              </p:nvSpPr>
              <p:spPr bwMode="black">
                <a:xfrm>
                  <a:off x="1245232" y="184806"/>
                  <a:ext cx="356944" cy="392241"/>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chemeClr val="tx1"/>
                </a:solidFill>
                <a:ln>
                  <a:noFill/>
                </a:ln>
                <a:extLst/>
              </p:spPr>
              <p:txBody>
                <a:bodyPr vert="horz" wrap="square" lIns="86152" tIns="43076" rIns="86152" bIns="43076" numCol="1" anchor="t" anchorCtr="0" compatLnSpc="1">
                  <a:prstTxWarp prst="textNoShape">
                    <a:avLst/>
                  </a:prstTxWarp>
                </a:bodyPr>
                <a:lstStyle/>
                <a:p>
                  <a:pPr defTabSz="878696">
                    <a:lnSpc>
                      <a:spcPct val="90000"/>
                    </a:lnSpc>
                    <a:defRPr/>
                  </a:pPr>
                  <a:endParaRPr lang="en-US" sz="1696" kern="0">
                    <a:gradFill>
                      <a:gsLst>
                        <a:gs pos="93162">
                          <a:srgbClr val="505050">
                            <a:lumMod val="50000"/>
                          </a:srgbClr>
                        </a:gs>
                        <a:gs pos="68000">
                          <a:srgbClr val="505050">
                            <a:lumMod val="50000"/>
                          </a:srgbClr>
                        </a:gs>
                      </a:gsLst>
                      <a:lin ang="5400000" scaled="0"/>
                    </a:gradFill>
                  </a:endParaRPr>
                </a:p>
              </p:txBody>
            </p:sp>
          </p:grpSp>
          <p:sp>
            <p:nvSpPr>
              <p:cNvPr id="275" name="TextBox 274"/>
              <p:cNvSpPr txBox="1"/>
              <p:nvPr/>
            </p:nvSpPr>
            <p:spPr>
              <a:xfrm>
                <a:off x="2104732" y="4579373"/>
                <a:ext cx="412122" cy="169532"/>
              </a:xfrm>
              <a:prstGeom prst="rect">
                <a:avLst/>
              </a:prstGeom>
              <a:noFill/>
            </p:spPr>
            <p:txBody>
              <a:bodyPr wrap="square" lIns="0" tIns="0" rIns="0" bIns="0" rtlCol="0">
                <a:spAutoFit/>
              </a:bodyPr>
              <a:lstStyle/>
              <a:p>
                <a:pPr algn="ctr" defTabSz="878696">
                  <a:lnSpc>
                    <a:spcPct val="90000"/>
                  </a:lnSpc>
                  <a:spcAft>
                    <a:spcPts val="565"/>
                  </a:spcAft>
                  <a:defRPr/>
                </a:pPr>
                <a:r>
                  <a:rPr lang="en-US" sz="1176" kern="0">
                    <a:gradFill>
                      <a:gsLst>
                        <a:gs pos="12821">
                          <a:srgbClr val="505050"/>
                        </a:gs>
                        <a:gs pos="23000">
                          <a:srgbClr val="505050"/>
                        </a:gs>
                      </a:gsLst>
                      <a:lin ang="5400000" scaled="0"/>
                    </a:gradFill>
                  </a:rPr>
                  <a:t>iOS</a:t>
                </a:r>
              </a:p>
            </p:txBody>
          </p:sp>
        </p:grpSp>
      </p:grpSp>
      <p:cxnSp>
        <p:nvCxnSpPr>
          <p:cNvPr id="281" name="Straight Arrow Connector 280"/>
          <p:cNvCxnSpPr/>
          <p:nvPr/>
        </p:nvCxnSpPr>
        <p:spPr>
          <a:xfrm flipH="1">
            <a:off x="2710285" y="4698342"/>
            <a:ext cx="261457" cy="0"/>
          </a:xfrm>
          <a:prstGeom prst="straightConnector1">
            <a:avLst/>
          </a:prstGeom>
          <a:noFill/>
          <a:ln w="22225" cap="flat" cmpd="sng" algn="ctr">
            <a:solidFill>
              <a:schemeClr val="tx2"/>
            </a:solidFill>
            <a:prstDash val="solid"/>
            <a:miter lim="800000"/>
            <a:headEnd type="none" w="med" len="sm"/>
            <a:tailEnd type="arrow" w="sm" len="sm"/>
          </a:ln>
          <a:effectLst/>
        </p:spPr>
      </p:cxnSp>
      <p:grpSp>
        <p:nvGrpSpPr>
          <p:cNvPr id="16" name="Group 15"/>
          <p:cNvGrpSpPr/>
          <p:nvPr/>
        </p:nvGrpSpPr>
        <p:grpSpPr>
          <a:xfrm>
            <a:off x="275896" y="1548883"/>
            <a:ext cx="2786413" cy="1945908"/>
            <a:chOff x="281428" y="1579444"/>
            <a:chExt cx="2842286" cy="1984928"/>
          </a:xfrm>
        </p:grpSpPr>
        <p:sp>
          <p:nvSpPr>
            <p:cNvPr id="262" name="Rectangle 261"/>
            <p:cNvSpPr/>
            <p:nvPr/>
          </p:nvSpPr>
          <p:spPr bwMode="auto">
            <a:xfrm>
              <a:off x="281428" y="1579444"/>
              <a:ext cx="2614039" cy="1984928"/>
            </a:xfrm>
            <a:prstGeom prst="rect">
              <a:avLst/>
            </a:prstGeom>
            <a:solidFill>
              <a:schemeClr val="tx1">
                <a:lumMod val="20000"/>
                <a:lumOff val="80000"/>
              </a:schemeClr>
            </a:solidFill>
            <a:ln w="10795" cap="flat" cmpd="sng" algn="ctr">
              <a:noFill/>
              <a:prstDash val="dash"/>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lnSpc>
                  <a:spcPct val="90000"/>
                </a:lnSpc>
                <a:spcBef>
                  <a:spcPct val="0"/>
                </a:spcBef>
                <a:spcAft>
                  <a:spcPct val="0"/>
                </a:spcAft>
              </a:pPr>
              <a:endParaRPr lang="en-US" sz="1961" kern="0">
                <a:gradFill>
                  <a:gsLst>
                    <a:gs pos="93162">
                      <a:srgbClr val="505050">
                        <a:lumMod val="50000"/>
                      </a:srgbClr>
                    </a:gs>
                    <a:gs pos="68000">
                      <a:srgbClr val="505050">
                        <a:lumMod val="50000"/>
                      </a:srgbClr>
                    </a:gs>
                  </a:gsLst>
                  <a:lin ang="5400000" scaled="0"/>
                </a:gradFill>
              </a:endParaRPr>
            </a:p>
          </p:txBody>
        </p:sp>
        <p:sp>
          <p:nvSpPr>
            <p:cNvPr id="263" name="Rectangle 262"/>
            <p:cNvSpPr/>
            <p:nvPr/>
          </p:nvSpPr>
          <p:spPr bwMode="auto">
            <a:xfrm>
              <a:off x="433664" y="2125662"/>
              <a:ext cx="2309566" cy="597575"/>
            </a:xfrm>
            <a:prstGeom prst="rect">
              <a:avLst/>
            </a:prstGeom>
            <a:solidFill>
              <a:srgbClr val="FFFFFF"/>
            </a:solidFill>
            <a:ln w="1079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030" fontAlgn="base">
                <a:lnSpc>
                  <a:spcPct val="90000"/>
                </a:lnSpc>
                <a:spcBef>
                  <a:spcPct val="0"/>
                </a:spcBef>
                <a:spcAft>
                  <a:spcPct val="0"/>
                </a:spcAft>
                <a:defRPr/>
              </a:pPr>
              <a:endParaRPr lang="en-US" sz="1372" kern="0">
                <a:gradFill>
                  <a:gsLst>
                    <a:gs pos="93162">
                      <a:srgbClr val="505050">
                        <a:lumMod val="50000"/>
                      </a:srgbClr>
                    </a:gs>
                    <a:gs pos="68000">
                      <a:srgbClr val="505050">
                        <a:lumMod val="50000"/>
                      </a:srgbClr>
                    </a:gs>
                  </a:gsLst>
                  <a:lin ang="5400000" scaled="0"/>
                </a:gradFill>
              </a:endParaRPr>
            </a:p>
          </p:txBody>
        </p:sp>
        <p:sp>
          <p:nvSpPr>
            <p:cNvPr id="264" name="Rectangle 263"/>
            <p:cNvSpPr/>
            <p:nvPr/>
          </p:nvSpPr>
          <p:spPr bwMode="auto">
            <a:xfrm>
              <a:off x="433664" y="2773565"/>
              <a:ext cx="2309566" cy="640080"/>
            </a:xfrm>
            <a:prstGeom prst="rect">
              <a:avLst/>
            </a:prstGeom>
            <a:solidFill>
              <a:srgbClr val="FFFFFF"/>
            </a:solidFill>
            <a:ln w="1079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030" fontAlgn="base">
                <a:lnSpc>
                  <a:spcPct val="90000"/>
                </a:lnSpc>
                <a:spcBef>
                  <a:spcPct val="0"/>
                </a:spcBef>
                <a:spcAft>
                  <a:spcPct val="0"/>
                </a:spcAft>
                <a:defRPr/>
              </a:pPr>
              <a:r>
                <a:rPr lang="en-US" sz="1372" kern="0">
                  <a:gradFill>
                    <a:gsLst>
                      <a:gs pos="17094">
                        <a:srgbClr val="505050"/>
                      </a:gs>
                      <a:gs pos="53000">
                        <a:srgbClr val="505050"/>
                      </a:gs>
                    </a:gsLst>
                    <a:lin ang="5400000" scaled="0"/>
                  </a:gradFill>
                  <a:cs typeface="Segoe UI Semibold" panose="020B0702040204020203" pitchFamily="34" charset="0"/>
                </a:rPr>
                <a:t>          Power BI Desktop</a:t>
              </a:r>
            </a:p>
          </p:txBody>
        </p:sp>
        <p:sp>
          <p:nvSpPr>
            <p:cNvPr id="265" name="TextBox 264"/>
            <p:cNvSpPr txBox="1"/>
            <p:nvPr/>
          </p:nvSpPr>
          <p:spPr>
            <a:xfrm>
              <a:off x="281428" y="1592262"/>
              <a:ext cx="2599574" cy="461665"/>
            </a:xfrm>
            <a:prstGeom prst="rect">
              <a:avLst/>
            </a:prstGeom>
            <a:noFill/>
          </p:spPr>
          <p:txBody>
            <a:bodyPr wrap="square" lIns="179285" tIns="143428" rIns="179285" bIns="89642"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r>
                <a:rPr lang="en-US" sz="1568">
                  <a:solidFill>
                    <a:schemeClr val="accent1"/>
                  </a:solidFill>
                </a:rPr>
                <a:t>Business analyst tools </a:t>
              </a:r>
            </a:p>
          </p:txBody>
        </p:sp>
        <p:pic>
          <p:nvPicPr>
            <p:cNvPr id="261" name="Picture 260"/>
            <p:cNvPicPr>
              <a:picLocks noChangeAspect="1"/>
            </p:cNvPicPr>
            <p:nvPr/>
          </p:nvPicPr>
          <p:blipFill>
            <a:blip r:embed="rId7">
              <a:duotone>
                <a:schemeClr val="bg2">
                  <a:shade val="45000"/>
                  <a:satMod val="135000"/>
                </a:schemeClr>
                <a:prstClr val="white"/>
              </a:duotone>
              <a:lum bright="-32000"/>
            </a:blip>
            <a:stretch>
              <a:fillRect/>
            </a:stretch>
          </p:blipFill>
          <p:spPr>
            <a:xfrm>
              <a:off x="490452" y="2863087"/>
              <a:ext cx="484908" cy="445325"/>
            </a:xfrm>
            <a:prstGeom prst="rect">
              <a:avLst/>
            </a:prstGeom>
          </p:spPr>
        </p:pic>
        <p:cxnSp>
          <p:nvCxnSpPr>
            <p:cNvPr id="280" name="Straight Connector 279"/>
            <p:cNvCxnSpPr/>
            <p:nvPr/>
          </p:nvCxnSpPr>
          <p:spPr>
            <a:xfrm>
              <a:off x="2742714" y="2474912"/>
              <a:ext cx="381000" cy="0"/>
            </a:xfrm>
            <a:prstGeom prst="line">
              <a:avLst/>
            </a:prstGeom>
            <a:noFill/>
            <a:ln w="22225" cap="flat" cmpd="sng" algn="ctr">
              <a:solidFill>
                <a:schemeClr val="tx2"/>
              </a:solidFill>
              <a:prstDash val="solid"/>
              <a:miter lim="800000"/>
              <a:headEnd type="none" w="med" len="sm"/>
              <a:tailEnd type="none" w="med" len="med"/>
            </a:ln>
            <a:effectLst/>
          </p:spPr>
        </p:cxnSp>
        <p:sp>
          <p:nvSpPr>
            <p:cNvPr id="290" name="Freeform 5"/>
            <p:cNvSpPr>
              <a:spLocks noChangeAspect="1" noEditPoints="1"/>
            </p:cNvSpPr>
            <p:nvPr/>
          </p:nvSpPr>
          <p:spPr bwMode="black">
            <a:xfrm>
              <a:off x="1074482" y="2200709"/>
              <a:ext cx="933226" cy="410780"/>
            </a:xfrm>
            <a:custGeom>
              <a:avLst/>
              <a:gdLst>
                <a:gd name="T0" fmla="*/ 533 w 804"/>
                <a:gd name="T1" fmla="*/ 115 h 352"/>
                <a:gd name="T2" fmla="*/ 529 w 804"/>
                <a:gd name="T3" fmla="*/ 169 h 352"/>
                <a:gd name="T4" fmla="*/ 535 w 804"/>
                <a:gd name="T5" fmla="*/ 225 h 352"/>
                <a:gd name="T6" fmla="*/ 616 w 804"/>
                <a:gd name="T7" fmla="*/ 238 h 352"/>
                <a:gd name="T8" fmla="*/ 578 w 804"/>
                <a:gd name="T9" fmla="*/ 203 h 352"/>
                <a:gd name="T10" fmla="*/ 542 w 804"/>
                <a:gd name="T11" fmla="*/ 150 h 352"/>
                <a:gd name="T12" fmla="*/ 601 w 804"/>
                <a:gd name="T13" fmla="*/ 150 h 352"/>
                <a:gd name="T14" fmla="*/ 642 w 804"/>
                <a:gd name="T15" fmla="*/ 235 h 352"/>
                <a:gd name="T16" fmla="*/ 668 w 804"/>
                <a:gd name="T17" fmla="*/ 148 h 352"/>
                <a:gd name="T18" fmla="*/ 645 w 804"/>
                <a:gd name="T19" fmla="*/ 170 h 352"/>
                <a:gd name="T20" fmla="*/ 688 w 804"/>
                <a:gd name="T21" fmla="*/ 221 h 352"/>
                <a:gd name="T22" fmla="*/ 720 w 804"/>
                <a:gd name="T23" fmla="*/ 220 h 352"/>
                <a:gd name="T24" fmla="*/ 738 w 804"/>
                <a:gd name="T25" fmla="*/ 240 h 352"/>
                <a:gd name="T26" fmla="*/ 718 w 804"/>
                <a:gd name="T27" fmla="*/ 154 h 352"/>
                <a:gd name="T28" fmla="*/ 774 w 804"/>
                <a:gd name="T29" fmla="*/ 198 h 352"/>
                <a:gd name="T30" fmla="*/ 721 w 804"/>
                <a:gd name="T31" fmla="*/ 167 h 352"/>
                <a:gd name="T32" fmla="*/ 790 w 804"/>
                <a:gd name="T33" fmla="*/ 238 h 352"/>
                <a:gd name="T34" fmla="*/ 255 w 804"/>
                <a:gd name="T35" fmla="*/ 204 h 352"/>
                <a:gd name="T36" fmla="*/ 255 w 804"/>
                <a:gd name="T37" fmla="*/ 204 h 352"/>
                <a:gd name="T38" fmla="*/ 311 w 804"/>
                <a:gd name="T39" fmla="*/ 160 h 352"/>
                <a:gd name="T40" fmla="*/ 311 w 804"/>
                <a:gd name="T41" fmla="*/ 276 h 352"/>
                <a:gd name="T42" fmla="*/ 255 w 804"/>
                <a:gd name="T43" fmla="*/ 144 h 352"/>
                <a:gd name="T44" fmla="*/ 255 w 804"/>
                <a:gd name="T45" fmla="*/ 72 h 352"/>
                <a:gd name="T46" fmla="*/ 255 w 804"/>
                <a:gd name="T47" fmla="*/ 72 h 352"/>
                <a:gd name="T48" fmla="*/ 255 w 804"/>
                <a:gd name="T49" fmla="*/ 248 h 352"/>
                <a:gd name="T50" fmla="*/ 311 w 804"/>
                <a:gd name="T51" fmla="*/ 204 h 352"/>
                <a:gd name="T52" fmla="*/ 311 w 804"/>
                <a:gd name="T53" fmla="*/ 188 h 352"/>
                <a:gd name="T54" fmla="*/ 255 w 804"/>
                <a:gd name="T55" fmla="*/ 144 h 352"/>
                <a:gd name="T56" fmla="*/ 255 w 804"/>
                <a:gd name="T57" fmla="*/ 144 h 352"/>
                <a:gd name="T58" fmla="*/ 311 w 804"/>
                <a:gd name="T59" fmla="*/ 72 h 352"/>
                <a:gd name="T60" fmla="*/ 208 w 804"/>
                <a:gd name="T61" fmla="*/ 0 h 352"/>
                <a:gd name="T62" fmla="*/ 208 w 804"/>
                <a:gd name="T63" fmla="*/ 312 h 352"/>
                <a:gd name="T64" fmla="*/ 339 w 804"/>
                <a:gd name="T65" fmla="*/ 36 h 352"/>
                <a:gd name="T66" fmla="*/ 99 w 804"/>
                <a:gd name="T67" fmla="*/ 194 h 352"/>
                <a:gd name="T68" fmla="*/ 97 w 804"/>
                <a:gd name="T69" fmla="*/ 190 h 352"/>
                <a:gd name="T70" fmla="*/ 78 w 804"/>
                <a:gd name="T71" fmla="*/ 237 h 352"/>
                <a:gd name="T72" fmla="*/ 81 w 804"/>
                <a:gd name="T73" fmla="*/ 112 h 352"/>
                <a:gd name="T74" fmla="*/ 98 w 804"/>
                <a:gd name="T75" fmla="*/ 157 h 352"/>
                <a:gd name="T76" fmla="*/ 100 w 804"/>
                <a:gd name="T77" fmla="*/ 155 h 352"/>
                <a:gd name="T78" fmla="*/ 146 w 804"/>
                <a:gd name="T79" fmla="*/ 108 h 352"/>
                <a:gd name="T80" fmla="*/ 339 w 804"/>
                <a:gd name="T81" fmla="*/ 300 h 352"/>
                <a:gd name="T82" fmla="*/ 239 w 804"/>
                <a:gd name="T83" fmla="*/ 248 h 352"/>
                <a:gd name="T84" fmla="*/ 239 w 804"/>
                <a:gd name="T85" fmla="*/ 204 h 352"/>
                <a:gd name="T86" fmla="*/ 239 w 804"/>
                <a:gd name="T87" fmla="*/ 160 h 352"/>
                <a:gd name="T88" fmla="*/ 239 w 804"/>
                <a:gd name="T89" fmla="*/ 116 h 352"/>
                <a:gd name="T90" fmla="*/ 239 w 804"/>
                <a:gd name="T91" fmla="*/ 72 h 352"/>
                <a:gd name="T92" fmla="*/ 339 w 804"/>
                <a:gd name="T93" fmla="*/ 300 h 352"/>
                <a:gd name="T94" fmla="*/ 311 w 804"/>
                <a:gd name="T95" fmla="*/ 276 h 352"/>
                <a:gd name="T96" fmla="*/ 255 w 804"/>
                <a:gd name="T97" fmla="*/ 232 h 352"/>
                <a:gd name="T98" fmla="*/ 255 w 804"/>
                <a:gd name="T99" fmla="*/ 160 h 352"/>
                <a:gd name="T100" fmla="*/ 311 w 804"/>
                <a:gd name="T101" fmla="*/ 116 h 352"/>
                <a:gd name="T102" fmla="*/ 311 w 804"/>
                <a:gd name="T103" fmla="*/ 116 h 352"/>
                <a:gd name="T104" fmla="*/ 311 w 804"/>
                <a:gd name="T105" fmla="*/ 10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4" h="352">
                  <a:moveTo>
                    <a:pt x="535" y="238"/>
                  </a:moveTo>
                  <a:cubicBezTo>
                    <a:pt x="470" y="238"/>
                    <a:pt x="470" y="238"/>
                    <a:pt x="470" y="238"/>
                  </a:cubicBezTo>
                  <a:cubicBezTo>
                    <a:pt x="470" y="115"/>
                    <a:pt x="470" y="115"/>
                    <a:pt x="470" y="115"/>
                  </a:cubicBezTo>
                  <a:cubicBezTo>
                    <a:pt x="533" y="115"/>
                    <a:pt x="533" y="115"/>
                    <a:pt x="533" y="115"/>
                  </a:cubicBezTo>
                  <a:cubicBezTo>
                    <a:pt x="533" y="128"/>
                    <a:pt x="533" y="128"/>
                    <a:pt x="533" y="128"/>
                  </a:cubicBezTo>
                  <a:cubicBezTo>
                    <a:pt x="485" y="128"/>
                    <a:pt x="485" y="128"/>
                    <a:pt x="485" y="128"/>
                  </a:cubicBezTo>
                  <a:cubicBezTo>
                    <a:pt x="485" y="169"/>
                    <a:pt x="485" y="169"/>
                    <a:pt x="485" y="169"/>
                  </a:cubicBezTo>
                  <a:cubicBezTo>
                    <a:pt x="529" y="169"/>
                    <a:pt x="529" y="169"/>
                    <a:pt x="529" y="169"/>
                  </a:cubicBezTo>
                  <a:cubicBezTo>
                    <a:pt x="529" y="182"/>
                    <a:pt x="529" y="182"/>
                    <a:pt x="529" y="182"/>
                  </a:cubicBezTo>
                  <a:cubicBezTo>
                    <a:pt x="485" y="182"/>
                    <a:pt x="485" y="182"/>
                    <a:pt x="485" y="182"/>
                  </a:cubicBezTo>
                  <a:cubicBezTo>
                    <a:pt x="485" y="225"/>
                    <a:pt x="485" y="225"/>
                    <a:pt x="485" y="225"/>
                  </a:cubicBezTo>
                  <a:cubicBezTo>
                    <a:pt x="535" y="225"/>
                    <a:pt x="535" y="225"/>
                    <a:pt x="535" y="225"/>
                  </a:cubicBezTo>
                  <a:lnTo>
                    <a:pt x="535" y="238"/>
                  </a:lnTo>
                  <a:close/>
                  <a:moveTo>
                    <a:pt x="617" y="150"/>
                  </a:moveTo>
                  <a:cubicBezTo>
                    <a:pt x="587" y="195"/>
                    <a:pt x="587" y="195"/>
                    <a:pt x="587" y="195"/>
                  </a:cubicBezTo>
                  <a:cubicBezTo>
                    <a:pt x="616" y="238"/>
                    <a:pt x="616" y="238"/>
                    <a:pt x="616" y="238"/>
                  </a:cubicBezTo>
                  <a:cubicBezTo>
                    <a:pt x="600" y="238"/>
                    <a:pt x="600" y="238"/>
                    <a:pt x="600" y="238"/>
                  </a:cubicBezTo>
                  <a:cubicBezTo>
                    <a:pt x="583" y="210"/>
                    <a:pt x="583" y="210"/>
                    <a:pt x="583" y="210"/>
                  </a:cubicBezTo>
                  <a:cubicBezTo>
                    <a:pt x="579" y="203"/>
                    <a:pt x="579" y="203"/>
                    <a:pt x="579" y="203"/>
                  </a:cubicBezTo>
                  <a:cubicBezTo>
                    <a:pt x="578" y="203"/>
                    <a:pt x="578" y="203"/>
                    <a:pt x="578" y="203"/>
                  </a:cubicBezTo>
                  <a:cubicBezTo>
                    <a:pt x="557" y="238"/>
                    <a:pt x="557" y="238"/>
                    <a:pt x="557" y="238"/>
                  </a:cubicBezTo>
                  <a:cubicBezTo>
                    <a:pt x="541" y="238"/>
                    <a:pt x="541" y="238"/>
                    <a:pt x="541" y="238"/>
                  </a:cubicBezTo>
                  <a:cubicBezTo>
                    <a:pt x="571" y="195"/>
                    <a:pt x="571" y="195"/>
                    <a:pt x="571" y="195"/>
                  </a:cubicBezTo>
                  <a:cubicBezTo>
                    <a:pt x="542" y="150"/>
                    <a:pt x="542" y="150"/>
                    <a:pt x="542" y="150"/>
                  </a:cubicBezTo>
                  <a:cubicBezTo>
                    <a:pt x="558" y="150"/>
                    <a:pt x="558" y="150"/>
                    <a:pt x="558" y="150"/>
                  </a:cubicBezTo>
                  <a:cubicBezTo>
                    <a:pt x="570" y="172"/>
                    <a:pt x="577" y="184"/>
                    <a:pt x="579" y="187"/>
                  </a:cubicBezTo>
                  <a:cubicBezTo>
                    <a:pt x="579" y="187"/>
                    <a:pt x="579" y="187"/>
                    <a:pt x="579" y="187"/>
                  </a:cubicBezTo>
                  <a:cubicBezTo>
                    <a:pt x="601" y="150"/>
                    <a:pt x="601" y="150"/>
                    <a:pt x="601" y="150"/>
                  </a:cubicBezTo>
                  <a:lnTo>
                    <a:pt x="617" y="150"/>
                  </a:lnTo>
                  <a:close/>
                  <a:moveTo>
                    <a:pt x="688" y="234"/>
                  </a:moveTo>
                  <a:cubicBezTo>
                    <a:pt x="681" y="238"/>
                    <a:pt x="673" y="240"/>
                    <a:pt x="664" y="240"/>
                  </a:cubicBezTo>
                  <a:cubicBezTo>
                    <a:pt x="656" y="240"/>
                    <a:pt x="649" y="239"/>
                    <a:pt x="642" y="235"/>
                  </a:cubicBezTo>
                  <a:cubicBezTo>
                    <a:pt x="636" y="231"/>
                    <a:pt x="631" y="226"/>
                    <a:pt x="627" y="219"/>
                  </a:cubicBezTo>
                  <a:cubicBezTo>
                    <a:pt x="624" y="212"/>
                    <a:pt x="622" y="205"/>
                    <a:pt x="622" y="196"/>
                  </a:cubicBezTo>
                  <a:cubicBezTo>
                    <a:pt x="622" y="182"/>
                    <a:pt x="626" y="170"/>
                    <a:pt x="634" y="161"/>
                  </a:cubicBezTo>
                  <a:cubicBezTo>
                    <a:pt x="643" y="152"/>
                    <a:pt x="654" y="148"/>
                    <a:pt x="668" y="148"/>
                  </a:cubicBezTo>
                  <a:cubicBezTo>
                    <a:pt x="675" y="148"/>
                    <a:pt x="682" y="150"/>
                    <a:pt x="688" y="153"/>
                  </a:cubicBezTo>
                  <a:cubicBezTo>
                    <a:pt x="688" y="167"/>
                    <a:pt x="688" y="167"/>
                    <a:pt x="688" y="167"/>
                  </a:cubicBezTo>
                  <a:cubicBezTo>
                    <a:pt x="681" y="162"/>
                    <a:pt x="674" y="160"/>
                    <a:pt x="667" y="160"/>
                  </a:cubicBezTo>
                  <a:cubicBezTo>
                    <a:pt x="658" y="160"/>
                    <a:pt x="651" y="163"/>
                    <a:pt x="645" y="170"/>
                  </a:cubicBezTo>
                  <a:cubicBezTo>
                    <a:pt x="639" y="176"/>
                    <a:pt x="636" y="185"/>
                    <a:pt x="636" y="195"/>
                  </a:cubicBezTo>
                  <a:cubicBezTo>
                    <a:pt x="636" y="205"/>
                    <a:pt x="639" y="213"/>
                    <a:pt x="644" y="219"/>
                  </a:cubicBezTo>
                  <a:cubicBezTo>
                    <a:pt x="650" y="225"/>
                    <a:pt x="657" y="228"/>
                    <a:pt x="666" y="228"/>
                  </a:cubicBezTo>
                  <a:cubicBezTo>
                    <a:pt x="674" y="228"/>
                    <a:pt x="681" y="226"/>
                    <a:pt x="688" y="221"/>
                  </a:cubicBezTo>
                  <a:lnTo>
                    <a:pt x="688" y="234"/>
                  </a:lnTo>
                  <a:close/>
                  <a:moveTo>
                    <a:pt x="774" y="198"/>
                  </a:moveTo>
                  <a:cubicBezTo>
                    <a:pt x="712" y="198"/>
                    <a:pt x="712" y="198"/>
                    <a:pt x="712" y="198"/>
                  </a:cubicBezTo>
                  <a:cubicBezTo>
                    <a:pt x="713" y="208"/>
                    <a:pt x="715" y="215"/>
                    <a:pt x="720" y="220"/>
                  </a:cubicBezTo>
                  <a:cubicBezTo>
                    <a:pt x="725" y="226"/>
                    <a:pt x="732" y="228"/>
                    <a:pt x="741" y="228"/>
                  </a:cubicBezTo>
                  <a:cubicBezTo>
                    <a:pt x="751" y="228"/>
                    <a:pt x="760" y="225"/>
                    <a:pt x="768" y="219"/>
                  </a:cubicBezTo>
                  <a:cubicBezTo>
                    <a:pt x="768" y="232"/>
                    <a:pt x="768" y="232"/>
                    <a:pt x="768" y="232"/>
                  </a:cubicBezTo>
                  <a:cubicBezTo>
                    <a:pt x="761" y="238"/>
                    <a:pt x="750" y="240"/>
                    <a:pt x="738" y="240"/>
                  </a:cubicBezTo>
                  <a:cubicBezTo>
                    <a:pt x="725" y="240"/>
                    <a:pt x="715" y="236"/>
                    <a:pt x="708" y="228"/>
                  </a:cubicBezTo>
                  <a:cubicBezTo>
                    <a:pt x="701" y="220"/>
                    <a:pt x="698" y="209"/>
                    <a:pt x="698" y="195"/>
                  </a:cubicBezTo>
                  <a:cubicBezTo>
                    <a:pt x="698" y="186"/>
                    <a:pt x="700" y="178"/>
                    <a:pt x="703" y="171"/>
                  </a:cubicBezTo>
                  <a:cubicBezTo>
                    <a:pt x="707" y="164"/>
                    <a:pt x="711" y="158"/>
                    <a:pt x="718" y="154"/>
                  </a:cubicBezTo>
                  <a:cubicBezTo>
                    <a:pt x="724" y="150"/>
                    <a:pt x="731" y="148"/>
                    <a:pt x="738" y="148"/>
                  </a:cubicBezTo>
                  <a:cubicBezTo>
                    <a:pt x="750" y="148"/>
                    <a:pt x="759" y="152"/>
                    <a:pt x="765" y="159"/>
                  </a:cubicBezTo>
                  <a:cubicBezTo>
                    <a:pt x="771" y="167"/>
                    <a:pt x="774" y="177"/>
                    <a:pt x="774" y="190"/>
                  </a:cubicBezTo>
                  <a:lnTo>
                    <a:pt x="774" y="198"/>
                  </a:lnTo>
                  <a:close/>
                  <a:moveTo>
                    <a:pt x="760" y="186"/>
                  </a:moveTo>
                  <a:cubicBezTo>
                    <a:pt x="760" y="178"/>
                    <a:pt x="758" y="171"/>
                    <a:pt x="754" y="167"/>
                  </a:cubicBezTo>
                  <a:cubicBezTo>
                    <a:pt x="750" y="162"/>
                    <a:pt x="745" y="160"/>
                    <a:pt x="738" y="160"/>
                  </a:cubicBezTo>
                  <a:cubicBezTo>
                    <a:pt x="732" y="160"/>
                    <a:pt x="726" y="162"/>
                    <a:pt x="721" y="167"/>
                  </a:cubicBezTo>
                  <a:cubicBezTo>
                    <a:pt x="717" y="172"/>
                    <a:pt x="714" y="178"/>
                    <a:pt x="713" y="186"/>
                  </a:cubicBezTo>
                  <a:lnTo>
                    <a:pt x="760" y="186"/>
                  </a:lnTo>
                  <a:close/>
                  <a:moveTo>
                    <a:pt x="804" y="238"/>
                  </a:moveTo>
                  <a:cubicBezTo>
                    <a:pt x="790" y="238"/>
                    <a:pt x="790" y="238"/>
                    <a:pt x="790" y="238"/>
                  </a:cubicBezTo>
                  <a:cubicBezTo>
                    <a:pt x="790" y="108"/>
                    <a:pt x="790" y="108"/>
                    <a:pt x="790" y="108"/>
                  </a:cubicBezTo>
                  <a:cubicBezTo>
                    <a:pt x="804" y="108"/>
                    <a:pt x="804" y="108"/>
                    <a:pt x="804" y="108"/>
                  </a:cubicBezTo>
                  <a:lnTo>
                    <a:pt x="804" y="238"/>
                  </a:lnTo>
                  <a:close/>
                  <a:moveTo>
                    <a:pt x="255" y="204"/>
                  </a:moveTo>
                  <a:cubicBezTo>
                    <a:pt x="255" y="232"/>
                    <a:pt x="255" y="232"/>
                    <a:pt x="255" y="232"/>
                  </a:cubicBezTo>
                  <a:cubicBezTo>
                    <a:pt x="311" y="232"/>
                    <a:pt x="311" y="232"/>
                    <a:pt x="311" y="232"/>
                  </a:cubicBezTo>
                  <a:cubicBezTo>
                    <a:pt x="311" y="204"/>
                    <a:pt x="311" y="204"/>
                    <a:pt x="311" y="204"/>
                  </a:cubicBezTo>
                  <a:lnTo>
                    <a:pt x="255" y="204"/>
                  </a:lnTo>
                  <a:close/>
                  <a:moveTo>
                    <a:pt x="255" y="160"/>
                  </a:moveTo>
                  <a:cubicBezTo>
                    <a:pt x="255" y="188"/>
                    <a:pt x="255" y="188"/>
                    <a:pt x="255" y="188"/>
                  </a:cubicBezTo>
                  <a:cubicBezTo>
                    <a:pt x="311" y="188"/>
                    <a:pt x="311" y="188"/>
                    <a:pt x="311" y="188"/>
                  </a:cubicBezTo>
                  <a:cubicBezTo>
                    <a:pt x="311" y="160"/>
                    <a:pt x="311" y="160"/>
                    <a:pt x="311" y="160"/>
                  </a:cubicBezTo>
                  <a:lnTo>
                    <a:pt x="255" y="160"/>
                  </a:lnTo>
                  <a:close/>
                  <a:moveTo>
                    <a:pt x="255" y="248"/>
                  </a:moveTo>
                  <a:cubicBezTo>
                    <a:pt x="255" y="276"/>
                    <a:pt x="255" y="276"/>
                    <a:pt x="255" y="276"/>
                  </a:cubicBezTo>
                  <a:cubicBezTo>
                    <a:pt x="311" y="276"/>
                    <a:pt x="311" y="276"/>
                    <a:pt x="311" y="276"/>
                  </a:cubicBezTo>
                  <a:cubicBezTo>
                    <a:pt x="311" y="248"/>
                    <a:pt x="311" y="248"/>
                    <a:pt x="311" y="248"/>
                  </a:cubicBezTo>
                  <a:lnTo>
                    <a:pt x="255" y="248"/>
                  </a:lnTo>
                  <a:close/>
                  <a:moveTo>
                    <a:pt x="255" y="116"/>
                  </a:moveTo>
                  <a:cubicBezTo>
                    <a:pt x="255" y="144"/>
                    <a:pt x="255" y="144"/>
                    <a:pt x="255" y="144"/>
                  </a:cubicBezTo>
                  <a:cubicBezTo>
                    <a:pt x="311" y="144"/>
                    <a:pt x="311" y="144"/>
                    <a:pt x="311" y="144"/>
                  </a:cubicBezTo>
                  <a:cubicBezTo>
                    <a:pt x="311" y="116"/>
                    <a:pt x="311" y="116"/>
                    <a:pt x="311" y="116"/>
                  </a:cubicBezTo>
                  <a:lnTo>
                    <a:pt x="255" y="116"/>
                  </a:lnTo>
                  <a:close/>
                  <a:moveTo>
                    <a:pt x="255" y="72"/>
                  </a:moveTo>
                  <a:cubicBezTo>
                    <a:pt x="255" y="100"/>
                    <a:pt x="255" y="100"/>
                    <a:pt x="255" y="100"/>
                  </a:cubicBezTo>
                  <a:cubicBezTo>
                    <a:pt x="311" y="100"/>
                    <a:pt x="311" y="100"/>
                    <a:pt x="311" y="100"/>
                  </a:cubicBezTo>
                  <a:cubicBezTo>
                    <a:pt x="311" y="72"/>
                    <a:pt x="311" y="72"/>
                    <a:pt x="311" y="72"/>
                  </a:cubicBezTo>
                  <a:lnTo>
                    <a:pt x="255" y="72"/>
                  </a:lnTo>
                  <a:close/>
                  <a:moveTo>
                    <a:pt x="255" y="276"/>
                  </a:moveTo>
                  <a:cubicBezTo>
                    <a:pt x="311" y="276"/>
                    <a:pt x="311" y="276"/>
                    <a:pt x="311" y="276"/>
                  </a:cubicBezTo>
                  <a:cubicBezTo>
                    <a:pt x="311" y="248"/>
                    <a:pt x="311" y="248"/>
                    <a:pt x="311" y="248"/>
                  </a:cubicBezTo>
                  <a:cubicBezTo>
                    <a:pt x="255" y="248"/>
                    <a:pt x="255" y="248"/>
                    <a:pt x="255" y="248"/>
                  </a:cubicBezTo>
                  <a:lnTo>
                    <a:pt x="255" y="276"/>
                  </a:lnTo>
                  <a:close/>
                  <a:moveTo>
                    <a:pt x="255" y="232"/>
                  </a:moveTo>
                  <a:cubicBezTo>
                    <a:pt x="311" y="232"/>
                    <a:pt x="311" y="232"/>
                    <a:pt x="311" y="232"/>
                  </a:cubicBezTo>
                  <a:cubicBezTo>
                    <a:pt x="311" y="204"/>
                    <a:pt x="311" y="204"/>
                    <a:pt x="311" y="204"/>
                  </a:cubicBezTo>
                  <a:cubicBezTo>
                    <a:pt x="255" y="204"/>
                    <a:pt x="255" y="204"/>
                    <a:pt x="255" y="204"/>
                  </a:cubicBezTo>
                  <a:lnTo>
                    <a:pt x="255" y="232"/>
                  </a:lnTo>
                  <a:close/>
                  <a:moveTo>
                    <a:pt x="255" y="188"/>
                  </a:moveTo>
                  <a:cubicBezTo>
                    <a:pt x="311" y="188"/>
                    <a:pt x="311" y="188"/>
                    <a:pt x="311" y="188"/>
                  </a:cubicBezTo>
                  <a:cubicBezTo>
                    <a:pt x="311" y="160"/>
                    <a:pt x="311" y="160"/>
                    <a:pt x="311" y="160"/>
                  </a:cubicBezTo>
                  <a:cubicBezTo>
                    <a:pt x="255" y="160"/>
                    <a:pt x="255" y="160"/>
                    <a:pt x="255" y="160"/>
                  </a:cubicBezTo>
                  <a:lnTo>
                    <a:pt x="255" y="188"/>
                  </a:lnTo>
                  <a:close/>
                  <a:moveTo>
                    <a:pt x="255" y="144"/>
                  </a:moveTo>
                  <a:cubicBezTo>
                    <a:pt x="311" y="144"/>
                    <a:pt x="311" y="144"/>
                    <a:pt x="311" y="144"/>
                  </a:cubicBezTo>
                  <a:cubicBezTo>
                    <a:pt x="311" y="116"/>
                    <a:pt x="311" y="116"/>
                    <a:pt x="311" y="116"/>
                  </a:cubicBezTo>
                  <a:cubicBezTo>
                    <a:pt x="255" y="116"/>
                    <a:pt x="255" y="116"/>
                    <a:pt x="255" y="116"/>
                  </a:cubicBezTo>
                  <a:lnTo>
                    <a:pt x="255" y="144"/>
                  </a:lnTo>
                  <a:close/>
                  <a:moveTo>
                    <a:pt x="255" y="72"/>
                  </a:moveTo>
                  <a:cubicBezTo>
                    <a:pt x="255" y="100"/>
                    <a:pt x="255" y="100"/>
                    <a:pt x="255" y="100"/>
                  </a:cubicBezTo>
                  <a:cubicBezTo>
                    <a:pt x="311" y="100"/>
                    <a:pt x="311" y="100"/>
                    <a:pt x="311" y="100"/>
                  </a:cubicBezTo>
                  <a:cubicBezTo>
                    <a:pt x="311" y="72"/>
                    <a:pt x="311" y="72"/>
                    <a:pt x="311" y="72"/>
                  </a:cubicBezTo>
                  <a:lnTo>
                    <a:pt x="255" y="72"/>
                  </a:lnTo>
                  <a:close/>
                  <a:moveTo>
                    <a:pt x="339" y="36"/>
                  </a:moveTo>
                  <a:cubicBezTo>
                    <a:pt x="208" y="36"/>
                    <a:pt x="208" y="36"/>
                    <a:pt x="208" y="36"/>
                  </a:cubicBezTo>
                  <a:cubicBezTo>
                    <a:pt x="208" y="0"/>
                    <a:pt x="208" y="0"/>
                    <a:pt x="208" y="0"/>
                  </a:cubicBezTo>
                  <a:cubicBezTo>
                    <a:pt x="0" y="36"/>
                    <a:pt x="0" y="36"/>
                    <a:pt x="0" y="36"/>
                  </a:cubicBezTo>
                  <a:cubicBezTo>
                    <a:pt x="0" y="316"/>
                    <a:pt x="0" y="316"/>
                    <a:pt x="0" y="316"/>
                  </a:cubicBezTo>
                  <a:cubicBezTo>
                    <a:pt x="208" y="352"/>
                    <a:pt x="208" y="352"/>
                    <a:pt x="208" y="352"/>
                  </a:cubicBezTo>
                  <a:cubicBezTo>
                    <a:pt x="208" y="312"/>
                    <a:pt x="208" y="312"/>
                    <a:pt x="208" y="312"/>
                  </a:cubicBezTo>
                  <a:cubicBezTo>
                    <a:pt x="340" y="312"/>
                    <a:pt x="340" y="312"/>
                    <a:pt x="340" y="312"/>
                  </a:cubicBezTo>
                  <a:cubicBezTo>
                    <a:pt x="347" y="312"/>
                    <a:pt x="351" y="307"/>
                    <a:pt x="351" y="300"/>
                  </a:cubicBezTo>
                  <a:cubicBezTo>
                    <a:pt x="351" y="48"/>
                    <a:pt x="351" y="48"/>
                    <a:pt x="351" y="48"/>
                  </a:cubicBezTo>
                  <a:cubicBezTo>
                    <a:pt x="351" y="42"/>
                    <a:pt x="346" y="36"/>
                    <a:pt x="339" y="36"/>
                  </a:cubicBezTo>
                  <a:close/>
                  <a:moveTo>
                    <a:pt x="118" y="239"/>
                  </a:moveTo>
                  <a:cubicBezTo>
                    <a:pt x="100" y="197"/>
                    <a:pt x="100" y="197"/>
                    <a:pt x="100" y="197"/>
                  </a:cubicBezTo>
                  <a:cubicBezTo>
                    <a:pt x="100" y="196"/>
                    <a:pt x="100" y="196"/>
                    <a:pt x="100" y="195"/>
                  </a:cubicBezTo>
                  <a:cubicBezTo>
                    <a:pt x="99" y="195"/>
                    <a:pt x="99" y="194"/>
                    <a:pt x="99" y="194"/>
                  </a:cubicBezTo>
                  <a:cubicBezTo>
                    <a:pt x="99" y="193"/>
                    <a:pt x="99" y="192"/>
                    <a:pt x="99" y="191"/>
                  </a:cubicBezTo>
                  <a:cubicBezTo>
                    <a:pt x="98" y="190"/>
                    <a:pt x="98" y="189"/>
                    <a:pt x="98" y="188"/>
                  </a:cubicBezTo>
                  <a:cubicBezTo>
                    <a:pt x="98" y="188"/>
                    <a:pt x="98" y="188"/>
                    <a:pt x="98" y="188"/>
                  </a:cubicBezTo>
                  <a:cubicBezTo>
                    <a:pt x="98" y="189"/>
                    <a:pt x="97" y="189"/>
                    <a:pt x="97" y="190"/>
                  </a:cubicBezTo>
                  <a:cubicBezTo>
                    <a:pt x="97" y="190"/>
                    <a:pt x="97" y="191"/>
                    <a:pt x="97" y="192"/>
                  </a:cubicBezTo>
                  <a:cubicBezTo>
                    <a:pt x="97" y="193"/>
                    <a:pt x="96" y="193"/>
                    <a:pt x="96" y="194"/>
                  </a:cubicBezTo>
                  <a:cubicBezTo>
                    <a:pt x="96" y="195"/>
                    <a:pt x="96" y="196"/>
                    <a:pt x="95" y="197"/>
                  </a:cubicBezTo>
                  <a:cubicBezTo>
                    <a:pt x="78" y="237"/>
                    <a:pt x="78" y="237"/>
                    <a:pt x="78" y="237"/>
                  </a:cubicBezTo>
                  <a:cubicBezTo>
                    <a:pt x="52" y="235"/>
                    <a:pt x="52" y="235"/>
                    <a:pt x="52" y="235"/>
                  </a:cubicBezTo>
                  <a:cubicBezTo>
                    <a:pt x="83" y="175"/>
                    <a:pt x="83" y="175"/>
                    <a:pt x="83" y="175"/>
                  </a:cubicBezTo>
                  <a:cubicBezTo>
                    <a:pt x="55" y="114"/>
                    <a:pt x="55" y="114"/>
                    <a:pt x="55" y="114"/>
                  </a:cubicBezTo>
                  <a:cubicBezTo>
                    <a:pt x="81" y="112"/>
                    <a:pt x="81" y="112"/>
                    <a:pt x="81" y="112"/>
                  </a:cubicBezTo>
                  <a:cubicBezTo>
                    <a:pt x="96" y="149"/>
                    <a:pt x="96" y="149"/>
                    <a:pt x="96" y="149"/>
                  </a:cubicBezTo>
                  <a:cubicBezTo>
                    <a:pt x="96" y="150"/>
                    <a:pt x="96" y="151"/>
                    <a:pt x="97" y="152"/>
                  </a:cubicBezTo>
                  <a:cubicBezTo>
                    <a:pt x="97" y="152"/>
                    <a:pt x="97" y="153"/>
                    <a:pt x="97" y="154"/>
                  </a:cubicBezTo>
                  <a:cubicBezTo>
                    <a:pt x="98" y="155"/>
                    <a:pt x="98" y="156"/>
                    <a:pt x="98" y="157"/>
                  </a:cubicBezTo>
                  <a:cubicBezTo>
                    <a:pt x="98" y="158"/>
                    <a:pt x="98" y="159"/>
                    <a:pt x="99" y="160"/>
                  </a:cubicBezTo>
                  <a:cubicBezTo>
                    <a:pt x="99" y="160"/>
                    <a:pt x="99" y="160"/>
                    <a:pt x="99" y="160"/>
                  </a:cubicBezTo>
                  <a:cubicBezTo>
                    <a:pt x="99" y="159"/>
                    <a:pt x="99" y="159"/>
                    <a:pt x="100" y="158"/>
                  </a:cubicBezTo>
                  <a:cubicBezTo>
                    <a:pt x="100" y="157"/>
                    <a:pt x="100" y="156"/>
                    <a:pt x="100" y="155"/>
                  </a:cubicBezTo>
                  <a:cubicBezTo>
                    <a:pt x="100" y="154"/>
                    <a:pt x="101" y="153"/>
                    <a:pt x="101" y="152"/>
                  </a:cubicBezTo>
                  <a:cubicBezTo>
                    <a:pt x="101" y="151"/>
                    <a:pt x="102" y="150"/>
                    <a:pt x="102" y="149"/>
                  </a:cubicBezTo>
                  <a:cubicBezTo>
                    <a:pt x="119" y="110"/>
                    <a:pt x="119" y="110"/>
                    <a:pt x="119" y="110"/>
                  </a:cubicBezTo>
                  <a:cubicBezTo>
                    <a:pt x="146" y="108"/>
                    <a:pt x="146" y="108"/>
                    <a:pt x="146" y="108"/>
                  </a:cubicBezTo>
                  <a:cubicBezTo>
                    <a:pt x="114" y="174"/>
                    <a:pt x="114" y="174"/>
                    <a:pt x="114" y="174"/>
                  </a:cubicBezTo>
                  <a:cubicBezTo>
                    <a:pt x="147" y="241"/>
                    <a:pt x="147" y="241"/>
                    <a:pt x="147" y="241"/>
                  </a:cubicBezTo>
                  <a:lnTo>
                    <a:pt x="118" y="239"/>
                  </a:lnTo>
                  <a:close/>
                  <a:moveTo>
                    <a:pt x="339" y="300"/>
                  </a:moveTo>
                  <a:cubicBezTo>
                    <a:pt x="208" y="300"/>
                    <a:pt x="208" y="300"/>
                    <a:pt x="208" y="300"/>
                  </a:cubicBezTo>
                  <a:cubicBezTo>
                    <a:pt x="208" y="276"/>
                    <a:pt x="208" y="276"/>
                    <a:pt x="208" y="276"/>
                  </a:cubicBezTo>
                  <a:cubicBezTo>
                    <a:pt x="239" y="276"/>
                    <a:pt x="239" y="276"/>
                    <a:pt x="239" y="276"/>
                  </a:cubicBezTo>
                  <a:cubicBezTo>
                    <a:pt x="239" y="248"/>
                    <a:pt x="239" y="248"/>
                    <a:pt x="239" y="248"/>
                  </a:cubicBezTo>
                  <a:cubicBezTo>
                    <a:pt x="208" y="248"/>
                    <a:pt x="208" y="248"/>
                    <a:pt x="208" y="248"/>
                  </a:cubicBezTo>
                  <a:cubicBezTo>
                    <a:pt x="208" y="232"/>
                    <a:pt x="208" y="232"/>
                    <a:pt x="208" y="232"/>
                  </a:cubicBezTo>
                  <a:cubicBezTo>
                    <a:pt x="239" y="232"/>
                    <a:pt x="239" y="232"/>
                    <a:pt x="239" y="232"/>
                  </a:cubicBezTo>
                  <a:cubicBezTo>
                    <a:pt x="239" y="204"/>
                    <a:pt x="239" y="204"/>
                    <a:pt x="239" y="204"/>
                  </a:cubicBezTo>
                  <a:cubicBezTo>
                    <a:pt x="208" y="204"/>
                    <a:pt x="208" y="204"/>
                    <a:pt x="208" y="204"/>
                  </a:cubicBezTo>
                  <a:cubicBezTo>
                    <a:pt x="208" y="188"/>
                    <a:pt x="208" y="188"/>
                    <a:pt x="208" y="188"/>
                  </a:cubicBezTo>
                  <a:cubicBezTo>
                    <a:pt x="239" y="188"/>
                    <a:pt x="239" y="188"/>
                    <a:pt x="239" y="188"/>
                  </a:cubicBezTo>
                  <a:cubicBezTo>
                    <a:pt x="239" y="160"/>
                    <a:pt x="239" y="160"/>
                    <a:pt x="239" y="160"/>
                  </a:cubicBezTo>
                  <a:cubicBezTo>
                    <a:pt x="208" y="160"/>
                    <a:pt x="208" y="160"/>
                    <a:pt x="208" y="160"/>
                  </a:cubicBezTo>
                  <a:cubicBezTo>
                    <a:pt x="208" y="144"/>
                    <a:pt x="208" y="144"/>
                    <a:pt x="208" y="144"/>
                  </a:cubicBezTo>
                  <a:cubicBezTo>
                    <a:pt x="239" y="144"/>
                    <a:pt x="239" y="144"/>
                    <a:pt x="239" y="144"/>
                  </a:cubicBezTo>
                  <a:cubicBezTo>
                    <a:pt x="239" y="116"/>
                    <a:pt x="239" y="116"/>
                    <a:pt x="239" y="116"/>
                  </a:cubicBezTo>
                  <a:cubicBezTo>
                    <a:pt x="208" y="116"/>
                    <a:pt x="208" y="116"/>
                    <a:pt x="208" y="116"/>
                  </a:cubicBezTo>
                  <a:cubicBezTo>
                    <a:pt x="208" y="100"/>
                    <a:pt x="208" y="100"/>
                    <a:pt x="208" y="100"/>
                  </a:cubicBezTo>
                  <a:cubicBezTo>
                    <a:pt x="239" y="100"/>
                    <a:pt x="239" y="100"/>
                    <a:pt x="239" y="100"/>
                  </a:cubicBezTo>
                  <a:cubicBezTo>
                    <a:pt x="239" y="72"/>
                    <a:pt x="239" y="72"/>
                    <a:pt x="239" y="72"/>
                  </a:cubicBezTo>
                  <a:cubicBezTo>
                    <a:pt x="208" y="72"/>
                    <a:pt x="208" y="72"/>
                    <a:pt x="208" y="72"/>
                  </a:cubicBezTo>
                  <a:cubicBezTo>
                    <a:pt x="208" y="48"/>
                    <a:pt x="208" y="48"/>
                    <a:pt x="208" y="48"/>
                  </a:cubicBezTo>
                  <a:cubicBezTo>
                    <a:pt x="339" y="48"/>
                    <a:pt x="339" y="48"/>
                    <a:pt x="339" y="48"/>
                  </a:cubicBezTo>
                  <a:lnTo>
                    <a:pt x="339" y="300"/>
                  </a:lnTo>
                  <a:close/>
                  <a:moveTo>
                    <a:pt x="311" y="248"/>
                  </a:moveTo>
                  <a:cubicBezTo>
                    <a:pt x="255" y="248"/>
                    <a:pt x="255" y="248"/>
                    <a:pt x="255" y="248"/>
                  </a:cubicBezTo>
                  <a:cubicBezTo>
                    <a:pt x="255" y="276"/>
                    <a:pt x="255" y="276"/>
                    <a:pt x="255" y="276"/>
                  </a:cubicBezTo>
                  <a:cubicBezTo>
                    <a:pt x="311" y="276"/>
                    <a:pt x="311" y="276"/>
                    <a:pt x="311" y="276"/>
                  </a:cubicBezTo>
                  <a:lnTo>
                    <a:pt x="311" y="248"/>
                  </a:lnTo>
                  <a:close/>
                  <a:moveTo>
                    <a:pt x="311" y="204"/>
                  </a:moveTo>
                  <a:cubicBezTo>
                    <a:pt x="255" y="204"/>
                    <a:pt x="255" y="204"/>
                    <a:pt x="255" y="204"/>
                  </a:cubicBezTo>
                  <a:cubicBezTo>
                    <a:pt x="255" y="232"/>
                    <a:pt x="255" y="232"/>
                    <a:pt x="255" y="232"/>
                  </a:cubicBezTo>
                  <a:cubicBezTo>
                    <a:pt x="311" y="232"/>
                    <a:pt x="311" y="232"/>
                    <a:pt x="311" y="232"/>
                  </a:cubicBezTo>
                  <a:lnTo>
                    <a:pt x="311" y="204"/>
                  </a:lnTo>
                  <a:close/>
                  <a:moveTo>
                    <a:pt x="311" y="160"/>
                  </a:moveTo>
                  <a:cubicBezTo>
                    <a:pt x="255" y="160"/>
                    <a:pt x="255" y="160"/>
                    <a:pt x="255" y="160"/>
                  </a:cubicBezTo>
                  <a:cubicBezTo>
                    <a:pt x="255" y="188"/>
                    <a:pt x="255" y="188"/>
                    <a:pt x="255" y="188"/>
                  </a:cubicBezTo>
                  <a:cubicBezTo>
                    <a:pt x="311" y="188"/>
                    <a:pt x="311" y="188"/>
                    <a:pt x="311" y="188"/>
                  </a:cubicBezTo>
                  <a:lnTo>
                    <a:pt x="311" y="160"/>
                  </a:lnTo>
                  <a:close/>
                  <a:moveTo>
                    <a:pt x="311" y="116"/>
                  </a:moveTo>
                  <a:cubicBezTo>
                    <a:pt x="255" y="116"/>
                    <a:pt x="255" y="116"/>
                    <a:pt x="255" y="116"/>
                  </a:cubicBezTo>
                  <a:cubicBezTo>
                    <a:pt x="255" y="144"/>
                    <a:pt x="255" y="144"/>
                    <a:pt x="255" y="144"/>
                  </a:cubicBezTo>
                  <a:cubicBezTo>
                    <a:pt x="311" y="144"/>
                    <a:pt x="311" y="144"/>
                    <a:pt x="311" y="144"/>
                  </a:cubicBezTo>
                  <a:lnTo>
                    <a:pt x="311" y="116"/>
                  </a:lnTo>
                  <a:close/>
                  <a:moveTo>
                    <a:pt x="311" y="72"/>
                  </a:moveTo>
                  <a:cubicBezTo>
                    <a:pt x="255" y="72"/>
                    <a:pt x="255" y="72"/>
                    <a:pt x="255" y="72"/>
                  </a:cubicBezTo>
                  <a:cubicBezTo>
                    <a:pt x="255" y="100"/>
                    <a:pt x="255" y="100"/>
                    <a:pt x="255" y="100"/>
                  </a:cubicBezTo>
                  <a:cubicBezTo>
                    <a:pt x="311" y="100"/>
                    <a:pt x="311" y="100"/>
                    <a:pt x="311" y="100"/>
                  </a:cubicBezTo>
                  <a:lnTo>
                    <a:pt x="311" y="72"/>
                  </a:lnTo>
                  <a:close/>
                </a:path>
              </a:pathLst>
            </a:custGeom>
            <a:solidFill>
              <a:schemeClr val="tx1">
                <a:lumMod val="75000"/>
              </a:schemeClr>
            </a:solidFill>
            <a:ln>
              <a:noFill/>
            </a:ln>
          </p:spPr>
          <p:txBody>
            <a:bodyPr vert="horz" wrap="square" lIns="89642" tIns="44821" rIns="89642" bIns="44821" numCol="1" anchor="t" anchorCtr="0" compatLnSpc="1">
              <a:prstTxWarp prst="textNoShape">
                <a:avLst/>
              </a:prstTxWarp>
            </a:bodyPr>
            <a:lstStyle/>
            <a:p>
              <a:pPr>
                <a:lnSpc>
                  <a:spcPct val="90000"/>
                </a:lnSpc>
              </a:pPr>
              <a:endParaRPr lang="en-US" sz="1765">
                <a:solidFill>
                  <a:srgbClr val="505050"/>
                </a:solidFill>
              </a:endParaRPr>
            </a:p>
          </p:txBody>
        </p:sp>
      </p:grpSp>
      <p:cxnSp>
        <p:nvCxnSpPr>
          <p:cNvPr id="209" name="Elbow Connector 208"/>
          <p:cNvCxnSpPr/>
          <p:nvPr/>
        </p:nvCxnSpPr>
        <p:spPr>
          <a:xfrm rot="10800000">
            <a:off x="8434553" y="2466977"/>
            <a:ext cx="245688" cy="2605469"/>
          </a:xfrm>
          <a:prstGeom prst="bentConnector2">
            <a:avLst/>
          </a:prstGeom>
          <a:noFill/>
          <a:ln w="22225" cap="flat" cmpd="sng" algn="ctr">
            <a:solidFill>
              <a:schemeClr val="tx2"/>
            </a:solidFill>
            <a:prstDash val="solid"/>
            <a:miter lim="800000"/>
            <a:headEnd type="arrow" w="med" len="sm"/>
            <a:tailEnd type="none"/>
          </a:ln>
          <a:effectLst/>
        </p:spPr>
      </p:cxnSp>
    </p:spTree>
    <p:extLst>
      <p:ext uri="{BB962C8B-B14F-4D97-AF65-F5344CB8AC3E}">
        <p14:creationId xmlns:p14="http://schemas.microsoft.com/office/powerpoint/2010/main" val="24898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fade">
                                      <p:cBhvr>
                                        <p:cTn id="12" dur="500"/>
                                        <p:tgtEl>
                                          <p:spTgt spid="252"/>
                                        </p:tgtEl>
                                      </p:cBhvr>
                                    </p:animEffect>
                                  </p:childTnLst>
                                </p:cTn>
                              </p:par>
                              <p:par>
                                <p:cTn id="13" presetID="10" presetClass="entr" presetSubtype="0" fill="hold" nodeType="with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fade">
                                      <p:cBhvr>
                                        <p:cTn id="15" dur="500"/>
                                        <p:tgtEl>
                                          <p:spTgt spid="281"/>
                                        </p:tgtEl>
                                      </p:cBhvr>
                                    </p:animEffect>
                                  </p:childTnLst>
                                </p:cTn>
                              </p:par>
                              <p:par>
                                <p:cTn id="16" presetID="10" presetClass="entr" presetSubtype="0" fill="hold" nodeType="withEffect">
                                  <p:stCondLst>
                                    <p:cond delay="0"/>
                                  </p:stCondLst>
                                  <p:childTnLst>
                                    <p:set>
                                      <p:cBhvr>
                                        <p:cTn id="17" dur="1" fill="hold">
                                          <p:stCondLst>
                                            <p:cond delay="0"/>
                                          </p:stCondLst>
                                        </p:cTn>
                                        <p:tgtEl>
                                          <p:spTgt spid="213"/>
                                        </p:tgtEl>
                                        <p:attrNameLst>
                                          <p:attrName>style.visibility</p:attrName>
                                        </p:attrNameLst>
                                      </p:cBhvr>
                                      <p:to>
                                        <p:strVal val="visible"/>
                                      </p:to>
                                    </p:set>
                                    <p:animEffect transition="in" filter="fade">
                                      <p:cBhvr>
                                        <p:cTn id="18" dur="500"/>
                                        <p:tgtEl>
                                          <p:spTgt spid="213"/>
                                        </p:tgtEl>
                                      </p:cBhvr>
                                    </p:animEffect>
                                  </p:childTnLst>
                                </p:cTn>
                              </p:par>
                              <p:par>
                                <p:cTn id="19" presetID="10" presetClass="entr" presetSubtype="0" fill="hold" nodeType="withEffect">
                                  <p:stCondLst>
                                    <p:cond delay="0"/>
                                  </p:stCondLst>
                                  <p:childTnLst>
                                    <p:set>
                                      <p:cBhvr>
                                        <p:cTn id="20" dur="1" fill="hold">
                                          <p:stCondLst>
                                            <p:cond delay="0"/>
                                          </p:stCondLst>
                                        </p:cTn>
                                        <p:tgtEl>
                                          <p:spTgt spid="251"/>
                                        </p:tgtEl>
                                        <p:attrNameLst>
                                          <p:attrName>style.visibility</p:attrName>
                                        </p:attrNameLst>
                                      </p:cBhvr>
                                      <p:to>
                                        <p:strVal val="visible"/>
                                      </p:to>
                                    </p:set>
                                    <p:animEffect transition="in" filter="fade">
                                      <p:cBhvr>
                                        <p:cTn id="21" dur="500"/>
                                        <p:tgtEl>
                                          <p:spTgt spid="2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0"/>
                                        </p:tgtEl>
                                        <p:attrNameLst>
                                          <p:attrName>style.visibility</p:attrName>
                                        </p:attrNameLst>
                                      </p:cBhvr>
                                      <p:to>
                                        <p:strVal val="visible"/>
                                      </p:to>
                                    </p:set>
                                    <p:animEffect transition="in" filter="fade">
                                      <p:cBhvr>
                                        <p:cTn id="26" dur="500"/>
                                        <p:tgtEl>
                                          <p:spTgt spid="250"/>
                                        </p:tgtEl>
                                      </p:cBhvr>
                                    </p:animEffect>
                                  </p:childTnLst>
                                </p:cTn>
                              </p:par>
                              <p:par>
                                <p:cTn id="27" presetID="10" presetClass="entr" presetSubtype="0" fill="hold" nodeType="with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fade">
                                      <p:cBhvr>
                                        <p:cTn id="29" dur="500"/>
                                        <p:tgtEl>
                                          <p:spTgt spid="2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5"/>
                                        </p:tgtEl>
                                        <p:attrNameLst>
                                          <p:attrName>style.visibility</p:attrName>
                                        </p:attrNameLst>
                                      </p:cBhvr>
                                      <p:to>
                                        <p:strVal val="visible"/>
                                      </p:to>
                                    </p:set>
                                    <p:animEffect transition="in" filter="fade">
                                      <p:cBhvr>
                                        <p:cTn id="34" dur="500"/>
                                        <p:tgtEl>
                                          <p:spTgt spid="2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8"/>
                                        </p:tgtEl>
                                        <p:attrNameLst>
                                          <p:attrName>style.visibility</p:attrName>
                                        </p:attrNameLst>
                                      </p:cBhvr>
                                      <p:to>
                                        <p:strVal val="visible"/>
                                      </p:to>
                                    </p:set>
                                    <p:animEffect transition="in" filter="fade">
                                      <p:cBhvr>
                                        <p:cTn id="44" dur="500"/>
                                        <p:tgtEl>
                                          <p:spTgt spid="208"/>
                                        </p:tgtEl>
                                      </p:cBhvr>
                                    </p:animEffect>
                                  </p:childTnLst>
                                </p:cTn>
                              </p:par>
                              <p:par>
                                <p:cTn id="45" presetID="10" presetClass="entr" presetSubtype="0" fill="hold" nodeType="withEffect">
                                  <p:stCondLst>
                                    <p:cond delay="0"/>
                                  </p:stCondLst>
                                  <p:childTnLst>
                                    <p:set>
                                      <p:cBhvr>
                                        <p:cTn id="46" dur="1" fill="hold">
                                          <p:stCondLst>
                                            <p:cond delay="0"/>
                                          </p:stCondLst>
                                        </p:cTn>
                                        <p:tgtEl>
                                          <p:spTgt spid="190"/>
                                        </p:tgtEl>
                                        <p:attrNameLst>
                                          <p:attrName>style.visibility</p:attrName>
                                        </p:attrNameLst>
                                      </p:cBhvr>
                                      <p:to>
                                        <p:strVal val="visible"/>
                                      </p:to>
                                    </p:set>
                                    <p:animEffect transition="in" filter="fade">
                                      <p:cBhvr>
                                        <p:cTn id="47" dur="500"/>
                                        <p:tgtEl>
                                          <p:spTgt spid="1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9"/>
                                        </p:tgtEl>
                                        <p:attrNameLst>
                                          <p:attrName>style.visibility</p:attrName>
                                        </p:attrNameLst>
                                      </p:cBhvr>
                                      <p:to>
                                        <p:strVal val="visible"/>
                                      </p:to>
                                    </p:set>
                                    <p:animEffect transition="in" filter="fade">
                                      <p:cBhvr>
                                        <p:cTn id="52" dur="500"/>
                                        <p:tgtEl>
                                          <p:spTgt spid="209"/>
                                        </p:tgtEl>
                                      </p:cBhvr>
                                    </p:animEffect>
                                  </p:childTnLst>
                                </p:cTn>
                              </p:par>
                              <p:par>
                                <p:cTn id="53" presetID="10" presetClass="entr" presetSubtype="0" fill="hold" nodeType="withEffect">
                                  <p:stCondLst>
                                    <p:cond delay="0"/>
                                  </p:stCondLst>
                                  <p:childTnLst>
                                    <p:set>
                                      <p:cBhvr>
                                        <p:cTn id="54" dur="1" fill="hold">
                                          <p:stCondLst>
                                            <p:cond delay="0"/>
                                          </p:stCondLst>
                                        </p:cTn>
                                        <p:tgtEl>
                                          <p:spTgt spid="267"/>
                                        </p:tgtEl>
                                        <p:attrNameLst>
                                          <p:attrName>style.visibility</p:attrName>
                                        </p:attrNameLst>
                                      </p:cBhvr>
                                      <p:to>
                                        <p:strVal val="visible"/>
                                      </p:to>
                                    </p:set>
                                    <p:animEffect transition="in" filter="fade">
                                      <p:cBhvr>
                                        <p:cTn id="55"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flipV="1">
            <a:off x="530959" y="4716464"/>
            <a:ext cx="6378408" cy="2325"/>
          </a:xfrm>
          <a:prstGeom prst="line">
            <a:avLst/>
          </a:prstGeom>
          <a:ln w="15875">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6" name="Object 25" hidden="1"/>
          <p:cNvGraphicFramePr>
            <a:graphicFrameLocks noChangeAspect="1"/>
          </p:cNvGraphicFramePr>
          <p:nvPr>
            <p:custDataLst>
              <p:tags r:id="rId2"/>
            </p:custDataLst>
            <p:extLst/>
          </p:nvPr>
        </p:nvGraphicFramePr>
        <p:xfrm>
          <a:off x="3288" y="3017"/>
          <a:ext cx="1556" cy="1556"/>
        </p:xfrm>
        <a:graphic>
          <a:graphicData uri="http://schemas.openxmlformats.org/presentationml/2006/ole">
            <mc:AlternateContent xmlns:mc="http://schemas.openxmlformats.org/markup-compatibility/2006">
              <mc:Choice xmlns:v="urn:schemas-microsoft-com:vml" Requires="v">
                <p:oleObj spid="_x0000_s1030" name="think-cell Slide" r:id="rId5" imgW="270" imgH="270" progId="TCLayout.ActiveDocument.1">
                  <p:embed/>
                </p:oleObj>
              </mc:Choice>
              <mc:Fallback>
                <p:oleObj name="think-cell Slide" r:id="rId5" imgW="270" imgH="270" progId="TCLayout.ActiveDocument.1">
                  <p:embed/>
                  <p:pic>
                    <p:nvPicPr>
                      <p:cNvPr id="26" name="Object 25" hidden="1"/>
                      <p:cNvPicPr/>
                      <p:nvPr/>
                    </p:nvPicPr>
                    <p:blipFill>
                      <a:blip r:embed="rId6"/>
                      <a:stretch>
                        <a:fillRect/>
                      </a:stretch>
                    </p:blipFill>
                    <p:spPr>
                      <a:xfrm>
                        <a:off x="3288" y="3017"/>
                        <a:ext cx="1556" cy="1556"/>
                      </a:xfrm>
                      <a:prstGeom prst="rect">
                        <a:avLst/>
                      </a:prstGeom>
                    </p:spPr>
                  </p:pic>
                </p:oleObj>
              </mc:Fallback>
            </mc:AlternateContent>
          </a:graphicData>
        </a:graphic>
      </p:graphicFrame>
      <p:sp>
        <p:nvSpPr>
          <p:cNvPr id="4" name="Title 3"/>
          <p:cNvSpPr>
            <a:spLocks noGrp="1"/>
          </p:cNvSpPr>
          <p:nvPr>
            <p:ph type="title"/>
          </p:nvPr>
        </p:nvSpPr>
        <p:spPr>
          <a:xfrm>
            <a:off x="100768" y="123361"/>
            <a:ext cx="9954000" cy="655200"/>
          </a:xfrm>
        </p:spPr>
        <p:txBody>
          <a:bodyPr>
            <a:normAutofit fontScale="90000"/>
          </a:bodyPr>
          <a:lstStyle/>
          <a:p>
            <a:r>
              <a:rPr lang="en-US">
                <a:latin typeface="+mn-lt"/>
              </a:rPr>
              <a:t>Connect live to your on-premises data</a:t>
            </a:r>
            <a:endParaRPr lang="en-US" sz="3527">
              <a:latin typeface="+mn-lt"/>
            </a:endParaRPr>
          </a:p>
        </p:txBody>
      </p:sp>
      <p:sp>
        <p:nvSpPr>
          <p:cNvPr id="104" name="TextBox 103"/>
          <p:cNvSpPr txBox="1"/>
          <p:nvPr/>
        </p:nvSpPr>
        <p:spPr>
          <a:xfrm>
            <a:off x="1668803" y="5677556"/>
            <a:ext cx="1761495" cy="829272"/>
          </a:xfrm>
          <a:prstGeom prst="rect">
            <a:avLst/>
          </a:prstGeom>
          <a:noFill/>
        </p:spPr>
        <p:txBody>
          <a:bodyPr wrap="square" lIns="179234" tIns="143387" rIns="179234" bIns="143387" rtlCol="0" anchor="ctr">
            <a:noAutofit/>
          </a:bodyPr>
          <a:lstStyle/>
          <a:p>
            <a:pPr algn="ctr" defTabSz="913154" fontAlgn="base">
              <a:lnSpc>
                <a:spcPct val="90000"/>
              </a:lnSpc>
              <a:spcBef>
                <a:spcPct val="0"/>
              </a:spcBef>
              <a:spcAft>
                <a:spcPts val="588"/>
              </a:spcAft>
            </a:pPr>
            <a:r>
              <a:rPr lang="en-US" sz="1372">
                <a:ea typeface="MS PGothic" charset="0"/>
                <a:cs typeface="Segoe UI Semibold" panose="020B0702040204020203" pitchFamily="34" charset="0"/>
              </a:rPr>
              <a:t>SQL Server </a:t>
            </a:r>
            <a:br>
              <a:rPr lang="en-US" sz="1372">
                <a:ea typeface="MS PGothic" charset="0"/>
                <a:cs typeface="Segoe UI Semibold" panose="020B0702040204020203" pitchFamily="34" charset="0"/>
              </a:rPr>
            </a:br>
            <a:r>
              <a:rPr lang="en-US" sz="1372">
                <a:ea typeface="MS PGothic" charset="0"/>
                <a:cs typeface="Segoe UI Semibold" panose="020B0702040204020203" pitchFamily="34" charset="0"/>
              </a:rPr>
              <a:t>Analysis Services</a:t>
            </a:r>
          </a:p>
        </p:txBody>
      </p:sp>
      <p:grpSp>
        <p:nvGrpSpPr>
          <p:cNvPr id="107" name="Group 106"/>
          <p:cNvGrpSpPr/>
          <p:nvPr/>
        </p:nvGrpSpPr>
        <p:grpSpPr>
          <a:xfrm>
            <a:off x="5870784" y="5440900"/>
            <a:ext cx="1441448" cy="848361"/>
            <a:chOff x="2927465" y="5236638"/>
            <a:chExt cx="1470768" cy="865618"/>
          </a:xfrm>
        </p:grpSpPr>
        <p:sp>
          <p:nvSpPr>
            <p:cNvPr id="74" name="Freeform 73"/>
            <p:cNvSpPr>
              <a:spLocks noEditPoints="1"/>
            </p:cNvSpPr>
            <p:nvPr/>
          </p:nvSpPr>
          <p:spPr bwMode="auto">
            <a:xfrm>
              <a:off x="2927465" y="5236638"/>
              <a:ext cx="360348" cy="865616"/>
            </a:xfrm>
            <a:custGeom>
              <a:avLst/>
              <a:gdLst>
                <a:gd name="T0" fmla="*/ 0 w 184"/>
                <a:gd name="T1" fmla="*/ 0 h 442"/>
                <a:gd name="T2" fmla="*/ 0 w 184"/>
                <a:gd name="T3" fmla="*/ 442 h 442"/>
                <a:gd name="T4" fmla="*/ 184 w 184"/>
                <a:gd name="T5" fmla="*/ 442 h 442"/>
                <a:gd name="T6" fmla="*/ 184 w 184"/>
                <a:gd name="T7" fmla="*/ 0 h 442"/>
                <a:gd name="T8" fmla="*/ 0 w 184"/>
                <a:gd name="T9" fmla="*/ 0 h 442"/>
                <a:gd name="T10" fmla="*/ 85 w 184"/>
                <a:gd name="T11" fmla="*/ 370 h 442"/>
                <a:gd name="T12" fmla="*/ 19 w 184"/>
                <a:gd name="T13" fmla="*/ 370 h 442"/>
                <a:gd name="T14" fmla="*/ 19 w 184"/>
                <a:gd name="T15" fmla="*/ 310 h 442"/>
                <a:gd name="T16" fmla="*/ 85 w 184"/>
                <a:gd name="T17" fmla="*/ 310 h 442"/>
                <a:gd name="T18" fmla="*/ 85 w 184"/>
                <a:gd name="T19" fmla="*/ 370 h 442"/>
                <a:gd name="T20" fmla="*/ 85 w 184"/>
                <a:gd name="T21" fmla="*/ 296 h 442"/>
                <a:gd name="T22" fmla="*/ 19 w 184"/>
                <a:gd name="T23" fmla="*/ 296 h 442"/>
                <a:gd name="T24" fmla="*/ 19 w 184"/>
                <a:gd name="T25" fmla="*/ 237 h 442"/>
                <a:gd name="T26" fmla="*/ 85 w 184"/>
                <a:gd name="T27" fmla="*/ 237 h 442"/>
                <a:gd name="T28" fmla="*/ 85 w 184"/>
                <a:gd name="T29" fmla="*/ 296 h 442"/>
                <a:gd name="T30" fmla="*/ 85 w 184"/>
                <a:gd name="T31" fmla="*/ 223 h 442"/>
                <a:gd name="T32" fmla="*/ 19 w 184"/>
                <a:gd name="T33" fmla="*/ 223 h 442"/>
                <a:gd name="T34" fmla="*/ 19 w 184"/>
                <a:gd name="T35" fmla="*/ 164 h 442"/>
                <a:gd name="T36" fmla="*/ 85 w 184"/>
                <a:gd name="T37" fmla="*/ 164 h 442"/>
                <a:gd name="T38" fmla="*/ 85 w 184"/>
                <a:gd name="T39" fmla="*/ 223 h 442"/>
                <a:gd name="T40" fmla="*/ 85 w 184"/>
                <a:gd name="T41" fmla="*/ 151 h 442"/>
                <a:gd name="T42" fmla="*/ 19 w 184"/>
                <a:gd name="T43" fmla="*/ 151 h 442"/>
                <a:gd name="T44" fmla="*/ 19 w 184"/>
                <a:gd name="T45" fmla="*/ 91 h 442"/>
                <a:gd name="T46" fmla="*/ 85 w 184"/>
                <a:gd name="T47" fmla="*/ 91 h 442"/>
                <a:gd name="T48" fmla="*/ 85 w 184"/>
                <a:gd name="T49" fmla="*/ 151 h 442"/>
                <a:gd name="T50" fmla="*/ 85 w 184"/>
                <a:gd name="T51" fmla="*/ 78 h 442"/>
                <a:gd name="T52" fmla="*/ 19 w 184"/>
                <a:gd name="T53" fmla="*/ 78 h 442"/>
                <a:gd name="T54" fmla="*/ 19 w 184"/>
                <a:gd name="T55" fmla="*/ 18 h 442"/>
                <a:gd name="T56" fmla="*/ 85 w 184"/>
                <a:gd name="T57" fmla="*/ 18 h 442"/>
                <a:gd name="T58" fmla="*/ 85 w 184"/>
                <a:gd name="T59" fmla="*/ 78 h 442"/>
                <a:gd name="T60" fmla="*/ 164 w 184"/>
                <a:gd name="T61" fmla="*/ 370 h 442"/>
                <a:gd name="T62" fmla="*/ 99 w 184"/>
                <a:gd name="T63" fmla="*/ 370 h 442"/>
                <a:gd name="T64" fmla="*/ 99 w 184"/>
                <a:gd name="T65" fmla="*/ 310 h 442"/>
                <a:gd name="T66" fmla="*/ 164 w 184"/>
                <a:gd name="T67" fmla="*/ 310 h 442"/>
                <a:gd name="T68" fmla="*/ 164 w 184"/>
                <a:gd name="T69" fmla="*/ 370 h 442"/>
                <a:gd name="T70" fmla="*/ 164 w 184"/>
                <a:gd name="T71" fmla="*/ 296 h 442"/>
                <a:gd name="T72" fmla="*/ 99 w 184"/>
                <a:gd name="T73" fmla="*/ 296 h 442"/>
                <a:gd name="T74" fmla="*/ 99 w 184"/>
                <a:gd name="T75" fmla="*/ 237 h 442"/>
                <a:gd name="T76" fmla="*/ 164 w 184"/>
                <a:gd name="T77" fmla="*/ 237 h 442"/>
                <a:gd name="T78" fmla="*/ 164 w 184"/>
                <a:gd name="T79" fmla="*/ 296 h 442"/>
                <a:gd name="T80" fmla="*/ 164 w 184"/>
                <a:gd name="T81" fmla="*/ 223 h 442"/>
                <a:gd name="T82" fmla="*/ 99 w 184"/>
                <a:gd name="T83" fmla="*/ 223 h 442"/>
                <a:gd name="T84" fmla="*/ 99 w 184"/>
                <a:gd name="T85" fmla="*/ 164 h 442"/>
                <a:gd name="T86" fmla="*/ 164 w 184"/>
                <a:gd name="T87" fmla="*/ 164 h 442"/>
                <a:gd name="T88" fmla="*/ 164 w 184"/>
                <a:gd name="T89" fmla="*/ 223 h 442"/>
                <a:gd name="T90" fmla="*/ 164 w 184"/>
                <a:gd name="T91" fmla="*/ 151 h 442"/>
                <a:gd name="T92" fmla="*/ 99 w 184"/>
                <a:gd name="T93" fmla="*/ 151 h 442"/>
                <a:gd name="T94" fmla="*/ 99 w 184"/>
                <a:gd name="T95" fmla="*/ 91 h 442"/>
                <a:gd name="T96" fmla="*/ 164 w 184"/>
                <a:gd name="T97" fmla="*/ 91 h 442"/>
                <a:gd name="T98" fmla="*/ 164 w 184"/>
                <a:gd name="T99" fmla="*/ 151 h 442"/>
                <a:gd name="T100" fmla="*/ 164 w 184"/>
                <a:gd name="T101" fmla="*/ 78 h 442"/>
                <a:gd name="T102" fmla="*/ 99 w 184"/>
                <a:gd name="T103" fmla="*/ 78 h 442"/>
                <a:gd name="T104" fmla="*/ 99 w 184"/>
                <a:gd name="T105" fmla="*/ 18 h 442"/>
                <a:gd name="T106" fmla="*/ 164 w 184"/>
                <a:gd name="T107" fmla="*/ 18 h 442"/>
                <a:gd name="T108" fmla="*/ 164 w 184"/>
                <a:gd name="T109" fmla="*/ 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442">
                  <a:moveTo>
                    <a:pt x="0" y="0"/>
                  </a:moveTo>
                  <a:lnTo>
                    <a:pt x="0" y="442"/>
                  </a:lnTo>
                  <a:lnTo>
                    <a:pt x="184" y="442"/>
                  </a:lnTo>
                  <a:lnTo>
                    <a:pt x="184" y="0"/>
                  </a:lnTo>
                  <a:lnTo>
                    <a:pt x="0" y="0"/>
                  </a:lnTo>
                  <a:close/>
                  <a:moveTo>
                    <a:pt x="85" y="370"/>
                  </a:moveTo>
                  <a:lnTo>
                    <a:pt x="19" y="370"/>
                  </a:lnTo>
                  <a:lnTo>
                    <a:pt x="19" y="310"/>
                  </a:lnTo>
                  <a:lnTo>
                    <a:pt x="85" y="310"/>
                  </a:lnTo>
                  <a:lnTo>
                    <a:pt x="85" y="370"/>
                  </a:lnTo>
                  <a:close/>
                  <a:moveTo>
                    <a:pt x="85" y="296"/>
                  </a:moveTo>
                  <a:lnTo>
                    <a:pt x="19" y="296"/>
                  </a:lnTo>
                  <a:lnTo>
                    <a:pt x="19" y="237"/>
                  </a:lnTo>
                  <a:lnTo>
                    <a:pt x="85" y="237"/>
                  </a:lnTo>
                  <a:lnTo>
                    <a:pt x="85" y="296"/>
                  </a:lnTo>
                  <a:close/>
                  <a:moveTo>
                    <a:pt x="85" y="223"/>
                  </a:moveTo>
                  <a:lnTo>
                    <a:pt x="19" y="223"/>
                  </a:lnTo>
                  <a:lnTo>
                    <a:pt x="19" y="164"/>
                  </a:lnTo>
                  <a:lnTo>
                    <a:pt x="85" y="164"/>
                  </a:lnTo>
                  <a:lnTo>
                    <a:pt x="85" y="223"/>
                  </a:lnTo>
                  <a:close/>
                  <a:moveTo>
                    <a:pt x="85" y="151"/>
                  </a:moveTo>
                  <a:lnTo>
                    <a:pt x="19" y="151"/>
                  </a:lnTo>
                  <a:lnTo>
                    <a:pt x="19" y="91"/>
                  </a:lnTo>
                  <a:lnTo>
                    <a:pt x="85" y="91"/>
                  </a:lnTo>
                  <a:lnTo>
                    <a:pt x="85" y="151"/>
                  </a:lnTo>
                  <a:close/>
                  <a:moveTo>
                    <a:pt x="85" y="78"/>
                  </a:moveTo>
                  <a:lnTo>
                    <a:pt x="19" y="78"/>
                  </a:lnTo>
                  <a:lnTo>
                    <a:pt x="19" y="18"/>
                  </a:lnTo>
                  <a:lnTo>
                    <a:pt x="85" y="18"/>
                  </a:lnTo>
                  <a:lnTo>
                    <a:pt x="85" y="78"/>
                  </a:lnTo>
                  <a:close/>
                  <a:moveTo>
                    <a:pt x="164" y="370"/>
                  </a:moveTo>
                  <a:lnTo>
                    <a:pt x="99" y="370"/>
                  </a:lnTo>
                  <a:lnTo>
                    <a:pt x="99" y="310"/>
                  </a:lnTo>
                  <a:lnTo>
                    <a:pt x="164" y="310"/>
                  </a:lnTo>
                  <a:lnTo>
                    <a:pt x="164" y="370"/>
                  </a:lnTo>
                  <a:close/>
                  <a:moveTo>
                    <a:pt x="164" y="296"/>
                  </a:moveTo>
                  <a:lnTo>
                    <a:pt x="99" y="296"/>
                  </a:lnTo>
                  <a:lnTo>
                    <a:pt x="99" y="237"/>
                  </a:lnTo>
                  <a:lnTo>
                    <a:pt x="164" y="237"/>
                  </a:lnTo>
                  <a:lnTo>
                    <a:pt x="164" y="296"/>
                  </a:lnTo>
                  <a:close/>
                  <a:moveTo>
                    <a:pt x="164" y="223"/>
                  </a:moveTo>
                  <a:lnTo>
                    <a:pt x="99" y="223"/>
                  </a:lnTo>
                  <a:lnTo>
                    <a:pt x="99" y="164"/>
                  </a:lnTo>
                  <a:lnTo>
                    <a:pt x="164" y="164"/>
                  </a:lnTo>
                  <a:lnTo>
                    <a:pt x="164" y="223"/>
                  </a:lnTo>
                  <a:close/>
                  <a:moveTo>
                    <a:pt x="164" y="151"/>
                  </a:moveTo>
                  <a:lnTo>
                    <a:pt x="99" y="151"/>
                  </a:lnTo>
                  <a:lnTo>
                    <a:pt x="99" y="91"/>
                  </a:lnTo>
                  <a:lnTo>
                    <a:pt x="164" y="91"/>
                  </a:lnTo>
                  <a:lnTo>
                    <a:pt x="164" y="151"/>
                  </a:lnTo>
                  <a:close/>
                  <a:moveTo>
                    <a:pt x="164" y="78"/>
                  </a:moveTo>
                  <a:lnTo>
                    <a:pt x="99" y="78"/>
                  </a:lnTo>
                  <a:lnTo>
                    <a:pt x="99" y="18"/>
                  </a:lnTo>
                  <a:lnTo>
                    <a:pt x="164" y="18"/>
                  </a:lnTo>
                  <a:lnTo>
                    <a:pt x="164" y="78"/>
                  </a:lnTo>
                  <a:close/>
                </a:path>
              </a:pathLst>
            </a:custGeom>
            <a:solidFill>
              <a:srgbClr val="0070C0"/>
            </a:solidFill>
            <a:ln>
              <a:noFill/>
            </a:ln>
            <a:extLst/>
          </p:spPr>
          <p:txBody>
            <a:bodyPr vert="horz" wrap="square" lIns="89617" tIns="44808" rIns="89617" bIns="44808"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53">
                <a:latin typeface="+mn-lt"/>
              </a:endParaRPr>
            </a:p>
          </p:txBody>
        </p:sp>
        <p:sp>
          <p:nvSpPr>
            <p:cNvPr id="75" name="Freeform 74"/>
            <p:cNvSpPr>
              <a:spLocks noEditPoints="1"/>
            </p:cNvSpPr>
            <p:nvPr/>
          </p:nvSpPr>
          <p:spPr bwMode="auto">
            <a:xfrm>
              <a:off x="3323066" y="5236638"/>
              <a:ext cx="321181" cy="865616"/>
            </a:xfrm>
            <a:custGeom>
              <a:avLst/>
              <a:gdLst>
                <a:gd name="T0" fmla="*/ 148 w 164"/>
                <a:gd name="T1" fmla="*/ 181 h 442"/>
                <a:gd name="T2" fmla="*/ 148 w 164"/>
                <a:gd name="T3" fmla="*/ 136 h 442"/>
                <a:gd name="T4" fmla="*/ 123 w 164"/>
                <a:gd name="T5" fmla="*/ 136 h 442"/>
                <a:gd name="T6" fmla="*/ 123 w 164"/>
                <a:gd name="T7" fmla="*/ 84 h 442"/>
                <a:gd name="T8" fmla="*/ 101 w 164"/>
                <a:gd name="T9" fmla="*/ 84 h 442"/>
                <a:gd name="T10" fmla="*/ 101 w 164"/>
                <a:gd name="T11" fmla="*/ 45 h 442"/>
                <a:gd name="T12" fmla="*/ 87 w 164"/>
                <a:gd name="T13" fmla="*/ 45 h 442"/>
                <a:gd name="T14" fmla="*/ 87 w 164"/>
                <a:gd name="T15" fmla="*/ 0 h 442"/>
                <a:gd name="T16" fmla="*/ 77 w 164"/>
                <a:gd name="T17" fmla="*/ 0 h 442"/>
                <a:gd name="T18" fmla="*/ 77 w 164"/>
                <a:gd name="T19" fmla="*/ 45 h 442"/>
                <a:gd name="T20" fmla="*/ 63 w 164"/>
                <a:gd name="T21" fmla="*/ 45 h 442"/>
                <a:gd name="T22" fmla="*/ 63 w 164"/>
                <a:gd name="T23" fmla="*/ 84 h 442"/>
                <a:gd name="T24" fmla="*/ 41 w 164"/>
                <a:gd name="T25" fmla="*/ 84 h 442"/>
                <a:gd name="T26" fmla="*/ 41 w 164"/>
                <a:gd name="T27" fmla="*/ 136 h 442"/>
                <a:gd name="T28" fmla="*/ 16 w 164"/>
                <a:gd name="T29" fmla="*/ 136 h 442"/>
                <a:gd name="T30" fmla="*/ 16 w 164"/>
                <a:gd name="T31" fmla="*/ 181 h 442"/>
                <a:gd name="T32" fmla="*/ 0 w 164"/>
                <a:gd name="T33" fmla="*/ 181 h 442"/>
                <a:gd name="T34" fmla="*/ 0 w 164"/>
                <a:gd name="T35" fmla="*/ 442 h 442"/>
                <a:gd name="T36" fmla="*/ 164 w 164"/>
                <a:gd name="T37" fmla="*/ 442 h 442"/>
                <a:gd name="T38" fmla="*/ 164 w 164"/>
                <a:gd name="T39" fmla="*/ 181 h 442"/>
                <a:gd name="T40" fmla="*/ 148 w 164"/>
                <a:gd name="T41" fmla="*/ 181 h 442"/>
                <a:gd name="T42" fmla="*/ 16 w 164"/>
                <a:gd name="T43" fmla="*/ 207 h 442"/>
                <a:gd name="T44" fmla="*/ 82 w 164"/>
                <a:gd name="T45" fmla="*/ 207 h 442"/>
                <a:gd name="T46" fmla="*/ 82 w 164"/>
                <a:gd name="T47" fmla="*/ 266 h 442"/>
                <a:gd name="T48" fmla="*/ 16 w 164"/>
                <a:gd name="T49" fmla="*/ 266 h 442"/>
                <a:gd name="T50" fmla="*/ 16 w 164"/>
                <a:gd name="T51" fmla="*/ 207 h 442"/>
                <a:gd name="T52" fmla="*/ 82 w 164"/>
                <a:gd name="T53" fmla="*/ 411 h 442"/>
                <a:gd name="T54" fmla="*/ 16 w 164"/>
                <a:gd name="T55" fmla="*/ 411 h 442"/>
                <a:gd name="T56" fmla="*/ 16 w 164"/>
                <a:gd name="T57" fmla="*/ 352 h 442"/>
                <a:gd name="T58" fmla="*/ 82 w 164"/>
                <a:gd name="T59" fmla="*/ 352 h 442"/>
                <a:gd name="T60" fmla="*/ 82 w 164"/>
                <a:gd name="T61" fmla="*/ 411 h 442"/>
                <a:gd name="T62" fmla="*/ 148 w 164"/>
                <a:gd name="T63" fmla="*/ 340 h 442"/>
                <a:gd name="T64" fmla="*/ 82 w 164"/>
                <a:gd name="T65" fmla="*/ 340 h 442"/>
                <a:gd name="T66" fmla="*/ 82 w 164"/>
                <a:gd name="T67" fmla="*/ 280 h 442"/>
                <a:gd name="T68" fmla="*/ 148 w 164"/>
                <a:gd name="T69" fmla="*/ 280 h 442"/>
                <a:gd name="T70" fmla="*/ 148 w 164"/>
                <a:gd name="T71" fmla="*/ 34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442">
                  <a:moveTo>
                    <a:pt x="148" y="181"/>
                  </a:moveTo>
                  <a:lnTo>
                    <a:pt x="148" y="136"/>
                  </a:lnTo>
                  <a:lnTo>
                    <a:pt x="123" y="136"/>
                  </a:lnTo>
                  <a:lnTo>
                    <a:pt x="123" y="84"/>
                  </a:lnTo>
                  <a:lnTo>
                    <a:pt x="101" y="84"/>
                  </a:lnTo>
                  <a:lnTo>
                    <a:pt x="101" y="45"/>
                  </a:lnTo>
                  <a:lnTo>
                    <a:pt x="87" y="45"/>
                  </a:lnTo>
                  <a:lnTo>
                    <a:pt x="87" y="0"/>
                  </a:lnTo>
                  <a:lnTo>
                    <a:pt x="77" y="0"/>
                  </a:lnTo>
                  <a:lnTo>
                    <a:pt x="77" y="45"/>
                  </a:lnTo>
                  <a:lnTo>
                    <a:pt x="63" y="45"/>
                  </a:lnTo>
                  <a:lnTo>
                    <a:pt x="63" y="84"/>
                  </a:lnTo>
                  <a:lnTo>
                    <a:pt x="41" y="84"/>
                  </a:lnTo>
                  <a:lnTo>
                    <a:pt x="41" y="136"/>
                  </a:lnTo>
                  <a:lnTo>
                    <a:pt x="16" y="136"/>
                  </a:lnTo>
                  <a:lnTo>
                    <a:pt x="16" y="181"/>
                  </a:lnTo>
                  <a:lnTo>
                    <a:pt x="0" y="181"/>
                  </a:lnTo>
                  <a:lnTo>
                    <a:pt x="0" y="442"/>
                  </a:lnTo>
                  <a:lnTo>
                    <a:pt x="164" y="442"/>
                  </a:lnTo>
                  <a:lnTo>
                    <a:pt x="164" y="181"/>
                  </a:lnTo>
                  <a:lnTo>
                    <a:pt x="148" y="181"/>
                  </a:lnTo>
                  <a:close/>
                  <a:moveTo>
                    <a:pt x="16" y="207"/>
                  </a:moveTo>
                  <a:lnTo>
                    <a:pt x="82" y="207"/>
                  </a:lnTo>
                  <a:lnTo>
                    <a:pt x="82" y="266"/>
                  </a:lnTo>
                  <a:lnTo>
                    <a:pt x="16" y="266"/>
                  </a:lnTo>
                  <a:lnTo>
                    <a:pt x="16" y="207"/>
                  </a:lnTo>
                  <a:close/>
                  <a:moveTo>
                    <a:pt x="82" y="411"/>
                  </a:moveTo>
                  <a:lnTo>
                    <a:pt x="16" y="411"/>
                  </a:lnTo>
                  <a:lnTo>
                    <a:pt x="16" y="352"/>
                  </a:lnTo>
                  <a:lnTo>
                    <a:pt x="82" y="352"/>
                  </a:lnTo>
                  <a:lnTo>
                    <a:pt x="82" y="411"/>
                  </a:lnTo>
                  <a:close/>
                  <a:moveTo>
                    <a:pt x="148" y="340"/>
                  </a:moveTo>
                  <a:lnTo>
                    <a:pt x="82" y="340"/>
                  </a:lnTo>
                  <a:lnTo>
                    <a:pt x="82" y="280"/>
                  </a:lnTo>
                  <a:lnTo>
                    <a:pt x="148" y="280"/>
                  </a:lnTo>
                  <a:lnTo>
                    <a:pt x="148" y="340"/>
                  </a:lnTo>
                  <a:close/>
                </a:path>
              </a:pathLst>
            </a:custGeom>
            <a:solidFill>
              <a:srgbClr val="0070C0"/>
            </a:solidFill>
            <a:ln>
              <a:noFill/>
            </a:ln>
            <a:extLst/>
          </p:spPr>
          <p:txBody>
            <a:bodyPr vert="horz" wrap="square" lIns="89617" tIns="44808" rIns="89617" bIns="44808"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53">
                <a:latin typeface="+mn-lt"/>
              </a:endParaRPr>
            </a:p>
          </p:txBody>
        </p:sp>
        <p:sp>
          <p:nvSpPr>
            <p:cNvPr id="76" name="Freeform 75"/>
            <p:cNvSpPr>
              <a:spLocks noEditPoints="1"/>
            </p:cNvSpPr>
            <p:nvPr/>
          </p:nvSpPr>
          <p:spPr bwMode="auto">
            <a:xfrm>
              <a:off x="4077052" y="5424647"/>
              <a:ext cx="321181" cy="677609"/>
            </a:xfrm>
            <a:custGeom>
              <a:avLst/>
              <a:gdLst>
                <a:gd name="T0" fmla="*/ 148 w 164"/>
                <a:gd name="T1" fmla="*/ 181 h 346"/>
                <a:gd name="T2" fmla="*/ 148 w 164"/>
                <a:gd name="T3" fmla="*/ 136 h 346"/>
                <a:gd name="T4" fmla="*/ 123 w 164"/>
                <a:gd name="T5" fmla="*/ 136 h 346"/>
                <a:gd name="T6" fmla="*/ 123 w 164"/>
                <a:gd name="T7" fmla="*/ 82 h 346"/>
                <a:gd name="T8" fmla="*/ 101 w 164"/>
                <a:gd name="T9" fmla="*/ 82 h 346"/>
                <a:gd name="T10" fmla="*/ 101 w 164"/>
                <a:gd name="T11" fmla="*/ 45 h 346"/>
                <a:gd name="T12" fmla="*/ 87 w 164"/>
                <a:gd name="T13" fmla="*/ 45 h 346"/>
                <a:gd name="T14" fmla="*/ 87 w 164"/>
                <a:gd name="T15" fmla="*/ 0 h 346"/>
                <a:gd name="T16" fmla="*/ 77 w 164"/>
                <a:gd name="T17" fmla="*/ 0 h 346"/>
                <a:gd name="T18" fmla="*/ 77 w 164"/>
                <a:gd name="T19" fmla="*/ 45 h 346"/>
                <a:gd name="T20" fmla="*/ 63 w 164"/>
                <a:gd name="T21" fmla="*/ 45 h 346"/>
                <a:gd name="T22" fmla="*/ 63 w 164"/>
                <a:gd name="T23" fmla="*/ 82 h 346"/>
                <a:gd name="T24" fmla="*/ 42 w 164"/>
                <a:gd name="T25" fmla="*/ 82 h 346"/>
                <a:gd name="T26" fmla="*/ 42 w 164"/>
                <a:gd name="T27" fmla="*/ 136 h 346"/>
                <a:gd name="T28" fmla="*/ 16 w 164"/>
                <a:gd name="T29" fmla="*/ 136 h 346"/>
                <a:gd name="T30" fmla="*/ 16 w 164"/>
                <a:gd name="T31" fmla="*/ 181 h 346"/>
                <a:gd name="T32" fmla="*/ 0 w 164"/>
                <a:gd name="T33" fmla="*/ 181 h 346"/>
                <a:gd name="T34" fmla="*/ 0 w 164"/>
                <a:gd name="T35" fmla="*/ 346 h 346"/>
                <a:gd name="T36" fmla="*/ 164 w 164"/>
                <a:gd name="T37" fmla="*/ 346 h 346"/>
                <a:gd name="T38" fmla="*/ 164 w 164"/>
                <a:gd name="T39" fmla="*/ 181 h 346"/>
                <a:gd name="T40" fmla="*/ 148 w 164"/>
                <a:gd name="T41" fmla="*/ 181 h 346"/>
                <a:gd name="T42" fmla="*/ 35 w 164"/>
                <a:gd name="T43" fmla="*/ 158 h 346"/>
                <a:gd name="T44" fmla="*/ 82 w 164"/>
                <a:gd name="T45" fmla="*/ 158 h 346"/>
                <a:gd name="T46" fmla="*/ 82 w 164"/>
                <a:gd name="T47" fmla="*/ 200 h 346"/>
                <a:gd name="T48" fmla="*/ 35 w 164"/>
                <a:gd name="T49" fmla="*/ 200 h 346"/>
                <a:gd name="T50" fmla="*/ 35 w 164"/>
                <a:gd name="T51" fmla="*/ 158 h 346"/>
                <a:gd name="T52" fmla="*/ 82 w 164"/>
                <a:gd name="T53" fmla="*/ 302 h 346"/>
                <a:gd name="T54" fmla="*/ 35 w 164"/>
                <a:gd name="T55" fmla="*/ 302 h 346"/>
                <a:gd name="T56" fmla="*/ 35 w 164"/>
                <a:gd name="T57" fmla="*/ 260 h 346"/>
                <a:gd name="T58" fmla="*/ 82 w 164"/>
                <a:gd name="T59" fmla="*/ 260 h 346"/>
                <a:gd name="T60" fmla="*/ 82 w 164"/>
                <a:gd name="T61" fmla="*/ 302 h 346"/>
                <a:gd name="T62" fmla="*/ 129 w 164"/>
                <a:gd name="T63" fmla="*/ 251 h 346"/>
                <a:gd name="T64" fmla="*/ 82 w 164"/>
                <a:gd name="T65" fmla="*/ 251 h 346"/>
                <a:gd name="T66" fmla="*/ 82 w 164"/>
                <a:gd name="T67" fmla="*/ 209 h 346"/>
                <a:gd name="T68" fmla="*/ 129 w 164"/>
                <a:gd name="T69" fmla="*/ 209 h 346"/>
                <a:gd name="T70" fmla="*/ 129 w 164"/>
                <a:gd name="T71" fmla="*/ 2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346">
                  <a:moveTo>
                    <a:pt x="148" y="181"/>
                  </a:moveTo>
                  <a:lnTo>
                    <a:pt x="148" y="136"/>
                  </a:lnTo>
                  <a:lnTo>
                    <a:pt x="123" y="136"/>
                  </a:lnTo>
                  <a:lnTo>
                    <a:pt x="123" y="82"/>
                  </a:lnTo>
                  <a:lnTo>
                    <a:pt x="101" y="82"/>
                  </a:lnTo>
                  <a:lnTo>
                    <a:pt x="101" y="45"/>
                  </a:lnTo>
                  <a:lnTo>
                    <a:pt x="87" y="45"/>
                  </a:lnTo>
                  <a:lnTo>
                    <a:pt x="87" y="0"/>
                  </a:lnTo>
                  <a:lnTo>
                    <a:pt x="77" y="0"/>
                  </a:lnTo>
                  <a:lnTo>
                    <a:pt x="77" y="45"/>
                  </a:lnTo>
                  <a:lnTo>
                    <a:pt x="63" y="45"/>
                  </a:lnTo>
                  <a:lnTo>
                    <a:pt x="63" y="82"/>
                  </a:lnTo>
                  <a:lnTo>
                    <a:pt x="42" y="82"/>
                  </a:lnTo>
                  <a:lnTo>
                    <a:pt x="42" y="136"/>
                  </a:lnTo>
                  <a:lnTo>
                    <a:pt x="16" y="136"/>
                  </a:lnTo>
                  <a:lnTo>
                    <a:pt x="16" y="181"/>
                  </a:lnTo>
                  <a:lnTo>
                    <a:pt x="0" y="181"/>
                  </a:lnTo>
                  <a:lnTo>
                    <a:pt x="0" y="346"/>
                  </a:lnTo>
                  <a:lnTo>
                    <a:pt x="164" y="346"/>
                  </a:lnTo>
                  <a:lnTo>
                    <a:pt x="164" y="181"/>
                  </a:lnTo>
                  <a:lnTo>
                    <a:pt x="148" y="181"/>
                  </a:lnTo>
                  <a:close/>
                  <a:moveTo>
                    <a:pt x="35" y="158"/>
                  </a:moveTo>
                  <a:lnTo>
                    <a:pt x="82" y="158"/>
                  </a:lnTo>
                  <a:lnTo>
                    <a:pt x="82" y="200"/>
                  </a:lnTo>
                  <a:lnTo>
                    <a:pt x="35" y="200"/>
                  </a:lnTo>
                  <a:lnTo>
                    <a:pt x="35" y="158"/>
                  </a:lnTo>
                  <a:close/>
                  <a:moveTo>
                    <a:pt x="82" y="302"/>
                  </a:moveTo>
                  <a:lnTo>
                    <a:pt x="35" y="302"/>
                  </a:lnTo>
                  <a:lnTo>
                    <a:pt x="35" y="260"/>
                  </a:lnTo>
                  <a:lnTo>
                    <a:pt x="82" y="260"/>
                  </a:lnTo>
                  <a:lnTo>
                    <a:pt x="82" y="302"/>
                  </a:lnTo>
                  <a:close/>
                  <a:moveTo>
                    <a:pt x="129" y="251"/>
                  </a:moveTo>
                  <a:lnTo>
                    <a:pt x="82" y="251"/>
                  </a:lnTo>
                  <a:lnTo>
                    <a:pt x="82" y="209"/>
                  </a:lnTo>
                  <a:lnTo>
                    <a:pt x="129" y="209"/>
                  </a:lnTo>
                  <a:lnTo>
                    <a:pt x="129" y="251"/>
                  </a:lnTo>
                  <a:close/>
                </a:path>
              </a:pathLst>
            </a:custGeom>
            <a:solidFill>
              <a:srgbClr val="0070C0"/>
            </a:solidFill>
            <a:ln>
              <a:noFill/>
            </a:ln>
            <a:extLst/>
          </p:spPr>
          <p:txBody>
            <a:bodyPr vert="horz" wrap="square" lIns="89617" tIns="44808" rIns="89617" bIns="44808"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53">
                <a:latin typeface="+mn-lt"/>
              </a:endParaRPr>
            </a:p>
          </p:txBody>
        </p:sp>
        <p:sp>
          <p:nvSpPr>
            <p:cNvPr id="77" name="Freeform 76"/>
            <p:cNvSpPr>
              <a:spLocks noEditPoints="1"/>
            </p:cNvSpPr>
            <p:nvPr/>
          </p:nvSpPr>
          <p:spPr bwMode="auto">
            <a:xfrm>
              <a:off x="3679497" y="5365893"/>
              <a:ext cx="362307" cy="736363"/>
            </a:xfrm>
            <a:custGeom>
              <a:avLst/>
              <a:gdLst>
                <a:gd name="T0" fmla="*/ 0 w 185"/>
                <a:gd name="T1" fmla="*/ 0 h 376"/>
                <a:gd name="T2" fmla="*/ 0 w 185"/>
                <a:gd name="T3" fmla="*/ 376 h 376"/>
                <a:gd name="T4" fmla="*/ 185 w 185"/>
                <a:gd name="T5" fmla="*/ 376 h 376"/>
                <a:gd name="T6" fmla="*/ 185 w 185"/>
                <a:gd name="T7" fmla="*/ 0 h 376"/>
                <a:gd name="T8" fmla="*/ 0 w 185"/>
                <a:gd name="T9" fmla="*/ 0 h 376"/>
                <a:gd name="T10" fmla="*/ 86 w 185"/>
                <a:gd name="T11" fmla="*/ 304 h 376"/>
                <a:gd name="T12" fmla="*/ 20 w 185"/>
                <a:gd name="T13" fmla="*/ 304 h 376"/>
                <a:gd name="T14" fmla="*/ 20 w 185"/>
                <a:gd name="T15" fmla="*/ 244 h 376"/>
                <a:gd name="T16" fmla="*/ 86 w 185"/>
                <a:gd name="T17" fmla="*/ 244 h 376"/>
                <a:gd name="T18" fmla="*/ 86 w 185"/>
                <a:gd name="T19" fmla="*/ 304 h 376"/>
                <a:gd name="T20" fmla="*/ 86 w 185"/>
                <a:gd name="T21" fmla="*/ 230 h 376"/>
                <a:gd name="T22" fmla="*/ 20 w 185"/>
                <a:gd name="T23" fmla="*/ 230 h 376"/>
                <a:gd name="T24" fmla="*/ 20 w 185"/>
                <a:gd name="T25" fmla="*/ 171 h 376"/>
                <a:gd name="T26" fmla="*/ 86 w 185"/>
                <a:gd name="T27" fmla="*/ 171 h 376"/>
                <a:gd name="T28" fmla="*/ 86 w 185"/>
                <a:gd name="T29" fmla="*/ 230 h 376"/>
                <a:gd name="T30" fmla="*/ 86 w 185"/>
                <a:gd name="T31" fmla="*/ 157 h 376"/>
                <a:gd name="T32" fmla="*/ 20 w 185"/>
                <a:gd name="T33" fmla="*/ 157 h 376"/>
                <a:gd name="T34" fmla="*/ 20 w 185"/>
                <a:gd name="T35" fmla="*/ 98 h 376"/>
                <a:gd name="T36" fmla="*/ 86 w 185"/>
                <a:gd name="T37" fmla="*/ 98 h 376"/>
                <a:gd name="T38" fmla="*/ 86 w 185"/>
                <a:gd name="T39" fmla="*/ 157 h 376"/>
                <a:gd name="T40" fmla="*/ 86 w 185"/>
                <a:gd name="T41" fmla="*/ 85 h 376"/>
                <a:gd name="T42" fmla="*/ 20 w 185"/>
                <a:gd name="T43" fmla="*/ 85 h 376"/>
                <a:gd name="T44" fmla="*/ 20 w 185"/>
                <a:gd name="T45" fmla="*/ 25 h 376"/>
                <a:gd name="T46" fmla="*/ 86 w 185"/>
                <a:gd name="T47" fmla="*/ 25 h 376"/>
                <a:gd name="T48" fmla="*/ 86 w 185"/>
                <a:gd name="T49" fmla="*/ 85 h 376"/>
                <a:gd name="T50" fmla="*/ 166 w 185"/>
                <a:gd name="T51" fmla="*/ 304 h 376"/>
                <a:gd name="T52" fmla="*/ 99 w 185"/>
                <a:gd name="T53" fmla="*/ 304 h 376"/>
                <a:gd name="T54" fmla="*/ 99 w 185"/>
                <a:gd name="T55" fmla="*/ 244 h 376"/>
                <a:gd name="T56" fmla="*/ 166 w 185"/>
                <a:gd name="T57" fmla="*/ 244 h 376"/>
                <a:gd name="T58" fmla="*/ 166 w 185"/>
                <a:gd name="T59" fmla="*/ 304 h 376"/>
                <a:gd name="T60" fmla="*/ 166 w 185"/>
                <a:gd name="T61" fmla="*/ 230 h 376"/>
                <a:gd name="T62" fmla="*/ 99 w 185"/>
                <a:gd name="T63" fmla="*/ 230 h 376"/>
                <a:gd name="T64" fmla="*/ 99 w 185"/>
                <a:gd name="T65" fmla="*/ 171 h 376"/>
                <a:gd name="T66" fmla="*/ 166 w 185"/>
                <a:gd name="T67" fmla="*/ 171 h 376"/>
                <a:gd name="T68" fmla="*/ 166 w 185"/>
                <a:gd name="T69" fmla="*/ 230 h 376"/>
                <a:gd name="T70" fmla="*/ 166 w 185"/>
                <a:gd name="T71" fmla="*/ 157 h 376"/>
                <a:gd name="T72" fmla="*/ 99 w 185"/>
                <a:gd name="T73" fmla="*/ 157 h 376"/>
                <a:gd name="T74" fmla="*/ 99 w 185"/>
                <a:gd name="T75" fmla="*/ 98 h 376"/>
                <a:gd name="T76" fmla="*/ 166 w 185"/>
                <a:gd name="T77" fmla="*/ 98 h 376"/>
                <a:gd name="T78" fmla="*/ 166 w 185"/>
                <a:gd name="T79" fmla="*/ 157 h 376"/>
                <a:gd name="T80" fmla="*/ 166 w 185"/>
                <a:gd name="T81" fmla="*/ 85 h 376"/>
                <a:gd name="T82" fmla="*/ 99 w 185"/>
                <a:gd name="T83" fmla="*/ 85 h 376"/>
                <a:gd name="T84" fmla="*/ 99 w 185"/>
                <a:gd name="T85" fmla="*/ 25 h 376"/>
                <a:gd name="T86" fmla="*/ 166 w 185"/>
                <a:gd name="T87" fmla="*/ 25 h 376"/>
                <a:gd name="T88" fmla="*/ 166 w 185"/>
                <a:gd name="T89" fmla="*/ 8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5" h="376">
                  <a:moveTo>
                    <a:pt x="0" y="0"/>
                  </a:moveTo>
                  <a:lnTo>
                    <a:pt x="0" y="376"/>
                  </a:lnTo>
                  <a:lnTo>
                    <a:pt x="185" y="376"/>
                  </a:lnTo>
                  <a:lnTo>
                    <a:pt x="185" y="0"/>
                  </a:lnTo>
                  <a:lnTo>
                    <a:pt x="0" y="0"/>
                  </a:lnTo>
                  <a:close/>
                  <a:moveTo>
                    <a:pt x="86" y="304"/>
                  </a:moveTo>
                  <a:lnTo>
                    <a:pt x="20" y="304"/>
                  </a:lnTo>
                  <a:lnTo>
                    <a:pt x="20" y="244"/>
                  </a:lnTo>
                  <a:lnTo>
                    <a:pt x="86" y="244"/>
                  </a:lnTo>
                  <a:lnTo>
                    <a:pt x="86" y="304"/>
                  </a:lnTo>
                  <a:close/>
                  <a:moveTo>
                    <a:pt x="86" y="230"/>
                  </a:moveTo>
                  <a:lnTo>
                    <a:pt x="20" y="230"/>
                  </a:lnTo>
                  <a:lnTo>
                    <a:pt x="20" y="171"/>
                  </a:lnTo>
                  <a:lnTo>
                    <a:pt x="86" y="171"/>
                  </a:lnTo>
                  <a:lnTo>
                    <a:pt x="86" y="230"/>
                  </a:lnTo>
                  <a:close/>
                  <a:moveTo>
                    <a:pt x="86" y="157"/>
                  </a:moveTo>
                  <a:lnTo>
                    <a:pt x="20" y="157"/>
                  </a:lnTo>
                  <a:lnTo>
                    <a:pt x="20" y="98"/>
                  </a:lnTo>
                  <a:lnTo>
                    <a:pt x="86" y="98"/>
                  </a:lnTo>
                  <a:lnTo>
                    <a:pt x="86" y="157"/>
                  </a:lnTo>
                  <a:close/>
                  <a:moveTo>
                    <a:pt x="86" y="85"/>
                  </a:moveTo>
                  <a:lnTo>
                    <a:pt x="20" y="85"/>
                  </a:lnTo>
                  <a:lnTo>
                    <a:pt x="20" y="25"/>
                  </a:lnTo>
                  <a:lnTo>
                    <a:pt x="86" y="25"/>
                  </a:lnTo>
                  <a:lnTo>
                    <a:pt x="86" y="85"/>
                  </a:lnTo>
                  <a:close/>
                  <a:moveTo>
                    <a:pt x="166" y="304"/>
                  </a:moveTo>
                  <a:lnTo>
                    <a:pt x="99" y="304"/>
                  </a:lnTo>
                  <a:lnTo>
                    <a:pt x="99" y="244"/>
                  </a:lnTo>
                  <a:lnTo>
                    <a:pt x="166" y="244"/>
                  </a:lnTo>
                  <a:lnTo>
                    <a:pt x="166" y="304"/>
                  </a:lnTo>
                  <a:close/>
                  <a:moveTo>
                    <a:pt x="166" y="230"/>
                  </a:moveTo>
                  <a:lnTo>
                    <a:pt x="99" y="230"/>
                  </a:lnTo>
                  <a:lnTo>
                    <a:pt x="99" y="171"/>
                  </a:lnTo>
                  <a:lnTo>
                    <a:pt x="166" y="171"/>
                  </a:lnTo>
                  <a:lnTo>
                    <a:pt x="166" y="230"/>
                  </a:lnTo>
                  <a:close/>
                  <a:moveTo>
                    <a:pt x="166" y="157"/>
                  </a:moveTo>
                  <a:lnTo>
                    <a:pt x="99" y="157"/>
                  </a:lnTo>
                  <a:lnTo>
                    <a:pt x="99" y="98"/>
                  </a:lnTo>
                  <a:lnTo>
                    <a:pt x="166" y="98"/>
                  </a:lnTo>
                  <a:lnTo>
                    <a:pt x="166" y="157"/>
                  </a:lnTo>
                  <a:close/>
                  <a:moveTo>
                    <a:pt x="166" y="85"/>
                  </a:moveTo>
                  <a:lnTo>
                    <a:pt x="99" y="85"/>
                  </a:lnTo>
                  <a:lnTo>
                    <a:pt x="99" y="25"/>
                  </a:lnTo>
                  <a:lnTo>
                    <a:pt x="166" y="25"/>
                  </a:lnTo>
                  <a:lnTo>
                    <a:pt x="166" y="85"/>
                  </a:lnTo>
                  <a:close/>
                </a:path>
              </a:pathLst>
            </a:custGeom>
            <a:solidFill>
              <a:srgbClr val="0070C0"/>
            </a:solidFill>
            <a:ln>
              <a:noFill/>
            </a:ln>
            <a:extLst/>
          </p:spPr>
          <p:txBody>
            <a:bodyPr vert="horz" wrap="square" lIns="89617" tIns="44808" rIns="89617" bIns="44808"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53">
                <a:latin typeface="+mn-lt"/>
              </a:endParaRPr>
            </a:p>
          </p:txBody>
        </p:sp>
      </p:grpSp>
      <p:sp>
        <p:nvSpPr>
          <p:cNvPr id="10" name="Freeform 9"/>
          <p:cNvSpPr>
            <a:spLocks/>
          </p:cNvSpPr>
          <p:nvPr/>
        </p:nvSpPr>
        <p:spPr bwMode="auto">
          <a:xfrm>
            <a:off x="4359114" y="2208704"/>
            <a:ext cx="1668083" cy="1025013"/>
          </a:xfrm>
          <a:custGeom>
            <a:avLst/>
            <a:gdLst>
              <a:gd name="T0" fmla="*/ 860 w 994"/>
              <a:gd name="T1" fmla="*/ 342 h 610"/>
              <a:gd name="T2" fmla="*/ 858 w 994"/>
              <a:gd name="T3" fmla="*/ 342 h 610"/>
              <a:gd name="T4" fmla="*/ 860 w 994"/>
              <a:gd name="T5" fmla="*/ 305 h 610"/>
              <a:gd name="T6" fmla="*/ 555 w 994"/>
              <a:gd name="T7" fmla="*/ 0 h 610"/>
              <a:gd name="T8" fmla="*/ 272 w 994"/>
              <a:gd name="T9" fmla="*/ 193 h 610"/>
              <a:gd name="T10" fmla="*/ 212 w 994"/>
              <a:gd name="T11" fmla="*/ 185 h 610"/>
              <a:gd name="T12" fmla="*/ 0 w 994"/>
              <a:gd name="T13" fmla="*/ 397 h 610"/>
              <a:gd name="T14" fmla="*/ 212 w 994"/>
              <a:gd name="T15" fmla="*/ 610 h 610"/>
              <a:gd name="T16" fmla="*/ 860 w 994"/>
              <a:gd name="T17" fmla="*/ 610 h 610"/>
              <a:gd name="T18" fmla="*/ 994 w 994"/>
              <a:gd name="T19" fmla="*/ 476 h 610"/>
              <a:gd name="T20" fmla="*/ 860 w 994"/>
              <a:gd name="T21" fmla="*/ 34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4" h="610">
                <a:moveTo>
                  <a:pt x="860" y="342"/>
                </a:moveTo>
                <a:cubicBezTo>
                  <a:pt x="859" y="342"/>
                  <a:pt x="858" y="342"/>
                  <a:pt x="858" y="342"/>
                </a:cubicBezTo>
                <a:cubicBezTo>
                  <a:pt x="859" y="330"/>
                  <a:pt x="860" y="318"/>
                  <a:pt x="860" y="305"/>
                </a:cubicBezTo>
                <a:cubicBezTo>
                  <a:pt x="860" y="137"/>
                  <a:pt x="723" y="0"/>
                  <a:pt x="555" y="0"/>
                </a:cubicBezTo>
                <a:cubicBezTo>
                  <a:pt x="426" y="0"/>
                  <a:pt x="316" y="80"/>
                  <a:pt x="272" y="193"/>
                </a:cubicBezTo>
                <a:cubicBezTo>
                  <a:pt x="253" y="188"/>
                  <a:pt x="233" y="185"/>
                  <a:pt x="212" y="185"/>
                </a:cubicBezTo>
                <a:cubicBezTo>
                  <a:pt x="95" y="185"/>
                  <a:pt x="0" y="280"/>
                  <a:pt x="0" y="397"/>
                </a:cubicBezTo>
                <a:cubicBezTo>
                  <a:pt x="0" y="515"/>
                  <a:pt x="95" y="610"/>
                  <a:pt x="212" y="610"/>
                </a:cubicBezTo>
                <a:cubicBezTo>
                  <a:pt x="860" y="610"/>
                  <a:pt x="860" y="610"/>
                  <a:pt x="860" y="610"/>
                </a:cubicBezTo>
                <a:cubicBezTo>
                  <a:pt x="934" y="610"/>
                  <a:pt x="994" y="550"/>
                  <a:pt x="994" y="476"/>
                </a:cubicBezTo>
                <a:cubicBezTo>
                  <a:pt x="994" y="402"/>
                  <a:pt x="934" y="342"/>
                  <a:pt x="860" y="342"/>
                </a:cubicBezTo>
                <a:close/>
              </a:path>
            </a:pathLst>
          </a:custGeom>
          <a:solidFill>
            <a:schemeClr val="accent6">
              <a:lumMod val="90000"/>
            </a:schemeClr>
          </a:solidFill>
          <a:ln>
            <a:noFill/>
          </a:ln>
          <a:extLst/>
        </p:spPr>
        <p:txBody>
          <a:bodyPr vert="horz" wrap="square" lIns="89617" tIns="44808" rIns="89617" bIns="44808"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53">
              <a:latin typeface="+mn-lt"/>
            </a:endParaRPr>
          </a:p>
        </p:txBody>
      </p:sp>
      <p:sp>
        <p:nvSpPr>
          <p:cNvPr id="11" name="Freeform 10"/>
          <p:cNvSpPr>
            <a:spLocks/>
          </p:cNvSpPr>
          <p:nvPr/>
        </p:nvSpPr>
        <p:spPr bwMode="auto">
          <a:xfrm>
            <a:off x="4722830" y="2868504"/>
            <a:ext cx="1722797" cy="779644"/>
          </a:xfrm>
          <a:custGeom>
            <a:avLst/>
            <a:gdLst>
              <a:gd name="T0" fmla="*/ 951 w 1004"/>
              <a:gd name="T1" fmla="*/ 296 h 454"/>
              <a:gd name="T2" fmla="*/ 809 w 1004"/>
              <a:gd name="T3" fmla="*/ 168 h 454"/>
              <a:gd name="T4" fmla="*/ 730 w 1004"/>
              <a:gd name="T5" fmla="*/ 191 h 454"/>
              <a:gd name="T6" fmla="*/ 506 w 1004"/>
              <a:gd name="T7" fmla="*/ 0 h 454"/>
              <a:gd name="T8" fmla="*/ 286 w 1004"/>
              <a:gd name="T9" fmla="*/ 169 h 454"/>
              <a:gd name="T10" fmla="*/ 266 w 1004"/>
              <a:gd name="T11" fmla="*/ 168 h 454"/>
              <a:gd name="T12" fmla="*/ 133 w 1004"/>
              <a:gd name="T13" fmla="*/ 256 h 454"/>
              <a:gd name="T14" fmla="*/ 102 w 1004"/>
              <a:gd name="T15" fmla="*/ 251 h 454"/>
              <a:gd name="T16" fmla="*/ 0 w 1004"/>
              <a:gd name="T17" fmla="*/ 353 h 454"/>
              <a:gd name="T18" fmla="*/ 102 w 1004"/>
              <a:gd name="T19" fmla="*/ 454 h 454"/>
              <a:gd name="T20" fmla="*/ 921 w 1004"/>
              <a:gd name="T21" fmla="*/ 454 h 454"/>
              <a:gd name="T22" fmla="*/ 1004 w 1004"/>
              <a:gd name="T23" fmla="*/ 372 h 454"/>
              <a:gd name="T24" fmla="*/ 951 w 1004"/>
              <a:gd name="T25" fmla="*/ 296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4" h="454">
                <a:moveTo>
                  <a:pt x="951" y="296"/>
                </a:moveTo>
                <a:cubicBezTo>
                  <a:pt x="944" y="224"/>
                  <a:pt x="883" y="168"/>
                  <a:pt x="809" y="168"/>
                </a:cubicBezTo>
                <a:cubicBezTo>
                  <a:pt x="780" y="168"/>
                  <a:pt x="753" y="176"/>
                  <a:pt x="730" y="191"/>
                </a:cubicBezTo>
                <a:cubicBezTo>
                  <a:pt x="713" y="83"/>
                  <a:pt x="619" y="0"/>
                  <a:pt x="506" y="0"/>
                </a:cubicBezTo>
                <a:cubicBezTo>
                  <a:pt x="401" y="0"/>
                  <a:pt x="312" y="72"/>
                  <a:pt x="286" y="169"/>
                </a:cubicBezTo>
                <a:cubicBezTo>
                  <a:pt x="280" y="168"/>
                  <a:pt x="273" y="168"/>
                  <a:pt x="266" y="168"/>
                </a:cubicBezTo>
                <a:cubicBezTo>
                  <a:pt x="206" y="168"/>
                  <a:pt x="155" y="204"/>
                  <a:pt x="133" y="256"/>
                </a:cubicBezTo>
                <a:cubicBezTo>
                  <a:pt x="123" y="253"/>
                  <a:pt x="113" y="251"/>
                  <a:pt x="102" y="251"/>
                </a:cubicBezTo>
                <a:cubicBezTo>
                  <a:pt x="45" y="251"/>
                  <a:pt x="0" y="297"/>
                  <a:pt x="0" y="353"/>
                </a:cubicBezTo>
                <a:cubicBezTo>
                  <a:pt x="0" y="409"/>
                  <a:pt x="45" y="454"/>
                  <a:pt x="102" y="454"/>
                </a:cubicBezTo>
                <a:cubicBezTo>
                  <a:pt x="921" y="454"/>
                  <a:pt x="921" y="454"/>
                  <a:pt x="921" y="454"/>
                </a:cubicBezTo>
                <a:cubicBezTo>
                  <a:pt x="967" y="454"/>
                  <a:pt x="1004" y="417"/>
                  <a:pt x="1004" y="372"/>
                </a:cubicBezTo>
                <a:cubicBezTo>
                  <a:pt x="1004" y="337"/>
                  <a:pt x="982" y="308"/>
                  <a:pt x="951" y="296"/>
                </a:cubicBezTo>
                <a:close/>
              </a:path>
            </a:pathLst>
          </a:custGeom>
          <a:solidFill>
            <a:srgbClr val="6E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53">
              <a:latin typeface="+mn-lt"/>
            </a:endParaRPr>
          </a:p>
        </p:txBody>
      </p:sp>
      <p:pic>
        <p:nvPicPr>
          <p:cNvPr id="14" name="Picture 13"/>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320635" y="2234296"/>
            <a:ext cx="2567811" cy="144439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40280" y="2093273"/>
            <a:ext cx="2288650" cy="777713"/>
          </a:xfrm>
          <a:prstGeom prst="rect">
            <a:avLst/>
          </a:prstGeom>
          <a:noFill/>
        </p:spPr>
        <p:txBody>
          <a:bodyPr wrap="square" lIns="179234" tIns="143387" rIns="179234" bIns="143387" rtlCol="0">
            <a:noAutofit/>
          </a:bodyPr>
          <a:lstStyle/>
          <a:p>
            <a:pPr marL="336015" indent="-336015" defTabSz="913154" fontAlgn="base">
              <a:lnSpc>
                <a:spcPct val="90000"/>
              </a:lnSpc>
              <a:spcBef>
                <a:spcPct val="0"/>
              </a:spcBef>
              <a:spcAft>
                <a:spcPts val="588"/>
              </a:spcAft>
              <a:buFont typeface="Wingdings 3" panose="05040102010807070707" pitchFamily="18" charset="2"/>
              <a:buChar char="Æ"/>
            </a:pPr>
            <a:endParaRPr lang="en-US" sz="2353" err="1">
              <a:ea typeface="MS PGothic" charset="0"/>
            </a:endParaRPr>
          </a:p>
        </p:txBody>
      </p:sp>
      <p:sp>
        <p:nvSpPr>
          <p:cNvPr id="5" name="TextBox 4"/>
          <p:cNvSpPr txBox="1"/>
          <p:nvPr/>
        </p:nvSpPr>
        <p:spPr>
          <a:xfrm>
            <a:off x="-98914" y="2304214"/>
            <a:ext cx="2413605" cy="1304555"/>
          </a:xfrm>
          <a:prstGeom prst="rect">
            <a:avLst/>
          </a:prstGeom>
          <a:noFill/>
        </p:spPr>
        <p:txBody>
          <a:bodyPr wrap="square" lIns="179234" tIns="143387" rIns="179234" bIns="143387" rtlCol="0" anchor="ctr">
            <a:noAutofit/>
          </a:bodyPr>
          <a:lstStyle/>
          <a:p>
            <a:pPr algn="r" defTabSz="913154" fontAlgn="base">
              <a:lnSpc>
                <a:spcPct val="90000"/>
              </a:lnSpc>
              <a:spcBef>
                <a:spcPct val="0"/>
              </a:spcBef>
              <a:spcAft>
                <a:spcPts val="588"/>
              </a:spcAft>
            </a:pPr>
            <a:r>
              <a:rPr lang="en-US" sz="1568">
                <a:ea typeface="MS PGothic" charset="0"/>
                <a:cs typeface="Segoe UI Semibold" panose="020B0702040204020203" pitchFamily="34" charset="0"/>
              </a:rPr>
              <a:t>Live Power BI reports </a:t>
            </a:r>
            <a:br>
              <a:rPr lang="en-US" sz="1568">
                <a:ea typeface="MS PGothic" charset="0"/>
                <a:cs typeface="Segoe UI Semibold" panose="020B0702040204020203" pitchFamily="34" charset="0"/>
              </a:rPr>
            </a:br>
            <a:r>
              <a:rPr lang="en-US" sz="1568">
                <a:ea typeface="MS PGothic" charset="0"/>
                <a:cs typeface="Segoe UI Semibold" panose="020B0702040204020203" pitchFamily="34" charset="0"/>
              </a:rPr>
              <a:t>&amp; dashboards</a:t>
            </a:r>
          </a:p>
        </p:txBody>
      </p:sp>
      <p:sp>
        <p:nvSpPr>
          <p:cNvPr id="106" name="TextBox 105"/>
          <p:cNvSpPr txBox="1"/>
          <p:nvPr/>
        </p:nvSpPr>
        <p:spPr>
          <a:xfrm>
            <a:off x="1263537" y="3870342"/>
            <a:ext cx="1637849" cy="542746"/>
          </a:xfrm>
          <a:prstGeom prst="rect">
            <a:avLst/>
          </a:prstGeom>
          <a:noFill/>
        </p:spPr>
        <p:txBody>
          <a:bodyPr wrap="square" lIns="179234" tIns="143387" rIns="179234" bIns="143387" rtlCol="0" anchor="t">
            <a:noAutofit/>
          </a:bodyPr>
          <a:lstStyle/>
          <a:p>
            <a:pPr algn="r" defTabSz="913154" fontAlgn="base">
              <a:lnSpc>
                <a:spcPct val="90000"/>
              </a:lnSpc>
              <a:spcBef>
                <a:spcPct val="0"/>
              </a:spcBef>
              <a:spcAft>
                <a:spcPts val="588"/>
              </a:spcAft>
            </a:pPr>
            <a:r>
              <a:rPr lang="en-US" sz="1568">
                <a:ea typeface="MS PGothic" charset="0"/>
                <a:cs typeface="Segoe UI Semibold" panose="020B0702040204020203" pitchFamily="34" charset="0"/>
              </a:rPr>
              <a:t>Live</a:t>
            </a:r>
            <a:br>
              <a:rPr lang="en-US" sz="1568">
                <a:ea typeface="MS PGothic" charset="0"/>
                <a:cs typeface="Segoe UI Semibold" panose="020B0702040204020203" pitchFamily="34" charset="0"/>
              </a:rPr>
            </a:br>
            <a:r>
              <a:rPr lang="en-US" sz="1568">
                <a:ea typeface="MS PGothic" charset="0"/>
                <a:cs typeface="Segoe UI Semibold" panose="020B0702040204020203" pitchFamily="34" charset="0"/>
              </a:rPr>
              <a:t>Query</a:t>
            </a:r>
          </a:p>
        </p:txBody>
      </p:sp>
      <p:sp>
        <p:nvSpPr>
          <p:cNvPr id="109" name="Freeform 23"/>
          <p:cNvSpPr>
            <a:spLocks noEditPoints="1"/>
          </p:cNvSpPr>
          <p:nvPr/>
        </p:nvSpPr>
        <p:spPr bwMode="black">
          <a:xfrm>
            <a:off x="2223028" y="5194378"/>
            <a:ext cx="659322" cy="64492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0070C0"/>
          </a:solidFill>
          <a:ln>
            <a:noFill/>
          </a:ln>
        </p:spPr>
        <p:txBody>
          <a:bodyPr vert="horz" wrap="square" lIns="80664" tIns="40332" rIns="80664" bIns="40332" numCol="1" anchor="t" anchorCtr="0" compatLnSpc="1">
            <a:prstTxWarp prst="textNoShape">
              <a:avLst/>
            </a:prstTxWarp>
          </a:bodyPr>
          <a:lstStyle/>
          <a:p>
            <a:pPr defTabSz="914016"/>
            <a:endParaRPr lang="en-US" sz="1567">
              <a:ln>
                <a:solidFill>
                  <a:srgbClr val="FFFFFF">
                    <a:alpha val="0"/>
                  </a:srgbClr>
                </a:solidFill>
              </a:ln>
            </a:endParaRPr>
          </a:p>
        </p:txBody>
      </p:sp>
      <p:sp>
        <p:nvSpPr>
          <p:cNvPr id="32" name="TextBox 31"/>
          <p:cNvSpPr txBox="1"/>
          <p:nvPr/>
        </p:nvSpPr>
        <p:spPr>
          <a:xfrm>
            <a:off x="4254838" y="3870342"/>
            <a:ext cx="1637849" cy="542746"/>
          </a:xfrm>
          <a:prstGeom prst="rect">
            <a:avLst/>
          </a:prstGeom>
          <a:noFill/>
        </p:spPr>
        <p:txBody>
          <a:bodyPr wrap="square" lIns="179234" tIns="143387" rIns="179234" bIns="143387" rtlCol="0" anchor="t">
            <a:noAutofit/>
          </a:bodyPr>
          <a:lstStyle/>
          <a:p>
            <a:pPr defTabSz="913154" fontAlgn="base">
              <a:lnSpc>
                <a:spcPct val="90000"/>
              </a:lnSpc>
              <a:spcBef>
                <a:spcPct val="0"/>
              </a:spcBef>
              <a:spcAft>
                <a:spcPts val="588"/>
              </a:spcAft>
            </a:pPr>
            <a:r>
              <a:rPr lang="en-US" sz="1568">
                <a:ea typeface="MS PGothic" charset="0"/>
                <a:cs typeface="Segoe UI Semibold" panose="020B0702040204020203" pitchFamily="34" charset="0"/>
              </a:rPr>
              <a:t>Scheduled Refresh</a:t>
            </a:r>
          </a:p>
        </p:txBody>
      </p:sp>
      <p:sp>
        <p:nvSpPr>
          <p:cNvPr id="36" name="Freeform 5"/>
          <p:cNvSpPr>
            <a:spLocks noEditPoints="1"/>
          </p:cNvSpPr>
          <p:nvPr/>
        </p:nvSpPr>
        <p:spPr bwMode="auto">
          <a:xfrm>
            <a:off x="4279709" y="5209037"/>
            <a:ext cx="588050" cy="628853"/>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rgbClr val="0070C0"/>
          </a:solidFill>
          <a:ln>
            <a:noFill/>
          </a:ln>
          <a:extLst/>
        </p:spPr>
        <p:txBody>
          <a:bodyPr vert="horz" wrap="square" lIns="87855" tIns="43927" rIns="87855" bIns="43927" numCol="1" anchor="t" anchorCtr="0" compatLnSpc="1">
            <a:prstTxWarp prst="textNoShape">
              <a:avLst/>
            </a:prstTxWarp>
          </a:bodyPr>
          <a:lstStyle/>
          <a:p>
            <a:pPr defTabSz="896010"/>
            <a:endParaRPr lang="en-US" sz="1730"/>
          </a:p>
        </p:txBody>
      </p:sp>
      <p:sp>
        <p:nvSpPr>
          <p:cNvPr id="13" name="TextBox 12"/>
          <p:cNvSpPr txBox="1"/>
          <p:nvPr/>
        </p:nvSpPr>
        <p:spPr>
          <a:xfrm>
            <a:off x="100768" y="4435121"/>
            <a:ext cx="1726720" cy="191193"/>
          </a:xfrm>
          <a:prstGeom prst="rect">
            <a:avLst/>
          </a:prstGeom>
          <a:noFill/>
        </p:spPr>
        <p:txBody>
          <a:bodyPr wrap="square" lIns="179285" tIns="143428" rIns="179285" bIns="143428" rtlCol="0" anchor="ctr">
            <a:noAutofit/>
          </a:bodyPr>
          <a:lstStyle/>
          <a:p>
            <a:pPr>
              <a:lnSpc>
                <a:spcPct val="90000"/>
              </a:lnSpc>
              <a:spcAft>
                <a:spcPts val="588"/>
              </a:spcAft>
            </a:pPr>
            <a:r>
              <a:rPr lang="en-US" sz="1176"/>
              <a:t>Cloud</a:t>
            </a:r>
          </a:p>
        </p:txBody>
      </p:sp>
      <p:sp>
        <p:nvSpPr>
          <p:cNvPr id="53" name="TextBox 52"/>
          <p:cNvSpPr txBox="1"/>
          <p:nvPr/>
        </p:nvSpPr>
        <p:spPr>
          <a:xfrm>
            <a:off x="93420" y="4831952"/>
            <a:ext cx="1726720" cy="191193"/>
          </a:xfrm>
          <a:prstGeom prst="rect">
            <a:avLst/>
          </a:prstGeom>
          <a:noFill/>
        </p:spPr>
        <p:txBody>
          <a:bodyPr wrap="square" lIns="179285" tIns="143428" rIns="179285" bIns="143428" rtlCol="0" anchor="ctr">
            <a:noAutofit/>
          </a:bodyPr>
          <a:lstStyle/>
          <a:p>
            <a:pPr>
              <a:lnSpc>
                <a:spcPct val="90000"/>
              </a:lnSpc>
              <a:spcAft>
                <a:spcPts val="588"/>
              </a:spcAft>
            </a:pPr>
            <a:r>
              <a:rPr lang="en-US" sz="1176"/>
              <a:t>On-premises</a:t>
            </a:r>
          </a:p>
        </p:txBody>
      </p:sp>
      <p:sp>
        <p:nvSpPr>
          <p:cNvPr id="54" name="TextBox 53"/>
          <p:cNvSpPr txBox="1"/>
          <p:nvPr/>
        </p:nvSpPr>
        <p:spPr>
          <a:xfrm>
            <a:off x="3058651" y="5677556"/>
            <a:ext cx="2999890" cy="829272"/>
          </a:xfrm>
          <a:prstGeom prst="rect">
            <a:avLst/>
          </a:prstGeom>
          <a:noFill/>
        </p:spPr>
        <p:txBody>
          <a:bodyPr wrap="square" lIns="179234" tIns="143387" rIns="179234" bIns="143387" rtlCol="0" anchor="ctr">
            <a:noAutofit/>
          </a:bodyPr>
          <a:lstStyle/>
          <a:p>
            <a:pPr algn="ctr" defTabSz="913154" fontAlgn="base">
              <a:lnSpc>
                <a:spcPct val="90000"/>
              </a:lnSpc>
              <a:spcBef>
                <a:spcPct val="0"/>
              </a:spcBef>
              <a:spcAft>
                <a:spcPts val="588"/>
              </a:spcAft>
            </a:pPr>
            <a:r>
              <a:rPr lang="en-US" sz="1372">
                <a:ea typeface="MS PGothic" charset="0"/>
                <a:cs typeface="Segoe UI Semibold" panose="020B0702040204020203" pitchFamily="34" charset="0"/>
              </a:rPr>
              <a:t>Data Source</a:t>
            </a:r>
          </a:p>
        </p:txBody>
      </p:sp>
      <p:sp>
        <p:nvSpPr>
          <p:cNvPr id="6" name="Oval 5"/>
          <p:cNvSpPr/>
          <p:nvPr/>
        </p:nvSpPr>
        <p:spPr bwMode="auto">
          <a:xfrm>
            <a:off x="2372670" y="4629247"/>
            <a:ext cx="360035" cy="3600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indent="-336145" algn="ctr" defTabSz="914102" fontAlgn="base">
              <a:lnSpc>
                <a:spcPct val="90000"/>
              </a:lnSpc>
              <a:spcBef>
                <a:spcPct val="0"/>
              </a:spcBef>
              <a:spcAft>
                <a:spcPct val="0"/>
              </a:spcAft>
              <a:buFont typeface="Wingdings 3" panose="05040102010807070707" pitchFamily="18" charset="2"/>
              <a:buChar char="Æ"/>
            </a:pPr>
            <a:endParaRPr lang="en-US" sz="1961" b="1" err="1">
              <a:solidFill>
                <a:schemeClr val="tx1"/>
              </a:solidFill>
              <a:ea typeface="Segoe UI" pitchFamily="34" charset="0"/>
              <a:cs typeface="Segoe UI" pitchFamily="34" charset="0"/>
            </a:endParaRPr>
          </a:p>
        </p:txBody>
      </p:sp>
      <p:sp>
        <p:nvSpPr>
          <p:cNvPr id="37" name="Freeform 5"/>
          <p:cNvSpPr>
            <a:spLocks noEditPoints="1"/>
          </p:cNvSpPr>
          <p:nvPr/>
        </p:nvSpPr>
        <p:spPr bwMode="auto">
          <a:xfrm>
            <a:off x="2362725" y="4539097"/>
            <a:ext cx="379926" cy="380071"/>
          </a:xfrm>
          <a:custGeom>
            <a:avLst/>
            <a:gdLst>
              <a:gd name="T0" fmla="*/ 1131 w 2204"/>
              <a:gd name="T1" fmla="*/ 1075 h 2204"/>
              <a:gd name="T2" fmla="*/ 849 w 2204"/>
              <a:gd name="T3" fmla="*/ 764 h 2204"/>
              <a:gd name="T4" fmla="*/ 849 w 2204"/>
              <a:gd name="T5" fmla="*/ 1470 h 2204"/>
              <a:gd name="T6" fmla="*/ 645 w 2204"/>
              <a:gd name="T7" fmla="*/ 1470 h 2204"/>
              <a:gd name="T8" fmla="*/ 645 w 2204"/>
              <a:gd name="T9" fmla="*/ 764 h 2204"/>
              <a:gd name="T10" fmla="*/ 344 w 2204"/>
              <a:gd name="T11" fmla="*/ 1075 h 2204"/>
              <a:gd name="T12" fmla="*/ 344 w 2204"/>
              <a:gd name="T13" fmla="*/ 819 h 2204"/>
              <a:gd name="T14" fmla="*/ 738 w 2204"/>
              <a:gd name="T15" fmla="*/ 397 h 2204"/>
              <a:gd name="T16" fmla="*/ 1131 w 2204"/>
              <a:gd name="T17" fmla="*/ 819 h 2204"/>
              <a:gd name="T18" fmla="*/ 1131 w 2204"/>
              <a:gd name="T19" fmla="*/ 1075 h 2204"/>
              <a:gd name="T20" fmla="*/ 1802 w 2204"/>
              <a:gd name="T21" fmla="*/ 1194 h 2204"/>
              <a:gd name="T22" fmla="*/ 1519 w 2204"/>
              <a:gd name="T23" fmla="*/ 1505 h 2204"/>
              <a:gd name="T24" fmla="*/ 1519 w 2204"/>
              <a:gd name="T25" fmla="*/ 799 h 2204"/>
              <a:gd name="T26" fmla="*/ 1316 w 2204"/>
              <a:gd name="T27" fmla="*/ 799 h 2204"/>
              <a:gd name="T28" fmla="*/ 1316 w 2204"/>
              <a:gd name="T29" fmla="*/ 1505 h 2204"/>
              <a:gd name="T30" fmla="*/ 1015 w 2204"/>
              <a:gd name="T31" fmla="*/ 1194 h 2204"/>
              <a:gd name="T32" fmla="*/ 1015 w 2204"/>
              <a:gd name="T33" fmla="*/ 1449 h 2204"/>
              <a:gd name="T34" fmla="*/ 1408 w 2204"/>
              <a:gd name="T35" fmla="*/ 1872 h 2204"/>
              <a:gd name="T36" fmla="*/ 1802 w 2204"/>
              <a:gd name="T37" fmla="*/ 1449 h 2204"/>
              <a:gd name="T38" fmla="*/ 1802 w 2204"/>
              <a:gd name="T39" fmla="*/ 1194 h 2204"/>
              <a:gd name="T40" fmla="*/ 1095 w 2204"/>
              <a:gd name="T41" fmla="*/ 2204 h 2204"/>
              <a:gd name="T42" fmla="*/ 2204 w 2204"/>
              <a:gd name="T43" fmla="*/ 1092 h 2204"/>
              <a:gd name="T44" fmla="*/ 1095 w 2204"/>
              <a:gd name="T45" fmla="*/ 0 h 2204"/>
              <a:gd name="T46" fmla="*/ 0 w 2204"/>
              <a:gd name="T47" fmla="*/ 1092 h 2204"/>
              <a:gd name="T48" fmla="*/ 1095 w 2204"/>
              <a:gd name="T49" fmla="*/ 2204 h 2204"/>
              <a:gd name="T50" fmla="*/ 1095 w 2204"/>
              <a:gd name="T51" fmla="*/ 132 h 2204"/>
              <a:gd name="T52" fmla="*/ 2072 w 2204"/>
              <a:gd name="T53" fmla="*/ 1092 h 2204"/>
              <a:gd name="T54" fmla="*/ 1095 w 2204"/>
              <a:gd name="T55" fmla="*/ 2068 h 2204"/>
              <a:gd name="T56" fmla="*/ 137 w 2204"/>
              <a:gd name="T57" fmla="*/ 1092 h 2204"/>
              <a:gd name="T58" fmla="*/ 1095 w 2204"/>
              <a:gd name="T59" fmla="*/ 132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4" h="2204">
                <a:moveTo>
                  <a:pt x="1131" y="1075"/>
                </a:moveTo>
                <a:cubicBezTo>
                  <a:pt x="1131" y="1075"/>
                  <a:pt x="1131" y="1075"/>
                  <a:pt x="849" y="764"/>
                </a:cubicBezTo>
                <a:cubicBezTo>
                  <a:pt x="849" y="1470"/>
                  <a:pt x="849" y="1470"/>
                  <a:pt x="849" y="1470"/>
                </a:cubicBezTo>
                <a:cubicBezTo>
                  <a:pt x="849" y="1470"/>
                  <a:pt x="849" y="1470"/>
                  <a:pt x="645" y="1470"/>
                </a:cubicBezTo>
                <a:cubicBezTo>
                  <a:pt x="645" y="1470"/>
                  <a:pt x="645" y="1470"/>
                  <a:pt x="645" y="764"/>
                </a:cubicBezTo>
                <a:cubicBezTo>
                  <a:pt x="645" y="764"/>
                  <a:pt x="645" y="764"/>
                  <a:pt x="344" y="1075"/>
                </a:cubicBezTo>
                <a:cubicBezTo>
                  <a:pt x="344" y="1075"/>
                  <a:pt x="344" y="1075"/>
                  <a:pt x="344" y="819"/>
                </a:cubicBezTo>
                <a:cubicBezTo>
                  <a:pt x="344" y="819"/>
                  <a:pt x="344" y="819"/>
                  <a:pt x="738" y="397"/>
                </a:cubicBezTo>
                <a:cubicBezTo>
                  <a:pt x="738" y="397"/>
                  <a:pt x="738" y="397"/>
                  <a:pt x="1131" y="819"/>
                </a:cubicBezTo>
                <a:cubicBezTo>
                  <a:pt x="1131" y="819"/>
                  <a:pt x="1131" y="819"/>
                  <a:pt x="1131" y="1075"/>
                </a:cubicBezTo>
                <a:close/>
                <a:moveTo>
                  <a:pt x="1802" y="1194"/>
                </a:moveTo>
                <a:cubicBezTo>
                  <a:pt x="1802" y="1194"/>
                  <a:pt x="1802" y="1194"/>
                  <a:pt x="1519" y="1505"/>
                </a:cubicBezTo>
                <a:cubicBezTo>
                  <a:pt x="1519" y="799"/>
                  <a:pt x="1519" y="799"/>
                  <a:pt x="1519" y="799"/>
                </a:cubicBezTo>
                <a:cubicBezTo>
                  <a:pt x="1519" y="799"/>
                  <a:pt x="1519" y="799"/>
                  <a:pt x="1316" y="799"/>
                </a:cubicBezTo>
                <a:cubicBezTo>
                  <a:pt x="1316" y="799"/>
                  <a:pt x="1316" y="799"/>
                  <a:pt x="1316" y="1505"/>
                </a:cubicBezTo>
                <a:cubicBezTo>
                  <a:pt x="1316" y="1505"/>
                  <a:pt x="1316" y="1505"/>
                  <a:pt x="1015" y="1194"/>
                </a:cubicBezTo>
                <a:cubicBezTo>
                  <a:pt x="1015" y="1194"/>
                  <a:pt x="1015" y="1194"/>
                  <a:pt x="1015" y="1449"/>
                </a:cubicBezTo>
                <a:cubicBezTo>
                  <a:pt x="1015" y="1449"/>
                  <a:pt x="1015" y="1449"/>
                  <a:pt x="1408" y="1872"/>
                </a:cubicBezTo>
                <a:cubicBezTo>
                  <a:pt x="1408" y="1872"/>
                  <a:pt x="1408" y="1872"/>
                  <a:pt x="1802" y="1449"/>
                </a:cubicBezTo>
                <a:cubicBezTo>
                  <a:pt x="1802" y="1449"/>
                  <a:pt x="1802" y="1449"/>
                  <a:pt x="1802" y="1194"/>
                </a:cubicBezTo>
                <a:close/>
                <a:moveTo>
                  <a:pt x="1095" y="2204"/>
                </a:moveTo>
                <a:cubicBezTo>
                  <a:pt x="1718" y="2204"/>
                  <a:pt x="2204" y="1714"/>
                  <a:pt x="2204" y="1092"/>
                </a:cubicBezTo>
                <a:cubicBezTo>
                  <a:pt x="2204" y="485"/>
                  <a:pt x="1718" y="0"/>
                  <a:pt x="1095" y="0"/>
                </a:cubicBezTo>
                <a:cubicBezTo>
                  <a:pt x="492" y="0"/>
                  <a:pt x="0" y="485"/>
                  <a:pt x="0" y="1092"/>
                </a:cubicBezTo>
                <a:cubicBezTo>
                  <a:pt x="0" y="1714"/>
                  <a:pt x="492" y="2204"/>
                  <a:pt x="1095" y="2204"/>
                </a:cubicBezTo>
                <a:close/>
                <a:moveTo>
                  <a:pt x="1095" y="132"/>
                </a:moveTo>
                <a:cubicBezTo>
                  <a:pt x="1627" y="132"/>
                  <a:pt x="2072" y="561"/>
                  <a:pt x="2072" y="1092"/>
                </a:cubicBezTo>
                <a:cubicBezTo>
                  <a:pt x="2072" y="1628"/>
                  <a:pt x="1627" y="2068"/>
                  <a:pt x="1095" y="2068"/>
                </a:cubicBezTo>
                <a:cubicBezTo>
                  <a:pt x="563" y="2068"/>
                  <a:pt x="137" y="1628"/>
                  <a:pt x="137" y="1092"/>
                </a:cubicBezTo>
                <a:cubicBezTo>
                  <a:pt x="137" y="561"/>
                  <a:pt x="563" y="132"/>
                  <a:pt x="1095" y="132"/>
                </a:cubicBezTo>
                <a:close/>
              </a:path>
            </a:pathLst>
          </a:custGeom>
          <a:solidFill>
            <a:srgbClr val="00B0F0"/>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336015" indent="-336015" algn="ctr" defTabSz="913751">
              <a:lnSpc>
                <a:spcPct val="90000"/>
              </a:lnSpc>
              <a:buFont typeface="Wingdings 3" panose="05040102010807070707" pitchFamily="18" charset="2"/>
              <a:buChar char="Æ"/>
            </a:pPr>
            <a:endParaRPr lang="en-US" sz="1961" b="1">
              <a:solidFill>
                <a:schemeClr val="tx1"/>
              </a:solidFill>
              <a:ea typeface="Segoe UI" pitchFamily="34" charset="0"/>
              <a:cs typeface="Segoe UI" pitchFamily="34" charset="0"/>
            </a:endParaRPr>
          </a:p>
        </p:txBody>
      </p:sp>
      <p:sp>
        <p:nvSpPr>
          <p:cNvPr id="41" name="Oval 40"/>
          <p:cNvSpPr/>
          <p:nvPr/>
        </p:nvSpPr>
        <p:spPr bwMode="auto">
          <a:xfrm>
            <a:off x="4393716" y="4629247"/>
            <a:ext cx="360035" cy="3600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indent="-336145" algn="ctr" defTabSz="914102" fontAlgn="base">
              <a:lnSpc>
                <a:spcPct val="90000"/>
              </a:lnSpc>
              <a:spcBef>
                <a:spcPct val="0"/>
              </a:spcBef>
              <a:spcAft>
                <a:spcPct val="0"/>
              </a:spcAft>
              <a:buFont typeface="Wingdings 3" panose="05040102010807070707" pitchFamily="18" charset="2"/>
              <a:buChar char="Æ"/>
            </a:pPr>
            <a:endParaRPr lang="en-US" sz="1961" b="1" err="1">
              <a:solidFill>
                <a:schemeClr val="tx1"/>
              </a:solidFill>
              <a:ea typeface="Segoe UI" pitchFamily="34" charset="0"/>
              <a:cs typeface="Segoe UI" pitchFamily="34" charset="0"/>
            </a:endParaRPr>
          </a:p>
        </p:txBody>
      </p:sp>
      <p:sp>
        <p:nvSpPr>
          <p:cNvPr id="42" name="Freeform 5"/>
          <p:cNvSpPr>
            <a:spLocks noEditPoints="1"/>
          </p:cNvSpPr>
          <p:nvPr/>
        </p:nvSpPr>
        <p:spPr bwMode="auto">
          <a:xfrm>
            <a:off x="4383771" y="4539097"/>
            <a:ext cx="379926" cy="380071"/>
          </a:xfrm>
          <a:custGeom>
            <a:avLst/>
            <a:gdLst>
              <a:gd name="T0" fmla="*/ 1131 w 2204"/>
              <a:gd name="T1" fmla="*/ 1075 h 2204"/>
              <a:gd name="T2" fmla="*/ 849 w 2204"/>
              <a:gd name="T3" fmla="*/ 764 h 2204"/>
              <a:gd name="T4" fmla="*/ 849 w 2204"/>
              <a:gd name="T5" fmla="*/ 1470 h 2204"/>
              <a:gd name="T6" fmla="*/ 645 w 2204"/>
              <a:gd name="T7" fmla="*/ 1470 h 2204"/>
              <a:gd name="T8" fmla="*/ 645 w 2204"/>
              <a:gd name="T9" fmla="*/ 764 h 2204"/>
              <a:gd name="T10" fmla="*/ 344 w 2204"/>
              <a:gd name="T11" fmla="*/ 1075 h 2204"/>
              <a:gd name="T12" fmla="*/ 344 w 2204"/>
              <a:gd name="T13" fmla="*/ 819 h 2204"/>
              <a:gd name="T14" fmla="*/ 738 w 2204"/>
              <a:gd name="T15" fmla="*/ 397 h 2204"/>
              <a:gd name="T16" fmla="*/ 1131 w 2204"/>
              <a:gd name="T17" fmla="*/ 819 h 2204"/>
              <a:gd name="T18" fmla="*/ 1131 w 2204"/>
              <a:gd name="T19" fmla="*/ 1075 h 2204"/>
              <a:gd name="T20" fmla="*/ 1802 w 2204"/>
              <a:gd name="T21" fmla="*/ 1194 h 2204"/>
              <a:gd name="T22" fmla="*/ 1519 w 2204"/>
              <a:gd name="T23" fmla="*/ 1505 h 2204"/>
              <a:gd name="T24" fmla="*/ 1519 w 2204"/>
              <a:gd name="T25" fmla="*/ 799 h 2204"/>
              <a:gd name="T26" fmla="*/ 1316 w 2204"/>
              <a:gd name="T27" fmla="*/ 799 h 2204"/>
              <a:gd name="T28" fmla="*/ 1316 w 2204"/>
              <a:gd name="T29" fmla="*/ 1505 h 2204"/>
              <a:gd name="T30" fmla="*/ 1015 w 2204"/>
              <a:gd name="T31" fmla="*/ 1194 h 2204"/>
              <a:gd name="T32" fmla="*/ 1015 w 2204"/>
              <a:gd name="T33" fmla="*/ 1449 h 2204"/>
              <a:gd name="T34" fmla="*/ 1408 w 2204"/>
              <a:gd name="T35" fmla="*/ 1872 h 2204"/>
              <a:gd name="T36" fmla="*/ 1802 w 2204"/>
              <a:gd name="T37" fmla="*/ 1449 h 2204"/>
              <a:gd name="T38" fmla="*/ 1802 w 2204"/>
              <a:gd name="T39" fmla="*/ 1194 h 2204"/>
              <a:gd name="T40" fmla="*/ 1095 w 2204"/>
              <a:gd name="T41" fmla="*/ 2204 h 2204"/>
              <a:gd name="T42" fmla="*/ 2204 w 2204"/>
              <a:gd name="T43" fmla="*/ 1092 h 2204"/>
              <a:gd name="T44" fmla="*/ 1095 w 2204"/>
              <a:gd name="T45" fmla="*/ 0 h 2204"/>
              <a:gd name="T46" fmla="*/ 0 w 2204"/>
              <a:gd name="T47" fmla="*/ 1092 h 2204"/>
              <a:gd name="T48" fmla="*/ 1095 w 2204"/>
              <a:gd name="T49" fmla="*/ 2204 h 2204"/>
              <a:gd name="T50" fmla="*/ 1095 w 2204"/>
              <a:gd name="T51" fmla="*/ 132 h 2204"/>
              <a:gd name="T52" fmla="*/ 2072 w 2204"/>
              <a:gd name="T53" fmla="*/ 1092 h 2204"/>
              <a:gd name="T54" fmla="*/ 1095 w 2204"/>
              <a:gd name="T55" fmla="*/ 2068 h 2204"/>
              <a:gd name="T56" fmla="*/ 137 w 2204"/>
              <a:gd name="T57" fmla="*/ 1092 h 2204"/>
              <a:gd name="T58" fmla="*/ 1095 w 2204"/>
              <a:gd name="T59" fmla="*/ 132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4" h="2204">
                <a:moveTo>
                  <a:pt x="1131" y="1075"/>
                </a:moveTo>
                <a:cubicBezTo>
                  <a:pt x="1131" y="1075"/>
                  <a:pt x="1131" y="1075"/>
                  <a:pt x="849" y="764"/>
                </a:cubicBezTo>
                <a:cubicBezTo>
                  <a:pt x="849" y="1470"/>
                  <a:pt x="849" y="1470"/>
                  <a:pt x="849" y="1470"/>
                </a:cubicBezTo>
                <a:cubicBezTo>
                  <a:pt x="849" y="1470"/>
                  <a:pt x="849" y="1470"/>
                  <a:pt x="645" y="1470"/>
                </a:cubicBezTo>
                <a:cubicBezTo>
                  <a:pt x="645" y="1470"/>
                  <a:pt x="645" y="1470"/>
                  <a:pt x="645" y="764"/>
                </a:cubicBezTo>
                <a:cubicBezTo>
                  <a:pt x="645" y="764"/>
                  <a:pt x="645" y="764"/>
                  <a:pt x="344" y="1075"/>
                </a:cubicBezTo>
                <a:cubicBezTo>
                  <a:pt x="344" y="1075"/>
                  <a:pt x="344" y="1075"/>
                  <a:pt x="344" y="819"/>
                </a:cubicBezTo>
                <a:cubicBezTo>
                  <a:pt x="344" y="819"/>
                  <a:pt x="344" y="819"/>
                  <a:pt x="738" y="397"/>
                </a:cubicBezTo>
                <a:cubicBezTo>
                  <a:pt x="738" y="397"/>
                  <a:pt x="738" y="397"/>
                  <a:pt x="1131" y="819"/>
                </a:cubicBezTo>
                <a:cubicBezTo>
                  <a:pt x="1131" y="819"/>
                  <a:pt x="1131" y="819"/>
                  <a:pt x="1131" y="1075"/>
                </a:cubicBezTo>
                <a:close/>
                <a:moveTo>
                  <a:pt x="1802" y="1194"/>
                </a:moveTo>
                <a:cubicBezTo>
                  <a:pt x="1802" y="1194"/>
                  <a:pt x="1802" y="1194"/>
                  <a:pt x="1519" y="1505"/>
                </a:cubicBezTo>
                <a:cubicBezTo>
                  <a:pt x="1519" y="799"/>
                  <a:pt x="1519" y="799"/>
                  <a:pt x="1519" y="799"/>
                </a:cubicBezTo>
                <a:cubicBezTo>
                  <a:pt x="1519" y="799"/>
                  <a:pt x="1519" y="799"/>
                  <a:pt x="1316" y="799"/>
                </a:cubicBezTo>
                <a:cubicBezTo>
                  <a:pt x="1316" y="799"/>
                  <a:pt x="1316" y="799"/>
                  <a:pt x="1316" y="1505"/>
                </a:cubicBezTo>
                <a:cubicBezTo>
                  <a:pt x="1316" y="1505"/>
                  <a:pt x="1316" y="1505"/>
                  <a:pt x="1015" y="1194"/>
                </a:cubicBezTo>
                <a:cubicBezTo>
                  <a:pt x="1015" y="1194"/>
                  <a:pt x="1015" y="1194"/>
                  <a:pt x="1015" y="1449"/>
                </a:cubicBezTo>
                <a:cubicBezTo>
                  <a:pt x="1015" y="1449"/>
                  <a:pt x="1015" y="1449"/>
                  <a:pt x="1408" y="1872"/>
                </a:cubicBezTo>
                <a:cubicBezTo>
                  <a:pt x="1408" y="1872"/>
                  <a:pt x="1408" y="1872"/>
                  <a:pt x="1802" y="1449"/>
                </a:cubicBezTo>
                <a:cubicBezTo>
                  <a:pt x="1802" y="1449"/>
                  <a:pt x="1802" y="1449"/>
                  <a:pt x="1802" y="1194"/>
                </a:cubicBezTo>
                <a:close/>
                <a:moveTo>
                  <a:pt x="1095" y="2204"/>
                </a:moveTo>
                <a:cubicBezTo>
                  <a:pt x="1718" y="2204"/>
                  <a:pt x="2204" y="1714"/>
                  <a:pt x="2204" y="1092"/>
                </a:cubicBezTo>
                <a:cubicBezTo>
                  <a:pt x="2204" y="485"/>
                  <a:pt x="1718" y="0"/>
                  <a:pt x="1095" y="0"/>
                </a:cubicBezTo>
                <a:cubicBezTo>
                  <a:pt x="492" y="0"/>
                  <a:pt x="0" y="485"/>
                  <a:pt x="0" y="1092"/>
                </a:cubicBezTo>
                <a:cubicBezTo>
                  <a:pt x="0" y="1714"/>
                  <a:pt x="492" y="2204"/>
                  <a:pt x="1095" y="2204"/>
                </a:cubicBezTo>
                <a:close/>
                <a:moveTo>
                  <a:pt x="1095" y="132"/>
                </a:moveTo>
                <a:cubicBezTo>
                  <a:pt x="1627" y="132"/>
                  <a:pt x="2072" y="561"/>
                  <a:pt x="2072" y="1092"/>
                </a:cubicBezTo>
                <a:cubicBezTo>
                  <a:pt x="2072" y="1628"/>
                  <a:pt x="1627" y="2068"/>
                  <a:pt x="1095" y="2068"/>
                </a:cubicBezTo>
                <a:cubicBezTo>
                  <a:pt x="563" y="2068"/>
                  <a:pt x="137" y="1628"/>
                  <a:pt x="137" y="1092"/>
                </a:cubicBezTo>
                <a:cubicBezTo>
                  <a:pt x="137" y="561"/>
                  <a:pt x="563" y="132"/>
                  <a:pt x="1095" y="132"/>
                </a:cubicBezTo>
                <a:close/>
              </a:path>
            </a:pathLst>
          </a:custGeom>
          <a:solidFill>
            <a:srgbClr val="00B0F0"/>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336015" indent="-336015" algn="ctr" defTabSz="913751">
              <a:lnSpc>
                <a:spcPct val="90000"/>
              </a:lnSpc>
              <a:buFont typeface="Wingdings 3" panose="05040102010807070707" pitchFamily="18" charset="2"/>
              <a:buChar char="Æ"/>
            </a:pPr>
            <a:endParaRPr lang="en-US" sz="1961" b="1">
              <a:solidFill>
                <a:schemeClr val="tx1"/>
              </a:solidFill>
              <a:ea typeface="Segoe UI" pitchFamily="34" charset="0"/>
              <a:cs typeface="Segoe UI" pitchFamily="34" charset="0"/>
            </a:endParaRPr>
          </a:p>
        </p:txBody>
      </p:sp>
      <p:sp>
        <p:nvSpPr>
          <p:cNvPr id="58" name="Rectangle 57"/>
          <p:cNvSpPr/>
          <p:nvPr/>
        </p:nvSpPr>
        <p:spPr bwMode="auto">
          <a:xfrm>
            <a:off x="7506253" y="2505077"/>
            <a:ext cx="4685748" cy="243356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44808" rIns="0" bIns="44808" numCol="1" spcCol="0" rtlCol="0" fromWordArt="0" anchor="t" anchorCtr="0" forceAA="0" compatLnSpc="1">
            <a:prstTxWarp prst="textNoShape">
              <a:avLst/>
            </a:prstTxWarp>
            <a:spAutoFit/>
          </a:bodyPr>
          <a:lstStyle/>
          <a:p>
            <a:pPr marL="448107" indent="-395205" defTabSz="913420" fontAlgn="base">
              <a:spcAft>
                <a:spcPts val="588"/>
              </a:spcAft>
              <a:buClr>
                <a:srgbClr val="FFFFFF"/>
              </a:buClr>
              <a:buFont typeface="Arial" panose="020B0604020202020204" pitchFamily="34" charset="0"/>
              <a:buChar char="•"/>
              <a:defRPr/>
            </a:pPr>
            <a:r>
              <a:rPr lang="en-US" sz="1961" kern="0">
                <a:ln>
                  <a:solidFill>
                    <a:srgbClr val="FFFFFF">
                      <a:alpha val="0"/>
                    </a:srgbClr>
                  </a:solidFill>
                </a:ln>
                <a:ea typeface="Segoe UI" pitchFamily="34" charset="0"/>
                <a:cs typeface="Segoe UI" pitchFamily="34" charset="0"/>
              </a:rPr>
              <a:t>Deploy quickly with a hybrid BI solution</a:t>
            </a:r>
          </a:p>
          <a:p>
            <a:pPr marL="448107" indent="-395205" defTabSz="913420" fontAlgn="base">
              <a:spcAft>
                <a:spcPts val="588"/>
              </a:spcAft>
              <a:buClr>
                <a:srgbClr val="FFFFFF"/>
              </a:buClr>
              <a:buFont typeface="Arial" panose="020B0604020202020204" pitchFamily="34" charset="0"/>
              <a:buChar char="•"/>
              <a:defRPr/>
            </a:pPr>
            <a:r>
              <a:rPr lang="en-US" sz="1961" kern="0">
                <a:ln>
                  <a:solidFill>
                    <a:srgbClr val="FFFFFF">
                      <a:alpha val="0"/>
                    </a:srgbClr>
                  </a:solidFill>
                </a:ln>
                <a:ea typeface="Segoe UI" pitchFamily="34" charset="0"/>
                <a:cs typeface="Segoe UI" pitchFamily="34" charset="0"/>
              </a:rPr>
              <a:t>Manage and secure data on-premises with SQL Server Analysis Services</a:t>
            </a:r>
          </a:p>
          <a:p>
            <a:pPr marL="448107" indent="-395205" defTabSz="913420" fontAlgn="base">
              <a:spcAft>
                <a:spcPts val="588"/>
              </a:spcAft>
              <a:buClr>
                <a:srgbClr val="FFFFFF"/>
              </a:buClr>
              <a:buFont typeface="Arial" panose="020B0604020202020204" pitchFamily="34" charset="0"/>
              <a:buChar char="•"/>
              <a:defRPr/>
            </a:pPr>
            <a:r>
              <a:rPr lang="en-US" sz="1961" kern="0">
                <a:ln>
                  <a:solidFill>
                    <a:srgbClr val="FFFFFF">
                      <a:alpha val="0"/>
                    </a:srgbClr>
                  </a:solidFill>
                </a:ln>
                <a:ea typeface="Segoe UI" pitchFamily="34" charset="0"/>
                <a:cs typeface="Segoe UI" pitchFamily="34" charset="0"/>
              </a:rPr>
              <a:t>Optimized query performance for interactive data exploration</a:t>
            </a:r>
          </a:p>
          <a:p>
            <a:pPr marL="448107" indent="-395205" defTabSz="913420" fontAlgn="base">
              <a:spcAft>
                <a:spcPts val="588"/>
              </a:spcAft>
              <a:buClr>
                <a:srgbClr val="FFFFFF"/>
              </a:buClr>
              <a:buFont typeface="Arial" panose="020B0604020202020204" pitchFamily="34" charset="0"/>
              <a:buChar char="•"/>
              <a:defRPr/>
            </a:pPr>
            <a:r>
              <a:rPr lang="en-US" sz="1961" kern="0">
                <a:ln>
                  <a:solidFill>
                    <a:srgbClr val="FFFFFF">
                      <a:alpha val="0"/>
                    </a:srgbClr>
                  </a:solidFill>
                </a:ln>
                <a:ea typeface="Segoe UI" pitchFamily="34" charset="0"/>
                <a:cs typeface="Segoe UI" pitchFamily="34" charset="0"/>
              </a:rPr>
              <a:t>Scheduled refresh from on-premises data sources</a:t>
            </a:r>
          </a:p>
        </p:txBody>
      </p:sp>
      <p:grpSp>
        <p:nvGrpSpPr>
          <p:cNvPr id="59" name="Group 58"/>
          <p:cNvGrpSpPr/>
          <p:nvPr/>
        </p:nvGrpSpPr>
        <p:grpSpPr>
          <a:xfrm>
            <a:off x="7411532" y="2598694"/>
            <a:ext cx="376963" cy="376963"/>
            <a:chOff x="8431377" y="-766784"/>
            <a:chExt cx="457200" cy="457200"/>
          </a:xfrm>
          <a:solidFill>
            <a:srgbClr val="0078D7">
              <a:lumMod val="75000"/>
            </a:srgbClr>
          </a:solidFill>
        </p:grpSpPr>
        <p:sp>
          <p:nvSpPr>
            <p:cNvPr id="60" name="Freeform 5"/>
            <p:cNvSpPr>
              <a:spLocks noEditPoints="1"/>
            </p:cNvSpPr>
            <p:nvPr/>
          </p:nvSpPr>
          <p:spPr bwMode="auto">
            <a:xfrm>
              <a:off x="8431377" y="-766784"/>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sp>
          <p:nvSpPr>
            <p:cNvPr id="61" name="Freeform 8"/>
            <p:cNvSpPr>
              <a:spLocks/>
            </p:cNvSpPr>
            <p:nvPr/>
          </p:nvSpPr>
          <p:spPr bwMode="auto">
            <a:xfrm>
              <a:off x="8542502" y="-627084"/>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grpSp>
      <p:grpSp>
        <p:nvGrpSpPr>
          <p:cNvPr id="62" name="Group 61"/>
          <p:cNvGrpSpPr/>
          <p:nvPr/>
        </p:nvGrpSpPr>
        <p:grpSpPr>
          <a:xfrm>
            <a:off x="7411532" y="3269334"/>
            <a:ext cx="376963" cy="376963"/>
            <a:chOff x="8431377" y="-766784"/>
            <a:chExt cx="457200" cy="457200"/>
          </a:xfrm>
          <a:solidFill>
            <a:srgbClr val="0078D7">
              <a:lumMod val="75000"/>
            </a:srgbClr>
          </a:solidFill>
        </p:grpSpPr>
        <p:sp>
          <p:nvSpPr>
            <p:cNvPr id="63" name="Freeform 5"/>
            <p:cNvSpPr>
              <a:spLocks noEditPoints="1"/>
            </p:cNvSpPr>
            <p:nvPr/>
          </p:nvSpPr>
          <p:spPr bwMode="auto">
            <a:xfrm>
              <a:off x="8431377" y="-766784"/>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sp>
          <p:nvSpPr>
            <p:cNvPr id="64" name="Freeform 8"/>
            <p:cNvSpPr>
              <a:spLocks/>
            </p:cNvSpPr>
            <p:nvPr/>
          </p:nvSpPr>
          <p:spPr bwMode="auto">
            <a:xfrm>
              <a:off x="8542502" y="-627084"/>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grpSp>
      <p:grpSp>
        <p:nvGrpSpPr>
          <p:cNvPr id="65" name="Group 64"/>
          <p:cNvGrpSpPr/>
          <p:nvPr/>
        </p:nvGrpSpPr>
        <p:grpSpPr>
          <a:xfrm>
            <a:off x="7411532" y="3939973"/>
            <a:ext cx="376963" cy="376963"/>
            <a:chOff x="8431377" y="-766784"/>
            <a:chExt cx="457200" cy="457200"/>
          </a:xfrm>
          <a:solidFill>
            <a:srgbClr val="0078D7">
              <a:lumMod val="75000"/>
            </a:srgbClr>
          </a:solidFill>
        </p:grpSpPr>
        <p:sp>
          <p:nvSpPr>
            <p:cNvPr id="66" name="Freeform 5"/>
            <p:cNvSpPr>
              <a:spLocks noEditPoints="1"/>
            </p:cNvSpPr>
            <p:nvPr/>
          </p:nvSpPr>
          <p:spPr bwMode="auto">
            <a:xfrm>
              <a:off x="8431377" y="-766784"/>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sp>
          <p:nvSpPr>
            <p:cNvPr id="67" name="Freeform 8"/>
            <p:cNvSpPr>
              <a:spLocks/>
            </p:cNvSpPr>
            <p:nvPr/>
          </p:nvSpPr>
          <p:spPr bwMode="auto">
            <a:xfrm>
              <a:off x="8542502" y="-627084"/>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grpSp>
      <p:grpSp>
        <p:nvGrpSpPr>
          <p:cNvPr id="68" name="Group 67"/>
          <p:cNvGrpSpPr/>
          <p:nvPr/>
        </p:nvGrpSpPr>
        <p:grpSpPr>
          <a:xfrm>
            <a:off x="7411532" y="4610611"/>
            <a:ext cx="376963" cy="376963"/>
            <a:chOff x="8431377" y="-766784"/>
            <a:chExt cx="457200" cy="457200"/>
          </a:xfrm>
          <a:solidFill>
            <a:srgbClr val="0078D7">
              <a:lumMod val="75000"/>
            </a:srgbClr>
          </a:solidFill>
        </p:grpSpPr>
        <p:sp>
          <p:nvSpPr>
            <p:cNvPr id="69" name="Freeform 5"/>
            <p:cNvSpPr>
              <a:spLocks noEditPoints="1"/>
            </p:cNvSpPr>
            <p:nvPr/>
          </p:nvSpPr>
          <p:spPr bwMode="auto">
            <a:xfrm>
              <a:off x="8431377" y="-766784"/>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sp>
          <p:nvSpPr>
            <p:cNvPr id="70" name="Freeform 8"/>
            <p:cNvSpPr>
              <a:spLocks/>
            </p:cNvSpPr>
            <p:nvPr/>
          </p:nvSpPr>
          <p:spPr bwMode="auto">
            <a:xfrm>
              <a:off x="8542502" y="-627084"/>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39">
                <a:defRPr/>
              </a:pPr>
              <a:endParaRPr lang="en-US" kern="0"/>
            </a:p>
          </p:txBody>
        </p:sp>
      </p:grpSp>
      <p:sp>
        <p:nvSpPr>
          <p:cNvPr id="2" name="TextBox 1"/>
          <p:cNvSpPr txBox="1"/>
          <p:nvPr/>
        </p:nvSpPr>
        <p:spPr>
          <a:xfrm>
            <a:off x="100768" y="869088"/>
            <a:ext cx="5595186" cy="523220"/>
          </a:xfrm>
          <a:prstGeom prst="rect">
            <a:avLst/>
          </a:prstGeom>
          <a:noFill/>
        </p:spPr>
        <p:txBody>
          <a:bodyPr wrap="none" rtlCol="0">
            <a:spAutoFit/>
          </a:bodyPr>
          <a:lstStyle/>
          <a:p>
            <a:r>
              <a:rPr lang="en-US" sz="2800"/>
              <a:t>Live Query &amp; Scheduled Data Refresh</a:t>
            </a:r>
            <a:endParaRPr lang="sv-SE" sz="2800"/>
          </a:p>
        </p:txBody>
      </p:sp>
    </p:spTree>
    <p:extLst>
      <p:ext uri="{BB962C8B-B14F-4D97-AF65-F5344CB8AC3E}">
        <p14:creationId xmlns:p14="http://schemas.microsoft.com/office/powerpoint/2010/main" val="248066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30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par>
                                <p:cTn id="23" presetID="10" presetClass="entr" presetSubtype="0" fill="hold" nodeType="withEffect">
                                  <p:stCondLst>
                                    <p:cond delay="50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63" presetClass="path" presetSubtype="0" accel="50000" decel="50000" fill="hold" nodeType="withEffect">
                                  <p:stCondLst>
                                    <p:cond delay="500"/>
                                  </p:stCondLst>
                                  <p:childTnLst>
                                    <p:animMotion origin="layout" path="M -0.03064 1.07127E-6 L 9.80342E-7 1.07127E-6 " pathEditMode="relative" rAng="0" ptsTypes="AA">
                                      <p:cBhvr>
                                        <p:cTn id="27" dur="500" fill="hold"/>
                                        <p:tgtEl>
                                          <p:spTgt spid="59"/>
                                        </p:tgtEl>
                                        <p:attrNameLst>
                                          <p:attrName>ppt_x</p:attrName>
                                          <p:attrName>ppt_y</p:attrName>
                                        </p:attrNameLst>
                                      </p:cBhvr>
                                      <p:rCtr x="2936" y="0"/>
                                    </p:animMotion>
                                  </p:childTnLst>
                                </p:cTn>
                              </p:par>
                              <p:par>
                                <p:cTn id="28" presetID="10" presetClass="entr" presetSubtype="0" fill="hold" nodeType="withEffect">
                                  <p:stCondLst>
                                    <p:cond delay="75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63" presetClass="path" presetSubtype="0" accel="50000" decel="50000" fill="hold" nodeType="withEffect">
                                  <p:stCondLst>
                                    <p:cond delay="750"/>
                                  </p:stCondLst>
                                  <p:childTnLst>
                                    <p:animMotion origin="layout" path="M -0.03064 1.07127E-6 L 9.80342E-7 1.07127E-6 " pathEditMode="relative" rAng="0" ptsTypes="AA">
                                      <p:cBhvr>
                                        <p:cTn id="32" dur="500" fill="hold"/>
                                        <p:tgtEl>
                                          <p:spTgt spid="62"/>
                                        </p:tgtEl>
                                        <p:attrNameLst>
                                          <p:attrName>ppt_x</p:attrName>
                                          <p:attrName>ppt_y</p:attrName>
                                        </p:attrNameLst>
                                      </p:cBhvr>
                                      <p:rCtr x="2936" y="0"/>
                                    </p:animMotion>
                                  </p:childTnLst>
                                </p:cTn>
                              </p:par>
                              <p:par>
                                <p:cTn id="33" presetID="10" presetClass="entr" presetSubtype="0" fill="hold" nodeType="withEffect">
                                  <p:stCondLst>
                                    <p:cond delay="10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63" presetClass="path" presetSubtype="0" accel="50000" decel="50000" fill="hold" nodeType="withEffect">
                                  <p:stCondLst>
                                    <p:cond delay="1000"/>
                                  </p:stCondLst>
                                  <p:childTnLst>
                                    <p:animMotion origin="layout" path="M -0.03064 1.07127E-6 L 9.80342E-7 1.07127E-6 " pathEditMode="relative" rAng="0" ptsTypes="AA">
                                      <p:cBhvr>
                                        <p:cTn id="37" dur="500" fill="hold"/>
                                        <p:tgtEl>
                                          <p:spTgt spid="65"/>
                                        </p:tgtEl>
                                        <p:attrNameLst>
                                          <p:attrName>ppt_x</p:attrName>
                                          <p:attrName>ppt_y</p:attrName>
                                        </p:attrNameLst>
                                      </p:cBhvr>
                                      <p:rCtr x="2936" y="0"/>
                                    </p:animMotion>
                                  </p:childTnLst>
                                </p:cTn>
                              </p:par>
                              <p:par>
                                <p:cTn id="38" presetID="10" presetClass="entr" presetSubtype="0" fill="hold" nodeType="withEffect">
                                  <p:stCondLst>
                                    <p:cond delay="125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63" presetClass="path" presetSubtype="0" accel="50000" decel="50000" fill="hold" nodeType="withEffect">
                                  <p:stCondLst>
                                    <p:cond delay="1250"/>
                                  </p:stCondLst>
                                  <p:childTnLst>
                                    <p:animMotion origin="layout" path="M -0.03064 1.07127E-6 L 9.80342E-7 1.07127E-6 " pathEditMode="relative" rAng="0" ptsTypes="AA">
                                      <p:cBhvr>
                                        <p:cTn id="42" dur="500" fill="hold"/>
                                        <p:tgtEl>
                                          <p:spTgt spid="68"/>
                                        </p:tgtEl>
                                        <p:attrNameLst>
                                          <p:attrName>ppt_x</p:attrName>
                                          <p:attrName>ppt_y</p:attrName>
                                        </p:attrNameLst>
                                      </p:cBhvr>
                                      <p:rCtr x="29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245875" y="5333169"/>
            <a:ext cx="2061795" cy="823613"/>
          </a:xfrm>
          <a:prstGeom prst="rect">
            <a:avLst/>
          </a:prstGeom>
          <a:noFill/>
        </p:spPr>
        <p:txBody>
          <a:bodyPr wrap="square" lIns="179259" tIns="89630" rIns="89630" bIns="179259" rtlCol="0" anchor="t">
            <a:noAutofit/>
          </a:bodyPr>
          <a:lstStyle/>
          <a:p>
            <a:pPr defTabSz="861416">
              <a:lnSpc>
                <a:spcPct val="90000"/>
              </a:lnSpc>
              <a:spcAft>
                <a:spcPts val="565"/>
              </a:spcAft>
              <a:defRPr/>
            </a:pPr>
            <a:r>
              <a:rPr lang="en-US" sz="1961" b="1" kern="0">
                <a:gradFill>
                  <a:gsLst>
                    <a:gs pos="2917">
                      <a:srgbClr val="353535"/>
                    </a:gs>
                    <a:gs pos="100000">
                      <a:srgbClr val="353535"/>
                    </a:gs>
                  </a:gsLst>
                  <a:lin ang="5400000" scaled="0"/>
                </a:gradFill>
                <a:cs typeface="Segoe UI Semilight" panose="020B0402040204020203" pitchFamily="34" charset="0"/>
              </a:rPr>
              <a:t>On-premises data sources</a:t>
            </a:r>
          </a:p>
        </p:txBody>
      </p:sp>
      <p:sp>
        <p:nvSpPr>
          <p:cNvPr id="29" name="TextBox 28"/>
          <p:cNvSpPr txBox="1"/>
          <p:nvPr/>
        </p:nvSpPr>
        <p:spPr>
          <a:xfrm>
            <a:off x="2742216" y="5443134"/>
            <a:ext cx="2159183" cy="627408"/>
          </a:xfrm>
          <a:prstGeom prst="rect">
            <a:avLst/>
          </a:prstGeom>
          <a:solidFill>
            <a:schemeClr val="bg1"/>
          </a:solidFill>
          <a:ln w="6350">
            <a:solidFill>
              <a:schemeClr val="tx1"/>
            </a:solidFill>
            <a:prstDash val="dash"/>
          </a:ln>
        </p:spPr>
        <p:txBody>
          <a:bodyPr wrap="square" lIns="0" tIns="0" rIns="0" bIns="0" rtlCol="0" anchor="ctr">
            <a:noAutofit/>
          </a:bodyPr>
          <a:lstStyle/>
          <a:p>
            <a:pPr algn="ctr" defTabSz="896214">
              <a:lnSpc>
                <a:spcPct val="90000"/>
              </a:lnSpc>
              <a:spcAft>
                <a:spcPts val="588"/>
              </a:spcAft>
              <a:defRPr/>
            </a:pPr>
            <a:endParaRPr lang="en-US" sz="1961" kern="0">
              <a:solidFill>
                <a:prstClr val="white"/>
              </a:solidFill>
            </a:endParaRPr>
          </a:p>
        </p:txBody>
      </p:sp>
      <p:sp>
        <p:nvSpPr>
          <p:cNvPr id="30" name="TextBox 29"/>
          <p:cNvSpPr txBox="1"/>
          <p:nvPr/>
        </p:nvSpPr>
        <p:spPr>
          <a:xfrm>
            <a:off x="7292414" y="5443134"/>
            <a:ext cx="2159183" cy="627408"/>
          </a:xfrm>
          <a:prstGeom prst="rect">
            <a:avLst/>
          </a:prstGeom>
          <a:solidFill>
            <a:schemeClr val="bg1"/>
          </a:solidFill>
          <a:ln w="6350">
            <a:solidFill>
              <a:schemeClr val="tx1"/>
            </a:solidFill>
            <a:prstDash val="dash"/>
          </a:ln>
        </p:spPr>
        <p:txBody>
          <a:bodyPr wrap="square" lIns="0" tIns="0" rIns="0" bIns="0" rtlCol="0" anchor="ctr">
            <a:noAutofit/>
          </a:bodyPr>
          <a:lstStyle/>
          <a:p>
            <a:pPr algn="ctr" defTabSz="896214">
              <a:lnSpc>
                <a:spcPct val="90000"/>
              </a:lnSpc>
              <a:spcAft>
                <a:spcPts val="588"/>
              </a:spcAft>
              <a:defRPr/>
            </a:pPr>
            <a:endParaRPr lang="en-US" sz="1961" kern="0">
              <a:solidFill>
                <a:prstClr val="white"/>
              </a:solidFill>
            </a:endParaRPr>
          </a:p>
        </p:txBody>
      </p:sp>
      <p:sp>
        <p:nvSpPr>
          <p:cNvPr id="32" name="TextBox 31"/>
          <p:cNvSpPr txBox="1"/>
          <p:nvPr/>
        </p:nvSpPr>
        <p:spPr>
          <a:xfrm>
            <a:off x="5017316" y="5443134"/>
            <a:ext cx="2159183" cy="627408"/>
          </a:xfrm>
          <a:prstGeom prst="rect">
            <a:avLst/>
          </a:prstGeom>
          <a:solidFill>
            <a:schemeClr val="bg1"/>
          </a:solidFill>
          <a:ln w="6350">
            <a:solidFill>
              <a:schemeClr val="tx1"/>
            </a:solidFill>
            <a:prstDash val="dash"/>
          </a:ln>
        </p:spPr>
        <p:txBody>
          <a:bodyPr wrap="square" lIns="0" tIns="0" rIns="0" bIns="0" rtlCol="0" anchor="ctr">
            <a:noAutofit/>
          </a:bodyPr>
          <a:lstStyle/>
          <a:p>
            <a:pPr algn="ctr" defTabSz="896214">
              <a:lnSpc>
                <a:spcPct val="90000"/>
              </a:lnSpc>
              <a:spcAft>
                <a:spcPts val="588"/>
              </a:spcAft>
              <a:defRPr/>
            </a:pPr>
            <a:endParaRPr lang="en-US" sz="1961" kern="0">
              <a:solidFill>
                <a:prstClr val="white"/>
              </a:solidFill>
            </a:endParaRPr>
          </a:p>
        </p:txBody>
      </p:sp>
      <p:sp>
        <p:nvSpPr>
          <p:cNvPr id="33" name="TextBox 32"/>
          <p:cNvSpPr txBox="1"/>
          <p:nvPr/>
        </p:nvSpPr>
        <p:spPr>
          <a:xfrm>
            <a:off x="9567513" y="5443134"/>
            <a:ext cx="2159183" cy="627408"/>
          </a:xfrm>
          <a:prstGeom prst="rect">
            <a:avLst/>
          </a:prstGeom>
          <a:solidFill>
            <a:schemeClr val="bg1"/>
          </a:solidFill>
          <a:ln w="6350">
            <a:solidFill>
              <a:schemeClr val="tx1"/>
            </a:solidFill>
            <a:prstDash val="dash"/>
          </a:ln>
        </p:spPr>
        <p:txBody>
          <a:bodyPr wrap="square" lIns="0" tIns="0" rIns="0" bIns="0" rtlCol="0" anchor="ctr">
            <a:noAutofit/>
          </a:bodyPr>
          <a:lstStyle/>
          <a:p>
            <a:pPr algn="ctr" defTabSz="896214">
              <a:lnSpc>
                <a:spcPct val="90000"/>
              </a:lnSpc>
              <a:spcAft>
                <a:spcPts val="588"/>
              </a:spcAft>
              <a:defRPr/>
            </a:pPr>
            <a:endParaRPr lang="en-US" sz="1961" kern="0">
              <a:solidFill>
                <a:prstClr val="white"/>
              </a:solidFill>
            </a:endParaRPr>
          </a:p>
        </p:txBody>
      </p:sp>
      <p:sp>
        <p:nvSpPr>
          <p:cNvPr id="167" name="TextBox 166"/>
          <p:cNvSpPr txBox="1"/>
          <p:nvPr/>
        </p:nvSpPr>
        <p:spPr>
          <a:xfrm>
            <a:off x="10121569" y="5605996"/>
            <a:ext cx="1547211" cy="307604"/>
          </a:xfrm>
          <a:prstGeom prst="rect">
            <a:avLst/>
          </a:prstGeom>
          <a:noFill/>
        </p:spPr>
        <p:txBody>
          <a:bodyPr wrap="square" rtlCol="0">
            <a:spAutoFit/>
          </a:bodyPr>
          <a:lstStyle/>
          <a:p>
            <a:pPr defTabSz="896214">
              <a:defRPr/>
            </a:pPr>
            <a:r>
              <a:rPr lang="en-US" sz="1372" b="1" kern="0">
                <a:gradFill>
                  <a:gsLst>
                    <a:gs pos="2917">
                      <a:srgbClr val="353535"/>
                    </a:gs>
                    <a:gs pos="100000">
                      <a:srgbClr val="353535"/>
                    </a:gs>
                  </a:gsLst>
                  <a:lin ang="5400000" scaled="0"/>
                </a:gradFill>
                <a:cs typeface="Segoe UI Semilight" panose="020B0402040204020203" pitchFamily="34" charset="0"/>
              </a:rPr>
              <a:t>Files, SharePoint</a:t>
            </a:r>
          </a:p>
        </p:txBody>
      </p:sp>
      <p:sp>
        <p:nvSpPr>
          <p:cNvPr id="169" name="Freeform 168"/>
          <p:cNvSpPr>
            <a:spLocks noChangeAspect="1"/>
          </p:cNvSpPr>
          <p:nvPr/>
        </p:nvSpPr>
        <p:spPr bwMode="auto">
          <a:xfrm>
            <a:off x="5101342" y="5534560"/>
            <a:ext cx="407135" cy="444556"/>
          </a:xfrm>
          <a:custGeom>
            <a:avLst/>
            <a:gdLst>
              <a:gd name="connsiteX0" fmla="*/ 125323 w 1014215"/>
              <a:gd name="connsiteY0" fmla="*/ 329467 h 1107432"/>
              <a:gd name="connsiteX1" fmla="*/ 476077 w 1014215"/>
              <a:gd name="connsiteY1" fmla="*/ 532127 h 1107432"/>
              <a:gd name="connsiteX2" fmla="*/ 474864 w 1014215"/>
              <a:gd name="connsiteY2" fmla="*/ 1098952 h 1107432"/>
              <a:gd name="connsiteX3" fmla="*/ 459087 w 1014215"/>
              <a:gd name="connsiteY3" fmla="*/ 1107432 h 1107432"/>
              <a:gd name="connsiteX4" fmla="*/ 108333 w 1014215"/>
              <a:gd name="connsiteY4" fmla="*/ 904772 h 1107432"/>
              <a:gd name="connsiteX5" fmla="*/ 109547 w 1014215"/>
              <a:gd name="connsiteY5" fmla="*/ 339192 h 1107432"/>
              <a:gd name="connsiteX6" fmla="*/ 998983 w 1014215"/>
              <a:gd name="connsiteY6" fmla="*/ 245825 h 1107432"/>
              <a:gd name="connsiteX7" fmla="*/ 1014215 w 1014215"/>
              <a:gd name="connsiteY7" fmla="*/ 255248 h 1107432"/>
              <a:gd name="connsiteX8" fmla="*/ 1014083 w 1014215"/>
              <a:gd name="connsiteY8" fmla="*/ 660340 h 1107432"/>
              <a:gd name="connsiteX9" fmla="*/ 523669 w 1014215"/>
              <a:gd name="connsiteY9" fmla="*/ 942080 h 1107432"/>
              <a:gd name="connsiteX10" fmla="*/ 507360 w 1014215"/>
              <a:gd name="connsiteY10" fmla="*/ 933279 h 1107432"/>
              <a:gd name="connsiteX11" fmla="*/ 507491 w 1014215"/>
              <a:gd name="connsiteY11" fmla="*/ 528187 h 1107432"/>
              <a:gd name="connsiteX12" fmla="*/ 998983 w 1014215"/>
              <a:gd name="connsiteY12" fmla="*/ 245825 h 1107432"/>
              <a:gd name="connsiteX13" fmla="*/ 351430 w 1014215"/>
              <a:gd name="connsiteY13" fmla="*/ 0 h 1107432"/>
              <a:gd name="connsiteX14" fmla="*/ 840630 w 1014215"/>
              <a:gd name="connsiteY14" fmla="*/ 283841 h 1107432"/>
              <a:gd name="connsiteX15" fmla="*/ 841164 w 1014215"/>
              <a:gd name="connsiteY15" fmla="*/ 302366 h 1107432"/>
              <a:gd name="connsiteX16" fmla="*/ 490278 w 1014215"/>
              <a:gd name="connsiteY16" fmla="*/ 504799 h 1107432"/>
              <a:gd name="connsiteX17" fmla="*/ 0 w 1014215"/>
              <a:gd name="connsiteY17" fmla="*/ 220335 h 1107432"/>
              <a:gd name="connsiteX18" fmla="*/ 544 w 1014215"/>
              <a:gd name="connsiteY18" fmla="*/ 202432 h 1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4215" h="1107432">
                <a:moveTo>
                  <a:pt x="125323" y="329467"/>
                </a:moveTo>
                <a:lnTo>
                  <a:pt x="476077" y="532127"/>
                </a:lnTo>
                <a:cubicBezTo>
                  <a:pt x="475673" y="721095"/>
                  <a:pt x="475268" y="909985"/>
                  <a:pt x="474864" y="1098952"/>
                </a:cubicBezTo>
                <a:lnTo>
                  <a:pt x="459087" y="1107432"/>
                </a:lnTo>
                <a:lnTo>
                  <a:pt x="108333" y="904772"/>
                </a:lnTo>
                <a:cubicBezTo>
                  <a:pt x="111974" y="899716"/>
                  <a:pt x="106715" y="435037"/>
                  <a:pt x="109547" y="339192"/>
                </a:cubicBezTo>
                <a:close/>
                <a:moveTo>
                  <a:pt x="998983" y="245825"/>
                </a:moveTo>
                <a:lnTo>
                  <a:pt x="1014215" y="255248"/>
                </a:lnTo>
                <a:lnTo>
                  <a:pt x="1014083" y="660340"/>
                </a:lnTo>
                <a:cubicBezTo>
                  <a:pt x="1007884" y="659716"/>
                  <a:pt x="608090" y="896609"/>
                  <a:pt x="523669" y="942080"/>
                </a:cubicBezTo>
                <a:lnTo>
                  <a:pt x="507360" y="933279"/>
                </a:lnTo>
                <a:lnTo>
                  <a:pt x="507491" y="528187"/>
                </a:lnTo>
                <a:cubicBezTo>
                  <a:pt x="671344" y="434054"/>
                  <a:pt x="835130" y="339959"/>
                  <a:pt x="998983" y="245825"/>
                </a:cubicBezTo>
                <a:close/>
                <a:moveTo>
                  <a:pt x="351430" y="0"/>
                </a:moveTo>
                <a:cubicBezTo>
                  <a:pt x="353989" y="5681"/>
                  <a:pt x="759042" y="233466"/>
                  <a:pt x="840630" y="283841"/>
                </a:cubicBezTo>
                <a:lnTo>
                  <a:pt x="841164" y="302366"/>
                </a:lnTo>
                <a:lnTo>
                  <a:pt x="490278" y="504799"/>
                </a:lnTo>
                <a:cubicBezTo>
                  <a:pt x="326830" y="409965"/>
                  <a:pt x="163449" y="315169"/>
                  <a:pt x="0" y="220335"/>
                </a:cubicBezTo>
                <a:lnTo>
                  <a:pt x="544" y="202432"/>
                </a:lnTo>
                <a:close/>
              </a:path>
            </a:pathLst>
          </a:custGeom>
          <a:solidFill>
            <a:schemeClr val="tx1"/>
          </a:solidFill>
          <a:ln>
            <a:noFill/>
          </a:ln>
        </p:spPr>
        <p:txBody>
          <a:bodyPr vert="horz" wrap="square" lIns="87867" tIns="43934" rIns="87867" bIns="43934" numCol="1" anchor="t" anchorCtr="0" compatLnSpc="1">
            <a:prstTxWarp prst="textNoShape">
              <a:avLst/>
            </a:prstTxWarp>
            <a:noAutofit/>
          </a:bodyPr>
          <a:lstStyle/>
          <a:p>
            <a:pPr defTabSz="895337" fontAlgn="base">
              <a:spcBef>
                <a:spcPct val="0"/>
              </a:spcBef>
              <a:spcAft>
                <a:spcPct val="0"/>
              </a:spcAft>
              <a:defRPr/>
            </a:pPr>
            <a:endParaRPr lang="en-US" sz="2307" kern="0">
              <a:solidFill>
                <a:srgbClr val="FF8C00"/>
              </a:solidFill>
            </a:endParaRPr>
          </a:p>
        </p:txBody>
      </p:sp>
      <p:sp>
        <p:nvSpPr>
          <p:cNvPr id="170" name="TextBox 169"/>
          <p:cNvSpPr txBox="1"/>
          <p:nvPr/>
        </p:nvSpPr>
        <p:spPr>
          <a:xfrm>
            <a:off x="3349247" y="5605996"/>
            <a:ext cx="1373037" cy="307604"/>
          </a:xfrm>
          <a:prstGeom prst="rect">
            <a:avLst/>
          </a:prstGeom>
          <a:noFill/>
        </p:spPr>
        <p:txBody>
          <a:bodyPr wrap="square" rtlCol="0">
            <a:spAutoFit/>
          </a:bodyPr>
          <a:lstStyle/>
          <a:p>
            <a:pPr defTabSz="896214">
              <a:defRPr/>
            </a:pPr>
            <a:r>
              <a:rPr lang="en-US" sz="1372" b="1" kern="0">
                <a:gradFill>
                  <a:gsLst>
                    <a:gs pos="2917">
                      <a:srgbClr val="353535"/>
                    </a:gs>
                    <a:gs pos="100000">
                      <a:srgbClr val="353535"/>
                    </a:gs>
                  </a:gsLst>
                  <a:lin ang="5400000" scaled="0"/>
                </a:gradFill>
                <a:cs typeface="Segoe UI Semilight" panose="020B0402040204020203" pitchFamily="34" charset="0"/>
              </a:rPr>
              <a:t>SQL Server</a:t>
            </a:r>
          </a:p>
        </p:txBody>
      </p:sp>
      <p:sp>
        <p:nvSpPr>
          <p:cNvPr id="171" name="TextBox 170"/>
          <p:cNvSpPr txBox="1"/>
          <p:nvPr/>
        </p:nvSpPr>
        <p:spPr>
          <a:xfrm>
            <a:off x="5568945" y="5500408"/>
            <a:ext cx="1480698" cy="522890"/>
          </a:xfrm>
          <a:prstGeom prst="rect">
            <a:avLst/>
          </a:prstGeom>
          <a:noFill/>
        </p:spPr>
        <p:txBody>
          <a:bodyPr wrap="square" rIns="0" rtlCol="0">
            <a:spAutoFit/>
          </a:bodyPr>
          <a:lstStyle/>
          <a:p>
            <a:pPr defTabSz="896214">
              <a:defRPr/>
            </a:pPr>
            <a:r>
              <a:rPr lang="en-US" sz="1372" b="1" kern="0">
                <a:gradFill>
                  <a:gsLst>
                    <a:gs pos="2917">
                      <a:srgbClr val="353535"/>
                    </a:gs>
                    <a:gs pos="100000">
                      <a:srgbClr val="353535"/>
                    </a:gs>
                  </a:gsLst>
                  <a:lin ang="5400000" scaled="0"/>
                </a:gradFill>
                <a:cs typeface="Segoe UI Semilight" panose="020B0402040204020203" pitchFamily="34" charset="0"/>
              </a:rPr>
              <a:t>SQL Server</a:t>
            </a:r>
            <a:br>
              <a:rPr lang="en-US" sz="1372" b="1" kern="0">
                <a:gradFill>
                  <a:gsLst>
                    <a:gs pos="2917">
                      <a:srgbClr val="353535"/>
                    </a:gs>
                    <a:gs pos="100000">
                      <a:srgbClr val="353535"/>
                    </a:gs>
                  </a:gsLst>
                  <a:lin ang="5400000" scaled="0"/>
                </a:gradFill>
                <a:cs typeface="Segoe UI Semilight" panose="020B0402040204020203" pitchFamily="34" charset="0"/>
              </a:rPr>
            </a:br>
            <a:r>
              <a:rPr lang="en-US" sz="1372" b="1" kern="0">
                <a:gradFill>
                  <a:gsLst>
                    <a:gs pos="2917">
                      <a:srgbClr val="353535"/>
                    </a:gs>
                    <a:gs pos="100000">
                      <a:srgbClr val="353535"/>
                    </a:gs>
                  </a:gsLst>
                  <a:lin ang="5400000" scaled="0"/>
                </a:gradFill>
                <a:cs typeface="Segoe UI Semilight" panose="020B0402040204020203" pitchFamily="34" charset="0"/>
              </a:rPr>
              <a:t>Analysis Services</a:t>
            </a:r>
          </a:p>
        </p:txBody>
      </p:sp>
      <p:sp>
        <p:nvSpPr>
          <p:cNvPr id="172" name="TextBox 171"/>
          <p:cNvSpPr txBox="1"/>
          <p:nvPr/>
        </p:nvSpPr>
        <p:spPr>
          <a:xfrm>
            <a:off x="7878040" y="5500408"/>
            <a:ext cx="1579581" cy="303481"/>
          </a:xfrm>
          <a:prstGeom prst="rect">
            <a:avLst/>
          </a:prstGeom>
          <a:noFill/>
        </p:spPr>
        <p:txBody>
          <a:bodyPr wrap="square" rtlCol="0">
            <a:spAutoFit/>
          </a:bodyPr>
          <a:lstStyle/>
          <a:p>
            <a:pPr defTabSz="896214">
              <a:defRPr/>
            </a:pPr>
            <a:r>
              <a:rPr lang="en-US" sz="1372" b="1" kern="0">
                <a:gradFill>
                  <a:gsLst>
                    <a:gs pos="2917">
                      <a:srgbClr val="353535"/>
                    </a:gs>
                    <a:gs pos="100000">
                      <a:srgbClr val="353535"/>
                    </a:gs>
                  </a:gsLst>
                  <a:lin ang="5400000" scaled="0"/>
                </a:gradFill>
                <a:cs typeface="Segoe UI Semilight" panose="020B0402040204020203" pitchFamily="34" charset="0"/>
              </a:rPr>
              <a:t>Other data sources</a:t>
            </a:r>
          </a:p>
        </p:txBody>
      </p:sp>
      <p:sp>
        <p:nvSpPr>
          <p:cNvPr id="174" name="AutoShape 29"/>
          <p:cNvSpPr>
            <a:spLocks noChangeAspect="1" noChangeArrowheads="1" noTextEdit="1"/>
          </p:cNvSpPr>
          <p:nvPr/>
        </p:nvSpPr>
        <p:spPr bwMode="auto">
          <a:xfrm>
            <a:off x="2968649" y="5533568"/>
            <a:ext cx="337386" cy="44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75" name="Freeform 31"/>
          <p:cNvSpPr>
            <a:spLocks/>
          </p:cNvSpPr>
          <p:nvPr/>
        </p:nvSpPr>
        <p:spPr bwMode="auto">
          <a:xfrm>
            <a:off x="2966444" y="5594209"/>
            <a:ext cx="168692" cy="385898"/>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4" y="172"/>
                  <a:pt x="75" y="172"/>
                </a:cubicBezTo>
                <a:cubicBezTo>
                  <a:pt x="75" y="0"/>
                  <a:pt x="75" y="0"/>
                  <a:pt x="75" y="0"/>
                </a:cubicBezTo>
                <a:cubicBezTo>
                  <a:pt x="0" y="0"/>
                  <a:pt x="0" y="0"/>
                  <a:pt x="0" y="0"/>
                </a:cubicBezTo>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76" name="Freeform 32"/>
          <p:cNvSpPr>
            <a:spLocks/>
          </p:cNvSpPr>
          <p:nvPr/>
        </p:nvSpPr>
        <p:spPr bwMode="auto">
          <a:xfrm>
            <a:off x="3132932" y="5594209"/>
            <a:ext cx="170898" cy="385898"/>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77" name="Freeform 33"/>
          <p:cNvSpPr>
            <a:spLocks/>
          </p:cNvSpPr>
          <p:nvPr/>
        </p:nvSpPr>
        <p:spPr bwMode="auto">
          <a:xfrm>
            <a:off x="3132932" y="5594209"/>
            <a:ext cx="170898" cy="385898"/>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78" name="Oval 34"/>
          <p:cNvSpPr>
            <a:spLocks noChangeArrowheads="1"/>
          </p:cNvSpPr>
          <p:nvPr/>
        </p:nvSpPr>
        <p:spPr bwMode="auto">
          <a:xfrm>
            <a:off x="2966444" y="5533568"/>
            <a:ext cx="337386" cy="121282"/>
          </a:xfrm>
          <a:prstGeom prst="ellipse">
            <a:avLst/>
          </a:pr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79" name="Oval 35"/>
          <p:cNvSpPr>
            <a:spLocks noChangeArrowheads="1"/>
          </p:cNvSpPr>
          <p:nvPr/>
        </p:nvSpPr>
        <p:spPr bwMode="auto">
          <a:xfrm>
            <a:off x="3000624" y="5551209"/>
            <a:ext cx="269026" cy="8159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0" name="Freeform 36"/>
          <p:cNvSpPr>
            <a:spLocks/>
          </p:cNvSpPr>
          <p:nvPr/>
        </p:nvSpPr>
        <p:spPr bwMode="auto">
          <a:xfrm>
            <a:off x="3000624" y="5551209"/>
            <a:ext cx="269026" cy="65052"/>
          </a:xfrm>
          <a:custGeom>
            <a:avLst/>
            <a:gdLst>
              <a:gd name="T0" fmla="*/ 107 w 120"/>
              <a:gd name="T1" fmla="*/ 29 h 29"/>
              <a:gd name="T2" fmla="*/ 120 w 120"/>
              <a:gd name="T3" fmla="*/ 18 h 29"/>
              <a:gd name="T4" fmla="*/ 60 w 120"/>
              <a:gd name="T5" fmla="*/ 0 h 29"/>
              <a:gd name="T6" fmla="*/ 0 w 120"/>
              <a:gd name="T7" fmla="*/ 18 h 29"/>
              <a:gd name="T8" fmla="*/ 13 w 120"/>
              <a:gd name="T9" fmla="*/ 29 h 29"/>
              <a:gd name="T10" fmla="*/ 60 w 120"/>
              <a:gd name="T11" fmla="*/ 22 h 29"/>
              <a:gd name="T12" fmla="*/ 107 w 120"/>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20" h="29">
                <a:moveTo>
                  <a:pt x="107" y="29"/>
                </a:moveTo>
                <a:cubicBezTo>
                  <a:pt x="115" y="26"/>
                  <a:pt x="120" y="22"/>
                  <a:pt x="120" y="18"/>
                </a:cubicBezTo>
                <a:cubicBezTo>
                  <a:pt x="120" y="8"/>
                  <a:pt x="93" y="0"/>
                  <a:pt x="60" y="0"/>
                </a:cubicBezTo>
                <a:cubicBezTo>
                  <a:pt x="27" y="0"/>
                  <a:pt x="0" y="8"/>
                  <a:pt x="0" y="18"/>
                </a:cubicBezTo>
                <a:cubicBezTo>
                  <a:pt x="0" y="22"/>
                  <a:pt x="5" y="26"/>
                  <a:pt x="13" y="29"/>
                </a:cubicBezTo>
                <a:cubicBezTo>
                  <a:pt x="24" y="24"/>
                  <a:pt x="41" y="22"/>
                  <a:pt x="60" y="22"/>
                </a:cubicBezTo>
                <a:cubicBezTo>
                  <a:pt x="79" y="22"/>
                  <a:pt x="96" y="24"/>
                  <a:pt x="107" y="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1" name="Freeform 37"/>
          <p:cNvSpPr>
            <a:spLocks/>
          </p:cNvSpPr>
          <p:nvPr/>
        </p:nvSpPr>
        <p:spPr bwMode="auto">
          <a:xfrm>
            <a:off x="3011649" y="5741953"/>
            <a:ext cx="69462" cy="110256"/>
          </a:xfrm>
          <a:custGeom>
            <a:avLst/>
            <a:gdLst>
              <a:gd name="T0" fmla="*/ 31 w 31"/>
              <a:gd name="T1" fmla="*/ 34 h 49"/>
              <a:gd name="T2" fmla="*/ 26 w 31"/>
              <a:gd name="T3" fmla="*/ 45 h 49"/>
              <a:gd name="T4" fmla="*/ 13 w 31"/>
              <a:gd name="T5" fmla="*/ 49 h 49"/>
              <a:gd name="T6" fmla="*/ 1 w 31"/>
              <a:gd name="T7" fmla="*/ 46 h 49"/>
              <a:gd name="T8" fmla="*/ 1 w 31"/>
              <a:gd name="T9" fmla="*/ 35 h 49"/>
              <a:gd name="T10" fmla="*/ 13 w 31"/>
              <a:gd name="T11" fmla="*/ 40 h 49"/>
              <a:gd name="T12" fmla="*/ 18 w 31"/>
              <a:gd name="T13" fmla="*/ 39 h 49"/>
              <a:gd name="T14" fmla="*/ 20 w 31"/>
              <a:gd name="T15" fmla="*/ 35 h 49"/>
              <a:gd name="T16" fmla="*/ 18 w 31"/>
              <a:gd name="T17" fmla="*/ 32 h 49"/>
              <a:gd name="T18" fmla="*/ 11 w 31"/>
              <a:gd name="T19" fmla="*/ 28 h 49"/>
              <a:gd name="T20" fmla="*/ 0 w 31"/>
              <a:gd name="T21" fmla="*/ 14 h 49"/>
              <a:gd name="T22" fmla="*/ 5 w 31"/>
              <a:gd name="T23" fmla="*/ 3 h 49"/>
              <a:gd name="T24" fmla="*/ 18 w 31"/>
              <a:gd name="T25" fmla="*/ 0 h 49"/>
              <a:gd name="T26" fmla="*/ 29 w 31"/>
              <a:gd name="T27" fmla="*/ 1 h 49"/>
              <a:gd name="T28" fmla="*/ 29 w 31"/>
              <a:gd name="T29" fmla="*/ 11 h 49"/>
              <a:gd name="T30" fmla="*/ 18 w 31"/>
              <a:gd name="T31" fmla="*/ 8 h 49"/>
              <a:gd name="T32" fmla="*/ 13 w 31"/>
              <a:gd name="T33" fmla="*/ 9 h 49"/>
              <a:gd name="T34" fmla="*/ 12 w 31"/>
              <a:gd name="T35" fmla="*/ 13 h 49"/>
              <a:gd name="T36" fmla="*/ 13 w 31"/>
              <a:gd name="T37" fmla="*/ 16 h 49"/>
              <a:gd name="T38" fmla="*/ 19 w 31"/>
              <a:gd name="T39" fmla="*/ 20 h 49"/>
              <a:gd name="T40" fmla="*/ 28 w 31"/>
              <a:gd name="T41" fmla="*/ 26 h 49"/>
              <a:gd name="T42" fmla="*/ 31 w 31"/>
              <a:gd name="T43"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49">
                <a:moveTo>
                  <a:pt x="31" y="34"/>
                </a:moveTo>
                <a:cubicBezTo>
                  <a:pt x="31" y="39"/>
                  <a:pt x="30" y="42"/>
                  <a:pt x="26" y="45"/>
                </a:cubicBezTo>
                <a:cubicBezTo>
                  <a:pt x="23" y="47"/>
                  <a:pt x="19" y="49"/>
                  <a:pt x="13" y="49"/>
                </a:cubicBezTo>
                <a:cubicBezTo>
                  <a:pt x="8" y="49"/>
                  <a:pt x="4" y="48"/>
                  <a:pt x="1" y="46"/>
                </a:cubicBezTo>
                <a:cubicBezTo>
                  <a:pt x="1" y="35"/>
                  <a:pt x="1" y="35"/>
                  <a:pt x="1" y="35"/>
                </a:cubicBezTo>
                <a:cubicBezTo>
                  <a:pt x="4" y="39"/>
                  <a:pt x="9" y="40"/>
                  <a:pt x="13" y="40"/>
                </a:cubicBezTo>
                <a:cubicBezTo>
                  <a:pt x="15" y="40"/>
                  <a:pt x="17" y="40"/>
                  <a:pt x="18" y="39"/>
                </a:cubicBezTo>
                <a:cubicBezTo>
                  <a:pt x="19" y="38"/>
                  <a:pt x="20" y="37"/>
                  <a:pt x="20" y="35"/>
                </a:cubicBezTo>
                <a:cubicBezTo>
                  <a:pt x="20" y="34"/>
                  <a:pt x="19" y="33"/>
                  <a:pt x="18" y="32"/>
                </a:cubicBezTo>
                <a:cubicBezTo>
                  <a:pt x="17" y="31"/>
                  <a:pt x="15" y="29"/>
                  <a:pt x="11" y="28"/>
                </a:cubicBezTo>
                <a:cubicBezTo>
                  <a:pt x="4" y="24"/>
                  <a:pt x="0" y="20"/>
                  <a:pt x="0" y="14"/>
                </a:cubicBezTo>
                <a:cubicBezTo>
                  <a:pt x="0" y="9"/>
                  <a:pt x="2" y="6"/>
                  <a:pt x="5" y="3"/>
                </a:cubicBezTo>
                <a:cubicBezTo>
                  <a:pt x="8" y="1"/>
                  <a:pt x="12" y="0"/>
                  <a:pt x="18" y="0"/>
                </a:cubicBezTo>
                <a:cubicBezTo>
                  <a:pt x="22" y="0"/>
                  <a:pt x="26" y="0"/>
                  <a:pt x="29" y="1"/>
                </a:cubicBezTo>
                <a:cubicBezTo>
                  <a:pt x="29" y="11"/>
                  <a:pt x="29" y="11"/>
                  <a:pt x="29" y="11"/>
                </a:cubicBezTo>
                <a:cubicBezTo>
                  <a:pt x="26" y="9"/>
                  <a:pt x="22" y="8"/>
                  <a:pt x="18" y="8"/>
                </a:cubicBezTo>
                <a:cubicBezTo>
                  <a:pt x="16" y="8"/>
                  <a:pt x="15" y="8"/>
                  <a:pt x="13" y="9"/>
                </a:cubicBezTo>
                <a:cubicBezTo>
                  <a:pt x="12" y="10"/>
                  <a:pt x="12" y="11"/>
                  <a:pt x="12" y="13"/>
                </a:cubicBezTo>
                <a:cubicBezTo>
                  <a:pt x="12" y="14"/>
                  <a:pt x="12" y="15"/>
                  <a:pt x="13" y="16"/>
                </a:cubicBezTo>
                <a:cubicBezTo>
                  <a:pt x="14" y="17"/>
                  <a:pt x="16" y="19"/>
                  <a:pt x="19" y="20"/>
                </a:cubicBezTo>
                <a:cubicBezTo>
                  <a:pt x="23" y="22"/>
                  <a:pt x="26" y="24"/>
                  <a:pt x="28" y="26"/>
                </a:cubicBezTo>
                <a:cubicBezTo>
                  <a:pt x="30" y="29"/>
                  <a:pt x="31" y="31"/>
                  <a:pt x="31"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2" name="Freeform 38"/>
          <p:cNvSpPr>
            <a:spLocks noEditPoints="1"/>
          </p:cNvSpPr>
          <p:nvPr/>
        </p:nvSpPr>
        <p:spPr bwMode="auto">
          <a:xfrm>
            <a:off x="3092136" y="5741952"/>
            <a:ext cx="103641" cy="134513"/>
          </a:xfrm>
          <a:custGeom>
            <a:avLst/>
            <a:gdLst>
              <a:gd name="T0" fmla="*/ 46 w 46"/>
              <a:gd name="T1" fmla="*/ 24 h 60"/>
              <a:gd name="T2" fmla="*/ 42 w 46"/>
              <a:gd name="T3" fmla="*/ 38 h 60"/>
              <a:gd name="T4" fmla="*/ 32 w 46"/>
              <a:gd name="T5" fmla="*/ 47 h 60"/>
              <a:gd name="T6" fmla="*/ 45 w 46"/>
              <a:gd name="T7" fmla="*/ 60 h 60"/>
              <a:gd name="T8" fmla="*/ 31 w 46"/>
              <a:gd name="T9" fmla="*/ 60 h 60"/>
              <a:gd name="T10" fmla="*/ 22 w 46"/>
              <a:gd name="T11" fmla="*/ 49 h 60"/>
              <a:gd name="T12" fmla="*/ 10 w 46"/>
              <a:gd name="T13" fmla="*/ 45 h 60"/>
              <a:gd name="T14" fmla="*/ 2 w 46"/>
              <a:gd name="T15" fmla="*/ 37 h 60"/>
              <a:gd name="T16" fmla="*/ 0 w 46"/>
              <a:gd name="T17" fmla="*/ 25 h 60"/>
              <a:gd name="T18" fmla="*/ 3 w 46"/>
              <a:gd name="T19" fmla="*/ 12 h 60"/>
              <a:gd name="T20" fmla="*/ 11 w 46"/>
              <a:gd name="T21" fmla="*/ 3 h 60"/>
              <a:gd name="T22" fmla="*/ 24 w 46"/>
              <a:gd name="T23" fmla="*/ 0 h 60"/>
              <a:gd name="T24" fmla="*/ 35 w 46"/>
              <a:gd name="T25" fmla="*/ 3 h 60"/>
              <a:gd name="T26" fmla="*/ 43 w 46"/>
              <a:gd name="T27" fmla="*/ 11 h 60"/>
              <a:gd name="T28" fmla="*/ 46 w 46"/>
              <a:gd name="T29" fmla="*/ 24 h 60"/>
              <a:gd name="T30" fmla="*/ 35 w 46"/>
              <a:gd name="T31" fmla="*/ 24 h 60"/>
              <a:gd name="T32" fmla="*/ 32 w 46"/>
              <a:gd name="T33" fmla="*/ 13 h 60"/>
              <a:gd name="T34" fmla="*/ 23 w 46"/>
              <a:gd name="T35" fmla="*/ 9 h 60"/>
              <a:gd name="T36" fmla="*/ 14 w 46"/>
              <a:gd name="T37" fmla="*/ 13 h 60"/>
              <a:gd name="T38" fmla="*/ 11 w 46"/>
              <a:gd name="T39" fmla="*/ 24 h 60"/>
              <a:gd name="T40" fmla="*/ 14 w 46"/>
              <a:gd name="T41" fmla="*/ 35 h 60"/>
              <a:gd name="T42" fmla="*/ 23 w 46"/>
              <a:gd name="T43" fmla="*/ 39 h 60"/>
              <a:gd name="T44" fmla="*/ 32 w 46"/>
              <a:gd name="T45" fmla="*/ 35 h 60"/>
              <a:gd name="T46" fmla="*/ 35 w 46"/>
              <a:gd name="T47"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60">
                <a:moveTo>
                  <a:pt x="46" y="24"/>
                </a:moveTo>
                <a:cubicBezTo>
                  <a:pt x="46" y="29"/>
                  <a:pt x="45" y="34"/>
                  <a:pt x="42" y="38"/>
                </a:cubicBezTo>
                <a:cubicBezTo>
                  <a:pt x="40" y="42"/>
                  <a:pt x="36" y="45"/>
                  <a:pt x="32" y="47"/>
                </a:cubicBezTo>
                <a:cubicBezTo>
                  <a:pt x="45" y="60"/>
                  <a:pt x="45" y="60"/>
                  <a:pt x="45" y="60"/>
                </a:cubicBezTo>
                <a:cubicBezTo>
                  <a:pt x="31" y="60"/>
                  <a:pt x="31" y="60"/>
                  <a:pt x="31" y="60"/>
                </a:cubicBezTo>
                <a:cubicBezTo>
                  <a:pt x="22" y="49"/>
                  <a:pt x="22" y="49"/>
                  <a:pt x="22" y="49"/>
                </a:cubicBezTo>
                <a:cubicBezTo>
                  <a:pt x="17" y="48"/>
                  <a:pt x="14" y="47"/>
                  <a:pt x="10" y="45"/>
                </a:cubicBezTo>
                <a:cubicBezTo>
                  <a:pt x="7" y="43"/>
                  <a:pt x="4" y="40"/>
                  <a:pt x="2" y="37"/>
                </a:cubicBezTo>
                <a:cubicBezTo>
                  <a:pt x="1" y="33"/>
                  <a:pt x="0" y="29"/>
                  <a:pt x="0" y="25"/>
                </a:cubicBezTo>
                <a:cubicBezTo>
                  <a:pt x="0" y="20"/>
                  <a:pt x="1" y="15"/>
                  <a:pt x="3" y="12"/>
                </a:cubicBezTo>
                <a:cubicBezTo>
                  <a:pt x="5" y="8"/>
                  <a:pt x="8" y="5"/>
                  <a:pt x="11" y="3"/>
                </a:cubicBezTo>
                <a:cubicBezTo>
                  <a:pt x="15" y="1"/>
                  <a:pt x="19" y="0"/>
                  <a:pt x="24" y="0"/>
                </a:cubicBezTo>
                <a:cubicBezTo>
                  <a:pt x="28" y="0"/>
                  <a:pt x="32" y="1"/>
                  <a:pt x="35" y="3"/>
                </a:cubicBezTo>
                <a:cubicBezTo>
                  <a:pt x="39" y="5"/>
                  <a:pt x="41" y="7"/>
                  <a:pt x="43" y="11"/>
                </a:cubicBezTo>
                <a:cubicBezTo>
                  <a:pt x="45" y="15"/>
                  <a:pt x="46" y="19"/>
                  <a:pt x="46" y="24"/>
                </a:cubicBezTo>
                <a:close/>
                <a:moveTo>
                  <a:pt x="35" y="24"/>
                </a:moveTo>
                <a:cubicBezTo>
                  <a:pt x="35" y="20"/>
                  <a:pt x="34" y="16"/>
                  <a:pt x="32" y="13"/>
                </a:cubicBezTo>
                <a:cubicBezTo>
                  <a:pt x="30" y="10"/>
                  <a:pt x="27" y="9"/>
                  <a:pt x="23" y="9"/>
                </a:cubicBezTo>
                <a:cubicBezTo>
                  <a:pt x="19" y="9"/>
                  <a:pt x="17" y="10"/>
                  <a:pt x="14" y="13"/>
                </a:cubicBezTo>
                <a:cubicBezTo>
                  <a:pt x="12" y="16"/>
                  <a:pt x="11" y="19"/>
                  <a:pt x="11" y="24"/>
                </a:cubicBezTo>
                <a:cubicBezTo>
                  <a:pt x="11" y="29"/>
                  <a:pt x="12" y="32"/>
                  <a:pt x="14" y="35"/>
                </a:cubicBezTo>
                <a:cubicBezTo>
                  <a:pt x="16" y="38"/>
                  <a:pt x="19" y="39"/>
                  <a:pt x="23" y="39"/>
                </a:cubicBezTo>
                <a:cubicBezTo>
                  <a:pt x="27" y="39"/>
                  <a:pt x="29" y="38"/>
                  <a:pt x="32" y="35"/>
                </a:cubicBezTo>
                <a:cubicBezTo>
                  <a:pt x="34" y="33"/>
                  <a:pt x="35" y="29"/>
                  <a:pt x="35"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3" name="Freeform 39"/>
          <p:cNvSpPr>
            <a:spLocks/>
          </p:cNvSpPr>
          <p:nvPr/>
        </p:nvSpPr>
        <p:spPr bwMode="auto">
          <a:xfrm>
            <a:off x="3213418" y="5741953"/>
            <a:ext cx="62846" cy="108051"/>
          </a:xfrm>
          <a:custGeom>
            <a:avLst/>
            <a:gdLst>
              <a:gd name="T0" fmla="*/ 57 w 57"/>
              <a:gd name="T1" fmla="*/ 98 h 98"/>
              <a:gd name="T2" fmla="*/ 0 w 57"/>
              <a:gd name="T3" fmla="*/ 98 h 98"/>
              <a:gd name="T4" fmla="*/ 0 w 57"/>
              <a:gd name="T5" fmla="*/ 0 h 98"/>
              <a:gd name="T6" fmla="*/ 23 w 57"/>
              <a:gd name="T7" fmla="*/ 0 h 98"/>
              <a:gd name="T8" fmla="*/ 23 w 57"/>
              <a:gd name="T9" fmla="*/ 80 h 98"/>
              <a:gd name="T10" fmla="*/ 57 w 57"/>
              <a:gd name="T11" fmla="*/ 80 h 98"/>
              <a:gd name="T12" fmla="*/ 57 w 57"/>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57" h="98">
                <a:moveTo>
                  <a:pt x="57" y="98"/>
                </a:moveTo>
                <a:lnTo>
                  <a:pt x="0" y="98"/>
                </a:lnTo>
                <a:lnTo>
                  <a:pt x="0" y="0"/>
                </a:lnTo>
                <a:lnTo>
                  <a:pt x="23" y="0"/>
                </a:lnTo>
                <a:lnTo>
                  <a:pt x="23" y="80"/>
                </a:lnTo>
                <a:lnTo>
                  <a:pt x="57" y="80"/>
                </a:lnTo>
                <a:lnTo>
                  <a:pt x="57" y="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5" name="AutoShape 41"/>
          <p:cNvSpPr>
            <a:spLocks noChangeAspect="1" noChangeArrowheads="1" noTextEdit="1"/>
          </p:cNvSpPr>
          <p:nvPr/>
        </p:nvSpPr>
        <p:spPr bwMode="auto">
          <a:xfrm>
            <a:off x="9661859" y="5506879"/>
            <a:ext cx="424487" cy="44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6" name="Freeform 43"/>
          <p:cNvSpPr>
            <a:spLocks/>
          </p:cNvSpPr>
          <p:nvPr/>
        </p:nvSpPr>
        <p:spPr bwMode="auto">
          <a:xfrm>
            <a:off x="9769910" y="5616032"/>
            <a:ext cx="318642" cy="336283"/>
          </a:xfrm>
          <a:custGeom>
            <a:avLst/>
            <a:gdLst>
              <a:gd name="T0" fmla="*/ 277 w 289"/>
              <a:gd name="T1" fmla="*/ 44 h 305"/>
              <a:gd name="T2" fmla="*/ 245 w 289"/>
              <a:gd name="T3" fmla="*/ 12 h 305"/>
              <a:gd name="T4" fmla="*/ 231 w 289"/>
              <a:gd name="T5" fmla="*/ 0 h 305"/>
              <a:gd name="T6" fmla="*/ 229 w 289"/>
              <a:gd name="T7" fmla="*/ 0 h 305"/>
              <a:gd name="T8" fmla="*/ 0 w 289"/>
              <a:gd name="T9" fmla="*/ 0 h 305"/>
              <a:gd name="T10" fmla="*/ 0 w 289"/>
              <a:gd name="T11" fmla="*/ 305 h 305"/>
              <a:gd name="T12" fmla="*/ 289 w 289"/>
              <a:gd name="T13" fmla="*/ 305 h 305"/>
              <a:gd name="T14" fmla="*/ 289 w 289"/>
              <a:gd name="T15" fmla="*/ 60 h 305"/>
              <a:gd name="T16" fmla="*/ 289 w 289"/>
              <a:gd name="T17" fmla="*/ 58 h 305"/>
              <a:gd name="T18" fmla="*/ 277 w 289"/>
              <a:gd name="T19" fmla="*/ 4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05">
                <a:moveTo>
                  <a:pt x="277" y="44"/>
                </a:moveTo>
                <a:lnTo>
                  <a:pt x="245" y="12"/>
                </a:lnTo>
                <a:lnTo>
                  <a:pt x="231" y="0"/>
                </a:lnTo>
                <a:lnTo>
                  <a:pt x="229" y="0"/>
                </a:lnTo>
                <a:lnTo>
                  <a:pt x="0" y="0"/>
                </a:lnTo>
                <a:lnTo>
                  <a:pt x="0" y="305"/>
                </a:lnTo>
                <a:lnTo>
                  <a:pt x="289" y="305"/>
                </a:lnTo>
                <a:lnTo>
                  <a:pt x="289" y="60"/>
                </a:lnTo>
                <a:lnTo>
                  <a:pt x="289" y="58"/>
                </a:lnTo>
                <a:lnTo>
                  <a:pt x="277" y="44"/>
                </a:ln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7" name="Freeform 44"/>
          <p:cNvSpPr>
            <a:spLocks/>
          </p:cNvSpPr>
          <p:nvPr/>
        </p:nvSpPr>
        <p:spPr bwMode="auto">
          <a:xfrm>
            <a:off x="9769910" y="5616032"/>
            <a:ext cx="318642" cy="336283"/>
          </a:xfrm>
          <a:custGeom>
            <a:avLst/>
            <a:gdLst>
              <a:gd name="T0" fmla="*/ 277 w 289"/>
              <a:gd name="T1" fmla="*/ 44 h 305"/>
              <a:gd name="T2" fmla="*/ 245 w 289"/>
              <a:gd name="T3" fmla="*/ 12 h 305"/>
              <a:gd name="T4" fmla="*/ 231 w 289"/>
              <a:gd name="T5" fmla="*/ 0 h 305"/>
              <a:gd name="T6" fmla="*/ 229 w 289"/>
              <a:gd name="T7" fmla="*/ 0 h 305"/>
              <a:gd name="T8" fmla="*/ 0 w 289"/>
              <a:gd name="T9" fmla="*/ 0 h 305"/>
              <a:gd name="T10" fmla="*/ 0 w 289"/>
              <a:gd name="T11" fmla="*/ 305 h 305"/>
              <a:gd name="T12" fmla="*/ 289 w 289"/>
              <a:gd name="T13" fmla="*/ 305 h 305"/>
              <a:gd name="T14" fmla="*/ 289 w 289"/>
              <a:gd name="T15" fmla="*/ 60 h 305"/>
              <a:gd name="T16" fmla="*/ 289 w 289"/>
              <a:gd name="T17" fmla="*/ 58 h 305"/>
              <a:gd name="T18" fmla="*/ 277 w 289"/>
              <a:gd name="T19" fmla="*/ 4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05">
                <a:moveTo>
                  <a:pt x="277" y="44"/>
                </a:moveTo>
                <a:lnTo>
                  <a:pt x="245" y="12"/>
                </a:lnTo>
                <a:lnTo>
                  <a:pt x="231" y="0"/>
                </a:lnTo>
                <a:lnTo>
                  <a:pt x="229" y="0"/>
                </a:lnTo>
                <a:lnTo>
                  <a:pt x="0" y="0"/>
                </a:lnTo>
                <a:lnTo>
                  <a:pt x="0" y="305"/>
                </a:lnTo>
                <a:lnTo>
                  <a:pt x="289" y="305"/>
                </a:lnTo>
                <a:lnTo>
                  <a:pt x="289" y="60"/>
                </a:lnTo>
                <a:lnTo>
                  <a:pt x="289" y="58"/>
                </a:lnTo>
                <a:lnTo>
                  <a:pt x="277"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8" name="Freeform 45"/>
          <p:cNvSpPr>
            <a:spLocks/>
          </p:cNvSpPr>
          <p:nvPr/>
        </p:nvSpPr>
        <p:spPr bwMode="auto">
          <a:xfrm>
            <a:off x="9787552" y="5633673"/>
            <a:ext cx="283359" cy="301000"/>
          </a:xfrm>
          <a:custGeom>
            <a:avLst/>
            <a:gdLst>
              <a:gd name="T0" fmla="*/ 209 w 257"/>
              <a:gd name="T1" fmla="*/ 0 h 273"/>
              <a:gd name="T2" fmla="*/ 0 w 257"/>
              <a:gd name="T3" fmla="*/ 0 h 273"/>
              <a:gd name="T4" fmla="*/ 0 w 257"/>
              <a:gd name="T5" fmla="*/ 273 h 273"/>
              <a:gd name="T6" fmla="*/ 257 w 257"/>
              <a:gd name="T7" fmla="*/ 273 h 273"/>
              <a:gd name="T8" fmla="*/ 257 w 257"/>
              <a:gd name="T9" fmla="*/ 48 h 273"/>
              <a:gd name="T10" fmla="*/ 209 w 257"/>
              <a:gd name="T11" fmla="*/ 48 h 273"/>
              <a:gd name="T12" fmla="*/ 209 w 25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57" h="273">
                <a:moveTo>
                  <a:pt x="209" y="0"/>
                </a:moveTo>
                <a:lnTo>
                  <a:pt x="0" y="0"/>
                </a:lnTo>
                <a:lnTo>
                  <a:pt x="0" y="273"/>
                </a:lnTo>
                <a:lnTo>
                  <a:pt x="257" y="273"/>
                </a:lnTo>
                <a:lnTo>
                  <a:pt x="257" y="48"/>
                </a:lnTo>
                <a:lnTo>
                  <a:pt x="209" y="4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89" name="Freeform 46"/>
          <p:cNvSpPr>
            <a:spLocks/>
          </p:cNvSpPr>
          <p:nvPr/>
        </p:nvSpPr>
        <p:spPr bwMode="auto">
          <a:xfrm>
            <a:off x="9787552" y="5633673"/>
            <a:ext cx="283359" cy="301000"/>
          </a:xfrm>
          <a:custGeom>
            <a:avLst/>
            <a:gdLst>
              <a:gd name="T0" fmla="*/ 209 w 257"/>
              <a:gd name="T1" fmla="*/ 0 h 273"/>
              <a:gd name="T2" fmla="*/ 0 w 257"/>
              <a:gd name="T3" fmla="*/ 0 h 273"/>
              <a:gd name="T4" fmla="*/ 0 w 257"/>
              <a:gd name="T5" fmla="*/ 273 h 273"/>
              <a:gd name="T6" fmla="*/ 257 w 257"/>
              <a:gd name="T7" fmla="*/ 273 h 273"/>
              <a:gd name="T8" fmla="*/ 257 w 257"/>
              <a:gd name="T9" fmla="*/ 48 h 273"/>
              <a:gd name="T10" fmla="*/ 209 w 257"/>
              <a:gd name="T11" fmla="*/ 48 h 273"/>
              <a:gd name="T12" fmla="*/ 209 w 257"/>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257" h="273">
                <a:moveTo>
                  <a:pt x="209" y="0"/>
                </a:moveTo>
                <a:lnTo>
                  <a:pt x="0" y="0"/>
                </a:lnTo>
                <a:lnTo>
                  <a:pt x="0" y="273"/>
                </a:lnTo>
                <a:lnTo>
                  <a:pt x="257" y="273"/>
                </a:lnTo>
                <a:lnTo>
                  <a:pt x="257" y="48"/>
                </a:lnTo>
                <a:lnTo>
                  <a:pt x="209" y="48"/>
                </a:lnTo>
                <a:lnTo>
                  <a:pt x="2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0" name="Freeform 47"/>
          <p:cNvSpPr>
            <a:spLocks/>
          </p:cNvSpPr>
          <p:nvPr/>
        </p:nvSpPr>
        <p:spPr bwMode="auto">
          <a:xfrm>
            <a:off x="9831654" y="5848674"/>
            <a:ext cx="126795" cy="15436"/>
          </a:xfrm>
          <a:custGeom>
            <a:avLst/>
            <a:gdLst>
              <a:gd name="T0" fmla="*/ 0 w 57"/>
              <a:gd name="T1" fmla="*/ 3 h 7"/>
              <a:gd name="T2" fmla="*/ 4 w 57"/>
              <a:gd name="T3" fmla="*/ 0 h 7"/>
              <a:gd name="T4" fmla="*/ 53 w 57"/>
              <a:gd name="T5" fmla="*/ 0 h 7"/>
              <a:gd name="T6" fmla="*/ 57 w 57"/>
              <a:gd name="T7" fmla="*/ 3 h 7"/>
              <a:gd name="T8" fmla="*/ 53 w 57"/>
              <a:gd name="T9" fmla="*/ 7 h 7"/>
              <a:gd name="T10" fmla="*/ 4 w 57"/>
              <a:gd name="T11" fmla="*/ 7 h 7"/>
              <a:gd name="T12" fmla="*/ 0 w 5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7" h="7">
                <a:moveTo>
                  <a:pt x="0" y="3"/>
                </a:moveTo>
                <a:cubicBezTo>
                  <a:pt x="0" y="1"/>
                  <a:pt x="2" y="0"/>
                  <a:pt x="4" y="0"/>
                </a:cubicBezTo>
                <a:cubicBezTo>
                  <a:pt x="53" y="0"/>
                  <a:pt x="53" y="0"/>
                  <a:pt x="53" y="0"/>
                </a:cubicBezTo>
                <a:cubicBezTo>
                  <a:pt x="55" y="0"/>
                  <a:pt x="57" y="1"/>
                  <a:pt x="57" y="3"/>
                </a:cubicBezTo>
                <a:cubicBezTo>
                  <a:pt x="57" y="5"/>
                  <a:pt x="55" y="7"/>
                  <a:pt x="53" y="7"/>
                </a:cubicBezTo>
                <a:cubicBezTo>
                  <a:pt x="4" y="7"/>
                  <a:pt x="4" y="7"/>
                  <a:pt x="4" y="7"/>
                </a:cubicBezTo>
                <a:cubicBezTo>
                  <a:pt x="2" y="7"/>
                  <a:pt x="0" y="5"/>
                  <a:pt x="0" y="3"/>
                </a:cubicBezTo>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1" name="Freeform 48"/>
          <p:cNvSpPr>
            <a:spLocks/>
          </p:cNvSpPr>
          <p:nvPr/>
        </p:nvSpPr>
        <p:spPr bwMode="auto">
          <a:xfrm>
            <a:off x="9831653" y="5792443"/>
            <a:ext cx="197359" cy="15436"/>
          </a:xfrm>
          <a:custGeom>
            <a:avLst/>
            <a:gdLst>
              <a:gd name="T0" fmla="*/ 0 w 89"/>
              <a:gd name="T1" fmla="*/ 4 h 7"/>
              <a:gd name="T2" fmla="*/ 4 w 89"/>
              <a:gd name="T3" fmla="*/ 0 h 7"/>
              <a:gd name="T4" fmla="*/ 86 w 89"/>
              <a:gd name="T5" fmla="*/ 0 h 7"/>
              <a:gd name="T6" fmla="*/ 89 w 89"/>
              <a:gd name="T7" fmla="*/ 4 h 7"/>
              <a:gd name="T8" fmla="*/ 86 w 89"/>
              <a:gd name="T9" fmla="*/ 7 h 7"/>
              <a:gd name="T10" fmla="*/ 4 w 89"/>
              <a:gd name="T11" fmla="*/ 7 h 7"/>
              <a:gd name="T12" fmla="*/ 0 w 89"/>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89" h="7">
                <a:moveTo>
                  <a:pt x="0" y="4"/>
                </a:moveTo>
                <a:cubicBezTo>
                  <a:pt x="0" y="2"/>
                  <a:pt x="2" y="0"/>
                  <a:pt x="4" y="0"/>
                </a:cubicBezTo>
                <a:cubicBezTo>
                  <a:pt x="86" y="0"/>
                  <a:pt x="86" y="0"/>
                  <a:pt x="86" y="0"/>
                </a:cubicBezTo>
                <a:cubicBezTo>
                  <a:pt x="88" y="0"/>
                  <a:pt x="89" y="2"/>
                  <a:pt x="89" y="4"/>
                </a:cubicBezTo>
                <a:cubicBezTo>
                  <a:pt x="89" y="6"/>
                  <a:pt x="88" y="7"/>
                  <a:pt x="86" y="7"/>
                </a:cubicBezTo>
                <a:cubicBezTo>
                  <a:pt x="4" y="7"/>
                  <a:pt x="4" y="7"/>
                  <a:pt x="4" y="7"/>
                </a:cubicBezTo>
                <a:cubicBezTo>
                  <a:pt x="2" y="7"/>
                  <a:pt x="0" y="6"/>
                  <a:pt x="0" y="4"/>
                </a:cubicBezTo>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2" name="Freeform 49"/>
          <p:cNvSpPr>
            <a:spLocks/>
          </p:cNvSpPr>
          <p:nvPr/>
        </p:nvSpPr>
        <p:spPr bwMode="auto">
          <a:xfrm>
            <a:off x="9831653" y="5741725"/>
            <a:ext cx="197359" cy="15436"/>
          </a:xfrm>
          <a:custGeom>
            <a:avLst/>
            <a:gdLst>
              <a:gd name="T0" fmla="*/ 0 w 89"/>
              <a:gd name="T1" fmla="*/ 3 h 7"/>
              <a:gd name="T2" fmla="*/ 4 w 89"/>
              <a:gd name="T3" fmla="*/ 0 h 7"/>
              <a:gd name="T4" fmla="*/ 86 w 89"/>
              <a:gd name="T5" fmla="*/ 0 h 7"/>
              <a:gd name="T6" fmla="*/ 89 w 89"/>
              <a:gd name="T7" fmla="*/ 3 h 7"/>
              <a:gd name="T8" fmla="*/ 86 w 89"/>
              <a:gd name="T9" fmla="*/ 7 h 7"/>
              <a:gd name="T10" fmla="*/ 4 w 89"/>
              <a:gd name="T11" fmla="*/ 7 h 7"/>
              <a:gd name="T12" fmla="*/ 0 w 89"/>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89" h="7">
                <a:moveTo>
                  <a:pt x="0" y="3"/>
                </a:moveTo>
                <a:cubicBezTo>
                  <a:pt x="0" y="1"/>
                  <a:pt x="2" y="0"/>
                  <a:pt x="4" y="0"/>
                </a:cubicBezTo>
                <a:cubicBezTo>
                  <a:pt x="86" y="0"/>
                  <a:pt x="86" y="0"/>
                  <a:pt x="86" y="0"/>
                </a:cubicBezTo>
                <a:cubicBezTo>
                  <a:pt x="88" y="0"/>
                  <a:pt x="89" y="1"/>
                  <a:pt x="89" y="3"/>
                </a:cubicBezTo>
                <a:cubicBezTo>
                  <a:pt x="89" y="5"/>
                  <a:pt x="88" y="7"/>
                  <a:pt x="86" y="7"/>
                </a:cubicBezTo>
                <a:cubicBezTo>
                  <a:pt x="4" y="7"/>
                  <a:pt x="4" y="7"/>
                  <a:pt x="4" y="7"/>
                </a:cubicBezTo>
                <a:cubicBezTo>
                  <a:pt x="2" y="7"/>
                  <a:pt x="0" y="5"/>
                  <a:pt x="0" y="3"/>
                </a:cubicBezTo>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3" name="Rectangle 51"/>
          <p:cNvSpPr>
            <a:spLocks noChangeArrowheads="1"/>
          </p:cNvSpPr>
          <p:nvPr/>
        </p:nvSpPr>
        <p:spPr bwMode="auto">
          <a:xfrm>
            <a:off x="9681705" y="5509084"/>
            <a:ext cx="256898" cy="5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5" name="Freeform 55"/>
          <p:cNvSpPr>
            <a:spLocks/>
          </p:cNvSpPr>
          <p:nvPr/>
        </p:nvSpPr>
        <p:spPr bwMode="auto">
          <a:xfrm>
            <a:off x="9716987" y="5526724"/>
            <a:ext cx="203974" cy="35283"/>
          </a:xfrm>
          <a:custGeom>
            <a:avLst/>
            <a:gdLst>
              <a:gd name="T0" fmla="*/ 185 w 185"/>
              <a:gd name="T1" fmla="*/ 0 h 32"/>
              <a:gd name="T2" fmla="*/ 0 w 185"/>
              <a:gd name="T3" fmla="*/ 0 h 32"/>
              <a:gd name="T4" fmla="*/ 0 w 185"/>
              <a:gd name="T5" fmla="*/ 32 h 32"/>
              <a:gd name="T6" fmla="*/ 48 w 185"/>
              <a:gd name="T7" fmla="*/ 32 h 32"/>
              <a:gd name="T8" fmla="*/ 185 w 185"/>
              <a:gd name="T9" fmla="*/ 32 h 32"/>
              <a:gd name="T10" fmla="*/ 185 w 185"/>
              <a:gd name="T11" fmla="*/ 0 h 32"/>
            </a:gdLst>
            <a:ahLst/>
            <a:cxnLst>
              <a:cxn ang="0">
                <a:pos x="T0" y="T1"/>
              </a:cxn>
              <a:cxn ang="0">
                <a:pos x="T2" y="T3"/>
              </a:cxn>
              <a:cxn ang="0">
                <a:pos x="T4" y="T5"/>
              </a:cxn>
              <a:cxn ang="0">
                <a:pos x="T6" y="T7"/>
              </a:cxn>
              <a:cxn ang="0">
                <a:pos x="T8" y="T9"/>
              </a:cxn>
              <a:cxn ang="0">
                <a:pos x="T10" y="T11"/>
              </a:cxn>
            </a:cxnLst>
            <a:rect l="0" t="0" r="r" b="b"/>
            <a:pathLst>
              <a:path w="185" h="32">
                <a:moveTo>
                  <a:pt x="185" y="0"/>
                </a:moveTo>
                <a:lnTo>
                  <a:pt x="0" y="0"/>
                </a:lnTo>
                <a:lnTo>
                  <a:pt x="0" y="32"/>
                </a:lnTo>
                <a:lnTo>
                  <a:pt x="48" y="32"/>
                </a:lnTo>
                <a:lnTo>
                  <a:pt x="185" y="32"/>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7" name="Rectangle 58"/>
          <p:cNvSpPr>
            <a:spLocks noChangeArrowheads="1"/>
          </p:cNvSpPr>
          <p:nvPr/>
        </p:nvSpPr>
        <p:spPr bwMode="auto">
          <a:xfrm>
            <a:off x="9734628" y="5562007"/>
            <a:ext cx="256898" cy="54026"/>
          </a:xfrm>
          <a:prstGeom prst="rect">
            <a:avLst/>
          </a:pr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8" name="Rectangle 59"/>
          <p:cNvSpPr>
            <a:spLocks noChangeArrowheads="1"/>
          </p:cNvSpPr>
          <p:nvPr/>
        </p:nvSpPr>
        <p:spPr bwMode="auto">
          <a:xfrm>
            <a:off x="9734628" y="5562007"/>
            <a:ext cx="256898" cy="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199" name="Rectangle 60"/>
          <p:cNvSpPr>
            <a:spLocks noChangeArrowheads="1"/>
          </p:cNvSpPr>
          <p:nvPr/>
        </p:nvSpPr>
        <p:spPr bwMode="auto">
          <a:xfrm>
            <a:off x="9716987" y="5562007"/>
            <a:ext cx="52923" cy="337386"/>
          </a:xfrm>
          <a:prstGeom prst="rect">
            <a:avLst/>
          </a:prstGeom>
          <a:solidFill>
            <a:schemeClr val="tx1"/>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0" name="Rectangle 61"/>
          <p:cNvSpPr>
            <a:spLocks noChangeArrowheads="1"/>
          </p:cNvSpPr>
          <p:nvPr/>
        </p:nvSpPr>
        <p:spPr bwMode="auto">
          <a:xfrm>
            <a:off x="9716987" y="5562007"/>
            <a:ext cx="52923" cy="3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1" name="Rectangle 62"/>
          <p:cNvSpPr>
            <a:spLocks noChangeArrowheads="1"/>
          </p:cNvSpPr>
          <p:nvPr/>
        </p:nvSpPr>
        <p:spPr bwMode="auto">
          <a:xfrm>
            <a:off x="9769910" y="5579648"/>
            <a:ext cx="203974" cy="363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2" name="Rectangle 63"/>
          <p:cNvSpPr>
            <a:spLocks noChangeArrowheads="1"/>
          </p:cNvSpPr>
          <p:nvPr/>
        </p:nvSpPr>
        <p:spPr bwMode="auto">
          <a:xfrm>
            <a:off x="9769910" y="5579648"/>
            <a:ext cx="203974" cy="3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3" name="Freeform 64"/>
          <p:cNvSpPr>
            <a:spLocks/>
          </p:cNvSpPr>
          <p:nvPr/>
        </p:nvSpPr>
        <p:spPr bwMode="auto">
          <a:xfrm>
            <a:off x="9734627" y="5579648"/>
            <a:ext cx="35283" cy="302103"/>
          </a:xfrm>
          <a:custGeom>
            <a:avLst/>
            <a:gdLst>
              <a:gd name="T0" fmla="*/ 32 w 32"/>
              <a:gd name="T1" fmla="*/ 0 h 274"/>
              <a:gd name="T2" fmla="*/ 16 w 32"/>
              <a:gd name="T3" fmla="*/ 0 h 274"/>
              <a:gd name="T4" fmla="*/ 0 w 32"/>
              <a:gd name="T5" fmla="*/ 0 h 274"/>
              <a:gd name="T6" fmla="*/ 0 w 32"/>
              <a:gd name="T7" fmla="*/ 274 h 274"/>
              <a:gd name="T8" fmla="*/ 32 w 32"/>
              <a:gd name="T9" fmla="*/ 274 h 274"/>
              <a:gd name="T10" fmla="*/ 32 w 32"/>
              <a:gd name="T11" fmla="*/ 33 h 274"/>
              <a:gd name="T12" fmla="*/ 32 w 32"/>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32" h="274">
                <a:moveTo>
                  <a:pt x="32" y="0"/>
                </a:moveTo>
                <a:lnTo>
                  <a:pt x="16" y="0"/>
                </a:lnTo>
                <a:lnTo>
                  <a:pt x="0" y="0"/>
                </a:lnTo>
                <a:lnTo>
                  <a:pt x="0" y="274"/>
                </a:lnTo>
                <a:lnTo>
                  <a:pt x="32" y="274"/>
                </a:lnTo>
                <a:lnTo>
                  <a:pt x="32" y="33"/>
                </a:lnTo>
                <a:lnTo>
                  <a:pt x="3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4" name="Freeform 65"/>
          <p:cNvSpPr>
            <a:spLocks/>
          </p:cNvSpPr>
          <p:nvPr/>
        </p:nvSpPr>
        <p:spPr bwMode="auto">
          <a:xfrm>
            <a:off x="9734627" y="5579648"/>
            <a:ext cx="35283" cy="302103"/>
          </a:xfrm>
          <a:custGeom>
            <a:avLst/>
            <a:gdLst>
              <a:gd name="T0" fmla="*/ 32 w 32"/>
              <a:gd name="T1" fmla="*/ 0 h 274"/>
              <a:gd name="T2" fmla="*/ 16 w 32"/>
              <a:gd name="T3" fmla="*/ 0 h 274"/>
              <a:gd name="T4" fmla="*/ 0 w 32"/>
              <a:gd name="T5" fmla="*/ 0 h 274"/>
              <a:gd name="T6" fmla="*/ 0 w 32"/>
              <a:gd name="T7" fmla="*/ 274 h 274"/>
              <a:gd name="T8" fmla="*/ 32 w 32"/>
              <a:gd name="T9" fmla="*/ 274 h 274"/>
              <a:gd name="T10" fmla="*/ 32 w 32"/>
              <a:gd name="T11" fmla="*/ 33 h 274"/>
              <a:gd name="T12" fmla="*/ 32 w 32"/>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32" h="274">
                <a:moveTo>
                  <a:pt x="32" y="0"/>
                </a:moveTo>
                <a:lnTo>
                  <a:pt x="16" y="0"/>
                </a:lnTo>
                <a:lnTo>
                  <a:pt x="0" y="0"/>
                </a:lnTo>
                <a:lnTo>
                  <a:pt x="0" y="274"/>
                </a:lnTo>
                <a:lnTo>
                  <a:pt x="32" y="274"/>
                </a:lnTo>
                <a:lnTo>
                  <a:pt x="32" y="33"/>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grpSp>
        <p:nvGrpSpPr>
          <p:cNvPr id="9" name="Group 8"/>
          <p:cNvGrpSpPr/>
          <p:nvPr/>
        </p:nvGrpSpPr>
        <p:grpSpPr>
          <a:xfrm>
            <a:off x="7481488" y="5533569"/>
            <a:ext cx="339591" cy="446539"/>
            <a:chOff x="7360086" y="6149626"/>
            <a:chExt cx="346400" cy="455493"/>
          </a:xfrm>
        </p:grpSpPr>
        <p:sp>
          <p:nvSpPr>
            <p:cNvPr id="206" name="AutoShape 29"/>
            <p:cNvSpPr>
              <a:spLocks noChangeAspect="1" noChangeArrowheads="1" noTextEdit="1"/>
            </p:cNvSpPr>
            <p:nvPr/>
          </p:nvSpPr>
          <p:spPr bwMode="auto">
            <a:xfrm>
              <a:off x="7362335" y="6149626"/>
              <a:ext cx="344151" cy="45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7" name="Freeform 31"/>
            <p:cNvSpPr>
              <a:spLocks/>
            </p:cNvSpPr>
            <p:nvPr/>
          </p:nvSpPr>
          <p:spPr bwMode="auto">
            <a:xfrm>
              <a:off x="7360086" y="6211483"/>
              <a:ext cx="172075" cy="393636"/>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4" y="172"/>
                    <a:pt x="75" y="172"/>
                  </a:cubicBezTo>
                  <a:cubicBezTo>
                    <a:pt x="75" y="0"/>
                    <a:pt x="75" y="0"/>
                    <a:pt x="75" y="0"/>
                  </a:cubicBezTo>
                  <a:cubicBezTo>
                    <a:pt x="0" y="0"/>
                    <a:pt x="0" y="0"/>
                    <a:pt x="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8" name="Freeform 32"/>
            <p:cNvSpPr>
              <a:spLocks/>
            </p:cNvSpPr>
            <p:nvPr/>
          </p:nvSpPr>
          <p:spPr bwMode="auto">
            <a:xfrm>
              <a:off x="7529912" y="6211483"/>
              <a:ext cx="174325" cy="393636"/>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09" name="Freeform 33"/>
            <p:cNvSpPr>
              <a:spLocks/>
            </p:cNvSpPr>
            <p:nvPr/>
          </p:nvSpPr>
          <p:spPr bwMode="auto">
            <a:xfrm>
              <a:off x="7529912" y="6211483"/>
              <a:ext cx="174325" cy="393636"/>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10" name="Oval 34"/>
            <p:cNvSpPr>
              <a:spLocks noChangeArrowheads="1"/>
            </p:cNvSpPr>
            <p:nvPr/>
          </p:nvSpPr>
          <p:spPr bwMode="auto">
            <a:xfrm>
              <a:off x="7360086" y="6149626"/>
              <a:ext cx="344151" cy="12371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11" name="Oval 35"/>
            <p:cNvSpPr>
              <a:spLocks noChangeArrowheads="1"/>
            </p:cNvSpPr>
            <p:nvPr/>
          </p:nvSpPr>
          <p:spPr bwMode="auto">
            <a:xfrm>
              <a:off x="7394951" y="6167621"/>
              <a:ext cx="274421" cy="8322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sp>
          <p:nvSpPr>
            <p:cNvPr id="212" name="Freeform 36"/>
            <p:cNvSpPr>
              <a:spLocks/>
            </p:cNvSpPr>
            <p:nvPr/>
          </p:nvSpPr>
          <p:spPr bwMode="auto">
            <a:xfrm>
              <a:off x="7394951" y="6167621"/>
              <a:ext cx="274421" cy="66356"/>
            </a:xfrm>
            <a:custGeom>
              <a:avLst/>
              <a:gdLst>
                <a:gd name="T0" fmla="*/ 107 w 120"/>
                <a:gd name="T1" fmla="*/ 29 h 29"/>
                <a:gd name="T2" fmla="*/ 120 w 120"/>
                <a:gd name="T3" fmla="*/ 18 h 29"/>
                <a:gd name="T4" fmla="*/ 60 w 120"/>
                <a:gd name="T5" fmla="*/ 0 h 29"/>
                <a:gd name="T6" fmla="*/ 0 w 120"/>
                <a:gd name="T7" fmla="*/ 18 h 29"/>
                <a:gd name="T8" fmla="*/ 13 w 120"/>
                <a:gd name="T9" fmla="*/ 29 h 29"/>
                <a:gd name="T10" fmla="*/ 60 w 120"/>
                <a:gd name="T11" fmla="*/ 22 h 29"/>
                <a:gd name="T12" fmla="*/ 107 w 120"/>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20" h="29">
                  <a:moveTo>
                    <a:pt x="107" y="29"/>
                  </a:moveTo>
                  <a:cubicBezTo>
                    <a:pt x="115" y="26"/>
                    <a:pt x="120" y="22"/>
                    <a:pt x="120" y="18"/>
                  </a:cubicBezTo>
                  <a:cubicBezTo>
                    <a:pt x="120" y="8"/>
                    <a:pt x="93" y="0"/>
                    <a:pt x="60" y="0"/>
                  </a:cubicBezTo>
                  <a:cubicBezTo>
                    <a:pt x="27" y="0"/>
                    <a:pt x="0" y="8"/>
                    <a:pt x="0" y="18"/>
                  </a:cubicBezTo>
                  <a:cubicBezTo>
                    <a:pt x="0" y="22"/>
                    <a:pt x="5" y="26"/>
                    <a:pt x="13" y="29"/>
                  </a:cubicBezTo>
                  <a:cubicBezTo>
                    <a:pt x="24" y="24"/>
                    <a:pt x="41" y="22"/>
                    <a:pt x="60" y="22"/>
                  </a:cubicBezTo>
                  <a:cubicBezTo>
                    <a:pt x="79" y="22"/>
                    <a:pt x="96" y="24"/>
                    <a:pt x="107" y="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endParaRPr>
            </a:p>
          </p:txBody>
        </p:sp>
      </p:grpSp>
      <p:sp>
        <p:nvSpPr>
          <p:cNvPr id="162" name="TextBox 161"/>
          <p:cNvSpPr txBox="1"/>
          <p:nvPr/>
        </p:nvSpPr>
        <p:spPr>
          <a:xfrm>
            <a:off x="245876" y="1126735"/>
            <a:ext cx="1979324" cy="461974"/>
          </a:xfrm>
          <a:prstGeom prst="rect">
            <a:avLst/>
          </a:prstGeom>
          <a:noFill/>
        </p:spPr>
        <p:txBody>
          <a:bodyPr wrap="square" lIns="179259" tIns="89630" rIns="89630" bIns="179259" rtlCol="0" anchor="t">
            <a:noAutofit/>
          </a:bodyPr>
          <a:lstStyle/>
          <a:p>
            <a:pPr defTabSz="861416">
              <a:lnSpc>
                <a:spcPct val="90000"/>
              </a:lnSpc>
              <a:spcAft>
                <a:spcPts val="565"/>
              </a:spcAft>
              <a:defRPr/>
            </a:pPr>
            <a:r>
              <a:rPr lang="en-US" sz="1961" b="1" kern="0">
                <a:gradFill>
                  <a:gsLst>
                    <a:gs pos="2917">
                      <a:srgbClr val="353535"/>
                    </a:gs>
                    <a:gs pos="100000">
                      <a:srgbClr val="353535"/>
                    </a:gs>
                  </a:gsLst>
                  <a:lin ang="5400000" scaled="0"/>
                </a:gradFill>
                <a:cs typeface="Segoe UI Semilight" panose="020B0402040204020203" pitchFamily="34" charset="0"/>
              </a:rPr>
              <a:t>Cloud services</a:t>
            </a:r>
          </a:p>
        </p:txBody>
      </p:sp>
      <p:sp>
        <p:nvSpPr>
          <p:cNvPr id="166" name="TextBox 165"/>
          <p:cNvSpPr txBox="1"/>
          <p:nvPr/>
        </p:nvSpPr>
        <p:spPr>
          <a:xfrm>
            <a:off x="5399788" y="987807"/>
            <a:ext cx="2098460" cy="387989"/>
          </a:xfrm>
          <a:prstGeom prst="rect">
            <a:avLst/>
          </a:prstGeom>
          <a:solidFill>
            <a:schemeClr val="bg1"/>
          </a:solidFill>
          <a:ln>
            <a:noFill/>
          </a:ln>
        </p:spPr>
        <p:txBody>
          <a:bodyPr wrap="square" lIns="89630" tIns="179259" rIns="89630" bIns="179259" rtlCol="0" anchor="ctr">
            <a:noAutofit/>
          </a:bodyPr>
          <a:lstStyle/>
          <a:p>
            <a:pPr algn="ctr" defTabSz="913927" fontAlgn="base">
              <a:lnSpc>
                <a:spcPct val="90000"/>
              </a:lnSpc>
              <a:spcBef>
                <a:spcPct val="0"/>
              </a:spcBef>
              <a:spcAft>
                <a:spcPct val="0"/>
              </a:spcAft>
              <a:defRPr/>
            </a:pPr>
            <a:r>
              <a:rPr lang="en-US" sz="4000" kern="0">
                <a:solidFill>
                  <a:schemeClr val="accent1"/>
                </a:solidFill>
              </a:rPr>
              <a:t>Power BI</a:t>
            </a:r>
          </a:p>
        </p:txBody>
      </p:sp>
      <p:sp>
        <p:nvSpPr>
          <p:cNvPr id="184" name="TextBox 183"/>
          <p:cNvSpPr txBox="1"/>
          <p:nvPr/>
        </p:nvSpPr>
        <p:spPr>
          <a:xfrm>
            <a:off x="6944299" y="3111492"/>
            <a:ext cx="1651535" cy="280605"/>
          </a:xfrm>
          <a:prstGeom prst="rect">
            <a:avLst/>
          </a:prstGeom>
          <a:noFill/>
        </p:spPr>
        <p:txBody>
          <a:bodyPr wrap="square" rtlCol="0">
            <a:spAutoFit/>
          </a:bodyPr>
          <a:lstStyle/>
          <a:p>
            <a:pPr defTabSz="861416">
              <a:lnSpc>
                <a:spcPct val="90000"/>
              </a:lnSpc>
              <a:spcAft>
                <a:spcPts val="565"/>
              </a:spcAft>
              <a:defRPr/>
            </a:pPr>
            <a:r>
              <a:rPr lang="en-US" sz="1372" b="1" kern="0">
                <a:gradFill>
                  <a:gsLst>
                    <a:gs pos="2917">
                      <a:srgbClr val="353535"/>
                    </a:gs>
                    <a:gs pos="100000">
                      <a:srgbClr val="353535"/>
                    </a:gs>
                  </a:gsLst>
                  <a:lin ang="5400000" scaled="0"/>
                </a:gradFill>
                <a:cs typeface="Segoe UI Semilight" panose="020B0402040204020203" pitchFamily="34" charset="0"/>
              </a:rPr>
              <a:t>Azure Service Bus</a:t>
            </a:r>
          </a:p>
        </p:txBody>
      </p:sp>
      <p:sp>
        <p:nvSpPr>
          <p:cNvPr id="194" name="TextBox 193"/>
          <p:cNvSpPr txBox="1"/>
          <p:nvPr/>
        </p:nvSpPr>
        <p:spPr>
          <a:xfrm>
            <a:off x="6944299" y="4084082"/>
            <a:ext cx="4278640" cy="736212"/>
          </a:xfrm>
          <a:prstGeom prst="rect">
            <a:avLst/>
          </a:prstGeom>
          <a:noFill/>
        </p:spPr>
        <p:txBody>
          <a:bodyPr wrap="square" rtlCol="0">
            <a:spAutoFit/>
          </a:bodyPr>
          <a:lstStyle/>
          <a:p>
            <a:pPr defTabSz="861416">
              <a:lnSpc>
                <a:spcPct val="90000"/>
              </a:lnSpc>
              <a:spcAft>
                <a:spcPts val="565"/>
              </a:spcAft>
              <a:defRPr/>
            </a:pPr>
            <a:r>
              <a:rPr lang="en-US" sz="1372" b="1" kern="0">
                <a:gradFill>
                  <a:gsLst>
                    <a:gs pos="2917">
                      <a:srgbClr val="353535"/>
                    </a:gs>
                    <a:gs pos="100000">
                      <a:srgbClr val="353535"/>
                    </a:gs>
                  </a:gsLst>
                  <a:lin ang="5400000" scaled="0"/>
                </a:gradFill>
                <a:cs typeface="Segoe UI Semilight" panose="020B0402040204020203" pitchFamily="34" charset="0"/>
              </a:rPr>
              <a:t>Application Gateway</a:t>
            </a:r>
          </a:p>
          <a:p>
            <a:pPr defTabSz="861416">
              <a:lnSpc>
                <a:spcPct val="90000"/>
              </a:lnSpc>
              <a:spcAft>
                <a:spcPts val="565"/>
              </a:spcAft>
              <a:defRPr/>
            </a:pPr>
            <a:r>
              <a:rPr lang="en-US" sz="1372" kern="0">
                <a:gradFill>
                  <a:gsLst>
                    <a:gs pos="2917">
                      <a:srgbClr val="353535"/>
                    </a:gs>
                    <a:gs pos="100000">
                      <a:srgbClr val="353535"/>
                    </a:gs>
                  </a:gsLst>
                  <a:lin ang="5400000" scaled="0"/>
                </a:gradFill>
                <a:cs typeface="Segoe UI Semilight" panose="020B0402040204020203" pitchFamily="34" charset="0"/>
              </a:rPr>
              <a:t>Data source connection credentials can only be decrypted by the gateway</a:t>
            </a:r>
          </a:p>
        </p:txBody>
      </p:sp>
      <p:sp>
        <p:nvSpPr>
          <p:cNvPr id="196" name="TextBox 195"/>
          <p:cNvSpPr txBox="1"/>
          <p:nvPr/>
        </p:nvSpPr>
        <p:spPr>
          <a:xfrm>
            <a:off x="6944299" y="1975244"/>
            <a:ext cx="4205442" cy="470693"/>
          </a:xfrm>
          <a:prstGeom prst="rect">
            <a:avLst/>
          </a:prstGeom>
          <a:noFill/>
        </p:spPr>
        <p:txBody>
          <a:bodyPr wrap="square" rtlCol="0">
            <a:spAutoFit/>
          </a:bodyPr>
          <a:lstStyle/>
          <a:p>
            <a:pPr defTabSz="861416">
              <a:lnSpc>
                <a:spcPct val="90000"/>
              </a:lnSpc>
              <a:spcAft>
                <a:spcPts val="565"/>
              </a:spcAft>
              <a:defRPr/>
            </a:pPr>
            <a:r>
              <a:rPr lang="en-US" sz="1372" b="1" kern="0">
                <a:gradFill>
                  <a:gsLst>
                    <a:gs pos="2917">
                      <a:srgbClr val="353535"/>
                    </a:gs>
                    <a:gs pos="100000">
                      <a:srgbClr val="353535"/>
                    </a:gs>
                  </a:gsLst>
                  <a:lin ang="5400000" scaled="0"/>
                </a:gradFill>
                <a:cs typeface="Segoe UI Semilight" panose="020B0402040204020203" pitchFamily="34" charset="0"/>
              </a:rPr>
              <a:t>Gateway Cloud Service</a:t>
            </a:r>
            <a:br>
              <a:rPr lang="en-US" sz="1372" b="1" kern="0">
                <a:gradFill>
                  <a:gsLst>
                    <a:gs pos="2917">
                      <a:srgbClr val="353535"/>
                    </a:gs>
                    <a:gs pos="100000">
                      <a:srgbClr val="353535"/>
                    </a:gs>
                  </a:gsLst>
                  <a:lin ang="5400000" scaled="0"/>
                </a:gradFill>
                <a:cs typeface="Segoe UI Semilight" panose="020B0402040204020203" pitchFamily="34" charset="0"/>
              </a:rPr>
            </a:br>
            <a:r>
              <a:rPr lang="en-US" sz="1372" kern="0">
                <a:gradFill>
                  <a:gsLst>
                    <a:gs pos="2917">
                      <a:srgbClr val="353535"/>
                    </a:gs>
                    <a:gs pos="100000">
                      <a:srgbClr val="353535"/>
                    </a:gs>
                  </a:gsLst>
                  <a:lin ang="5400000" scaled="0"/>
                </a:gradFill>
                <a:cs typeface="Segoe UI Semilight" panose="020B0402040204020203" pitchFamily="34" charset="0"/>
              </a:rPr>
              <a:t>Data source connection credentials are encrypted</a:t>
            </a:r>
          </a:p>
        </p:txBody>
      </p:sp>
      <p:cxnSp>
        <p:nvCxnSpPr>
          <p:cNvPr id="213" name="Straight Arrow Connector 212"/>
          <p:cNvCxnSpPr/>
          <p:nvPr/>
        </p:nvCxnSpPr>
        <p:spPr>
          <a:xfrm>
            <a:off x="6446842" y="3750087"/>
            <a:ext cx="4347" cy="268889"/>
          </a:xfrm>
          <a:prstGeom prst="straightConnector1">
            <a:avLst/>
          </a:prstGeom>
          <a:noFill/>
          <a:ln w="19050" cap="flat" cmpd="sng" algn="ctr">
            <a:solidFill>
              <a:schemeClr val="tx1"/>
            </a:solidFill>
            <a:prstDash val="solid"/>
            <a:headEnd type="arrow" w="lg" len="med"/>
            <a:tailEnd type="arrow" w="lg" len="med"/>
          </a:ln>
          <a:effectLst/>
        </p:spPr>
      </p:cxnSp>
      <p:cxnSp>
        <p:nvCxnSpPr>
          <p:cNvPr id="214" name="Straight Arrow Connector 213"/>
          <p:cNvCxnSpPr/>
          <p:nvPr/>
        </p:nvCxnSpPr>
        <p:spPr>
          <a:xfrm>
            <a:off x="6449016" y="2576008"/>
            <a:ext cx="0" cy="268889"/>
          </a:xfrm>
          <a:prstGeom prst="straightConnector1">
            <a:avLst/>
          </a:prstGeom>
          <a:noFill/>
          <a:ln w="19050" cap="flat" cmpd="sng" algn="ctr">
            <a:solidFill>
              <a:schemeClr val="tx1"/>
            </a:solidFill>
            <a:prstDash val="solid"/>
            <a:headEnd type="arrow" w="lg" len="med"/>
            <a:tailEnd type="arrow" w="lg" len="med"/>
          </a:ln>
          <a:effectLst/>
        </p:spPr>
      </p:cxnSp>
      <p:grpSp>
        <p:nvGrpSpPr>
          <p:cNvPr id="7" name="Group 6"/>
          <p:cNvGrpSpPr/>
          <p:nvPr/>
        </p:nvGrpSpPr>
        <p:grpSpPr>
          <a:xfrm>
            <a:off x="6092674" y="2884316"/>
            <a:ext cx="712686" cy="712686"/>
            <a:chOff x="6232278" y="3447250"/>
            <a:chExt cx="726977" cy="726977"/>
          </a:xfrm>
        </p:grpSpPr>
        <p:sp>
          <p:nvSpPr>
            <p:cNvPr id="91" name="Oval 90"/>
            <p:cNvSpPr/>
            <p:nvPr/>
          </p:nvSpPr>
          <p:spPr bwMode="auto">
            <a:xfrm>
              <a:off x="6232278" y="3447250"/>
              <a:ext cx="726977" cy="726977"/>
            </a:xfrm>
            <a:prstGeom prst="ellipse">
              <a:avLst/>
            </a:prstGeom>
            <a:solidFill>
              <a:srgbClr val="F8F8F8"/>
            </a:solidFill>
            <a:ln w="3810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5439">
                      <a:srgbClr val="F8F8F8"/>
                    </a:gs>
                    <a:gs pos="10000">
                      <a:srgbClr val="F8F8F8"/>
                    </a:gs>
                  </a:gsLst>
                  <a:lin ang="5400000" scaled="0"/>
                </a:gradFill>
              </a:endParaRPr>
            </a:p>
          </p:txBody>
        </p:sp>
        <p:grpSp>
          <p:nvGrpSpPr>
            <p:cNvPr id="224" name="Group 13"/>
            <p:cNvGrpSpPr>
              <a:grpSpLocks noChangeAspect="1"/>
            </p:cNvGrpSpPr>
            <p:nvPr/>
          </p:nvGrpSpPr>
          <p:grpSpPr bwMode="auto">
            <a:xfrm>
              <a:off x="6397711" y="3602032"/>
              <a:ext cx="396110" cy="467205"/>
              <a:chOff x="3889" y="2349"/>
              <a:chExt cx="351" cy="414"/>
            </a:xfrm>
            <a:solidFill>
              <a:schemeClr val="tx1"/>
            </a:solidFill>
          </p:grpSpPr>
          <p:sp>
            <p:nvSpPr>
              <p:cNvPr id="226" name="Freeform 14"/>
              <p:cNvSpPr>
                <a:spLocks/>
              </p:cNvSpPr>
              <p:nvPr/>
            </p:nvSpPr>
            <p:spPr bwMode="auto">
              <a:xfrm>
                <a:off x="3956" y="2598"/>
                <a:ext cx="116" cy="165"/>
              </a:xfrm>
              <a:custGeom>
                <a:avLst/>
                <a:gdLst>
                  <a:gd name="T0" fmla="*/ 76 w 116"/>
                  <a:gd name="T1" fmla="*/ 0 h 165"/>
                  <a:gd name="T2" fmla="*/ 35 w 116"/>
                  <a:gd name="T3" fmla="*/ 0 h 165"/>
                  <a:gd name="T4" fmla="*/ 35 w 116"/>
                  <a:gd name="T5" fmla="*/ 86 h 165"/>
                  <a:gd name="T6" fmla="*/ 0 w 116"/>
                  <a:gd name="T7" fmla="*/ 86 h 165"/>
                  <a:gd name="T8" fmla="*/ 58 w 116"/>
                  <a:gd name="T9" fmla="*/ 165 h 165"/>
                  <a:gd name="T10" fmla="*/ 116 w 116"/>
                  <a:gd name="T11" fmla="*/ 86 h 165"/>
                  <a:gd name="T12" fmla="*/ 76 w 116"/>
                  <a:gd name="T13" fmla="*/ 86 h 165"/>
                  <a:gd name="T14" fmla="*/ 76 w 116"/>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5">
                    <a:moveTo>
                      <a:pt x="76" y="0"/>
                    </a:moveTo>
                    <a:lnTo>
                      <a:pt x="35" y="0"/>
                    </a:lnTo>
                    <a:lnTo>
                      <a:pt x="35" y="86"/>
                    </a:lnTo>
                    <a:lnTo>
                      <a:pt x="0" y="86"/>
                    </a:lnTo>
                    <a:lnTo>
                      <a:pt x="58" y="165"/>
                    </a:lnTo>
                    <a:lnTo>
                      <a:pt x="116" y="86"/>
                    </a:lnTo>
                    <a:lnTo>
                      <a:pt x="76" y="86"/>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7" name="Rectangle 15"/>
              <p:cNvSpPr>
                <a:spLocks noChangeArrowheads="1"/>
              </p:cNvSpPr>
              <p:nvPr/>
            </p:nvSpPr>
            <p:spPr bwMode="auto">
              <a:xfrm>
                <a:off x="3960" y="2467"/>
                <a:ext cx="101"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8" name="Rectangle 16"/>
              <p:cNvSpPr>
                <a:spLocks noChangeArrowheads="1"/>
              </p:cNvSpPr>
              <p:nvPr/>
            </p:nvSpPr>
            <p:spPr bwMode="auto">
              <a:xfrm>
                <a:off x="3960" y="2511"/>
                <a:ext cx="101"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9" name="Rectangle 17"/>
              <p:cNvSpPr>
                <a:spLocks noChangeArrowheads="1"/>
              </p:cNvSpPr>
              <p:nvPr/>
            </p:nvSpPr>
            <p:spPr bwMode="auto">
              <a:xfrm>
                <a:off x="3960" y="2554"/>
                <a:ext cx="101"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30" name="Freeform 18"/>
              <p:cNvSpPr>
                <a:spLocks/>
              </p:cNvSpPr>
              <p:nvPr/>
            </p:nvSpPr>
            <p:spPr bwMode="auto">
              <a:xfrm>
                <a:off x="3889" y="2349"/>
                <a:ext cx="145" cy="319"/>
              </a:xfrm>
              <a:custGeom>
                <a:avLst/>
                <a:gdLst>
                  <a:gd name="T0" fmla="*/ 64 w 70"/>
                  <a:gd name="T1" fmla="*/ 0 h 154"/>
                  <a:gd name="T2" fmla="*/ 52 w 70"/>
                  <a:gd name="T3" fmla="*/ 0 h 154"/>
                  <a:gd name="T4" fmla="*/ 18 w 70"/>
                  <a:gd name="T5" fmla="*/ 0 h 154"/>
                  <a:gd name="T6" fmla="*/ 11 w 70"/>
                  <a:gd name="T7" fmla="*/ 0 h 154"/>
                  <a:gd name="T8" fmla="*/ 6 w 70"/>
                  <a:gd name="T9" fmla="*/ 0 h 154"/>
                  <a:gd name="T10" fmla="*/ 0 w 70"/>
                  <a:gd name="T11" fmla="*/ 7 h 154"/>
                  <a:gd name="T12" fmla="*/ 0 w 70"/>
                  <a:gd name="T13" fmla="*/ 98 h 154"/>
                  <a:gd name="T14" fmla="*/ 0 w 70"/>
                  <a:gd name="T15" fmla="*/ 98 h 154"/>
                  <a:gd name="T16" fmla="*/ 0 w 70"/>
                  <a:gd name="T17" fmla="*/ 147 h 154"/>
                  <a:gd name="T18" fmla="*/ 8 w 70"/>
                  <a:gd name="T19" fmla="*/ 154 h 154"/>
                  <a:gd name="T20" fmla="*/ 14 w 70"/>
                  <a:gd name="T21" fmla="*/ 154 h 154"/>
                  <a:gd name="T22" fmla="*/ 41 w 70"/>
                  <a:gd name="T23" fmla="*/ 154 h 154"/>
                  <a:gd name="T24" fmla="*/ 41 w 70"/>
                  <a:gd name="T25" fmla="*/ 133 h 154"/>
                  <a:gd name="T26" fmla="*/ 21 w 70"/>
                  <a:gd name="T27" fmla="*/ 133 h 154"/>
                  <a:gd name="T28" fmla="*/ 21 w 70"/>
                  <a:gd name="T29" fmla="*/ 116 h 154"/>
                  <a:gd name="T30" fmla="*/ 21 w 70"/>
                  <a:gd name="T31" fmla="*/ 96 h 154"/>
                  <a:gd name="T32" fmla="*/ 21 w 70"/>
                  <a:gd name="T33" fmla="*/ 21 h 154"/>
                  <a:gd name="T34" fmla="*/ 49 w 70"/>
                  <a:gd name="T35" fmla="*/ 21 h 154"/>
                  <a:gd name="T36" fmla="*/ 49 w 70"/>
                  <a:gd name="T37" fmla="*/ 49 h 154"/>
                  <a:gd name="T38" fmla="*/ 70 w 70"/>
                  <a:gd name="T39" fmla="*/ 49 h 154"/>
                  <a:gd name="T40" fmla="*/ 70 w 70"/>
                  <a:gd name="T41" fmla="*/ 5 h 154"/>
                  <a:gd name="T42" fmla="*/ 64 w 70"/>
                  <a:gd name="T4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154">
                    <a:moveTo>
                      <a:pt x="64" y="0"/>
                    </a:moveTo>
                    <a:cubicBezTo>
                      <a:pt x="52" y="0"/>
                      <a:pt x="52" y="0"/>
                      <a:pt x="52" y="0"/>
                    </a:cubicBezTo>
                    <a:cubicBezTo>
                      <a:pt x="18" y="0"/>
                      <a:pt x="18" y="0"/>
                      <a:pt x="18" y="0"/>
                    </a:cubicBezTo>
                    <a:cubicBezTo>
                      <a:pt x="11" y="0"/>
                      <a:pt x="11" y="0"/>
                      <a:pt x="11" y="0"/>
                    </a:cubicBezTo>
                    <a:cubicBezTo>
                      <a:pt x="6" y="0"/>
                      <a:pt x="6" y="0"/>
                      <a:pt x="6" y="0"/>
                    </a:cubicBezTo>
                    <a:cubicBezTo>
                      <a:pt x="5" y="0"/>
                      <a:pt x="0" y="0"/>
                      <a:pt x="0" y="7"/>
                    </a:cubicBezTo>
                    <a:cubicBezTo>
                      <a:pt x="0" y="98"/>
                      <a:pt x="0" y="98"/>
                      <a:pt x="0" y="98"/>
                    </a:cubicBezTo>
                    <a:cubicBezTo>
                      <a:pt x="0" y="98"/>
                      <a:pt x="0" y="98"/>
                      <a:pt x="0" y="98"/>
                    </a:cubicBezTo>
                    <a:cubicBezTo>
                      <a:pt x="0" y="147"/>
                      <a:pt x="0" y="147"/>
                      <a:pt x="0" y="147"/>
                    </a:cubicBezTo>
                    <a:cubicBezTo>
                      <a:pt x="0" y="148"/>
                      <a:pt x="6" y="154"/>
                      <a:pt x="8" y="154"/>
                    </a:cubicBezTo>
                    <a:cubicBezTo>
                      <a:pt x="14" y="154"/>
                      <a:pt x="14" y="154"/>
                      <a:pt x="14" y="154"/>
                    </a:cubicBezTo>
                    <a:cubicBezTo>
                      <a:pt x="41" y="154"/>
                      <a:pt x="41" y="154"/>
                      <a:pt x="41" y="154"/>
                    </a:cubicBezTo>
                    <a:cubicBezTo>
                      <a:pt x="41" y="133"/>
                      <a:pt x="41" y="133"/>
                      <a:pt x="41" y="133"/>
                    </a:cubicBezTo>
                    <a:cubicBezTo>
                      <a:pt x="21" y="133"/>
                      <a:pt x="21" y="133"/>
                      <a:pt x="21" y="133"/>
                    </a:cubicBezTo>
                    <a:cubicBezTo>
                      <a:pt x="21" y="116"/>
                      <a:pt x="21" y="116"/>
                      <a:pt x="21" y="116"/>
                    </a:cubicBezTo>
                    <a:cubicBezTo>
                      <a:pt x="21" y="96"/>
                      <a:pt x="21" y="96"/>
                      <a:pt x="21" y="96"/>
                    </a:cubicBezTo>
                    <a:cubicBezTo>
                      <a:pt x="21" y="21"/>
                      <a:pt x="21" y="21"/>
                      <a:pt x="21" y="21"/>
                    </a:cubicBezTo>
                    <a:cubicBezTo>
                      <a:pt x="49" y="21"/>
                      <a:pt x="49" y="21"/>
                      <a:pt x="49" y="21"/>
                    </a:cubicBezTo>
                    <a:cubicBezTo>
                      <a:pt x="49" y="49"/>
                      <a:pt x="49" y="49"/>
                      <a:pt x="49" y="49"/>
                    </a:cubicBezTo>
                    <a:cubicBezTo>
                      <a:pt x="70" y="49"/>
                      <a:pt x="70" y="49"/>
                      <a:pt x="70" y="49"/>
                    </a:cubicBezTo>
                    <a:cubicBezTo>
                      <a:pt x="70" y="5"/>
                      <a:pt x="70" y="5"/>
                      <a:pt x="70" y="5"/>
                    </a:cubicBezTo>
                    <a:cubicBezTo>
                      <a:pt x="69" y="0"/>
                      <a:pt x="66"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31" name="Freeform 19"/>
              <p:cNvSpPr>
                <a:spLocks/>
              </p:cNvSpPr>
              <p:nvPr/>
            </p:nvSpPr>
            <p:spPr bwMode="auto">
              <a:xfrm>
                <a:off x="4051" y="2397"/>
                <a:ext cx="189" cy="277"/>
              </a:xfrm>
              <a:custGeom>
                <a:avLst/>
                <a:gdLst>
                  <a:gd name="T0" fmla="*/ 58 w 91"/>
                  <a:gd name="T1" fmla="*/ 68 h 134"/>
                  <a:gd name="T2" fmla="*/ 52 w 91"/>
                  <a:gd name="T3" fmla="*/ 68 h 134"/>
                  <a:gd name="T4" fmla="*/ 0 w 91"/>
                  <a:gd name="T5" fmla="*/ 0 h 134"/>
                  <a:gd name="T6" fmla="*/ 0 w 91"/>
                  <a:gd name="T7" fmla="*/ 21 h 134"/>
                  <a:gd name="T8" fmla="*/ 30 w 91"/>
                  <a:gd name="T9" fmla="*/ 77 h 134"/>
                  <a:gd name="T10" fmla="*/ 29 w 91"/>
                  <a:gd name="T11" fmla="*/ 91 h 134"/>
                  <a:gd name="T12" fmla="*/ 57 w 91"/>
                  <a:gd name="T13" fmla="*/ 90 h 134"/>
                  <a:gd name="T14" fmla="*/ 70 w 91"/>
                  <a:gd name="T15" fmla="*/ 100 h 134"/>
                  <a:gd name="T16" fmla="*/ 70 w 91"/>
                  <a:gd name="T17" fmla="*/ 113 h 134"/>
                  <a:gd name="T18" fmla="*/ 0 w 91"/>
                  <a:gd name="T19" fmla="*/ 113 h 134"/>
                  <a:gd name="T20" fmla="*/ 0 w 91"/>
                  <a:gd name="T21" fmla="*/ 134 h 134"/>
                  <a:gd name="T22" fmla="*/ 83 w 91"/>
                  <a:gd name="T23" fmla="*/ 134 h 134"/>
                  <a:gd name="T24" fmla="*/ 91 w 91"/>
                  <a:gd name="T25" fmla="*/ 127 h 134"/>
                  <a:gd name="T26" fmla="*/ 91 w 91"/>
                  <a:gd name="T27" fmla="*/ 123 h 134"/>
                  <a:gd name="T28" fmla="*/ 91 w 91"/>
                  <a:gd name="T29" fmla="*/ 112 h 134"/>
                  <a:gd name="T30" fmla="*/ 91 w 91"/>
                  <a:gd name="T31" fmla="*/ 98 h 134"/>
                  <a:gd name="T32" fmla="*/ 58 w 91"/>
                  <a:gd name="T33" fmla="*/ 6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134">
                    <a:moveTo>
                      <a:pt x="58" y="68"/>
                    </a:moveTo>
                    <a:cubicBezTo>
                      <a:pt x="52" y="68"/>
                      <a:pt x="52" y="68"/>
                      <a:pt x="52" y="68"/>
                    </a:cubicBezTo>
                    <a:cubicBezTo>
                      <a:pt x="48" y="26"/>
                      <a:pt x="28" y="6"/>
                      <a:pt x="0" y="0"/>
                    </a:cubicBezTo>
                    <a:cubicBezTo>
                      <a:pt x="0" y="21"/>
                      <a:pt x="0" y="21"/>
                      <a:pt x="0" y="21"/>
                    </a:cubicBezTo>
                    <a:cubicBezTo>
                      <a:pt x="21" y="28"/>
                      <a:pt x="29" y="49"/>
                      <a:pt x="30" y="77"/>
                    </a:cubicBezTo>
                    <a:cubicBezTo>
                      <a:pt x="29" y="91"/>
                      <a:pt x="29" y="91"/>
                      <a:pt x="29" y="91"/>
                    </a:cubicBezTo>
                    <a:cubicBezTo>
                      <a:pt x="57" y="90"/>
                      <a:pt x="57" y="90"/>
                      <a:pt x="57" y="90"/>
                    </a:cubicBezTo>
                    <a:cubicBezTo>
                      <a:pt x="64" y="90"/>
                      <a:pt x="70" y="92"/>
                      <a:pt x="70" y="100"/>
                    </a:cubicBezTo>
                    <a:cubicBezTo>
                      <a:pt x="70" y="113"/>
                      <a:pt x="70" y="113"/>
                      <a:pt x="70" y="113"/>
                    </a:cubicBezTo>
                    <a:cubicBezTo>
                      <a:pt x="0" y="113"/>
                      <a:pt x="0" y="113"/>
                      <a:pt x="0" y="113"/>
                    </a:cubicBezTo>
                    <a:cubicBezTo>
                      <a:pt x="0" y="134"/>
                      <a:pt x="0" y="134"/>
                      <a:pt x="0" y="134"/>
                    </a:cubicBezTo>
                    <a:cubicBezTo>
                      <a:pt x="83" y="134"/>
                      <a:pt x="83" y="134"/>
                      <a:pt x="83" y="134"/>
                    </a:cubicBezTo>
                    <a:cubicBezTo>
                      <a:pt x="84" y="134"/>
                      <a:pt x="91" y="128"/>
                      <a:pt x="91" y="127"/>
                    </a:cubicBezTo>
                    <a:cubicBezTo>
                      <a:pt x="91" y="123"/>
                      <a:pt x="91" y="123"/>
                      <a:pt x="91" y="123"/>
                    </a:cubicBezTo>
                    <a:cubicBezTo>
                      <a:pt x="91" y="112"/>
                      <a:pt x="91" y="112"/>
                      <a:pt x="91" y="112"/>
                    </a:cubicBezTo>
                    <a:cubicBezTo>
                      <a:pt x="91" y="98"/>
                      <a:pt x="91" y="98"/>
                      <a:pt x="91" y="98"/>
                    </a:cubicBezTo>
                    <a:cubicBezTo>
                      <a:pt x="91" y="81"/>
                      <a:pt x="76" y="68"/>
                      <a:pt x="5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grpSp>
      </p:grpSp>
      <p:grpSp>
        <p:nvGrpSpPr>
          <p:cNvPr id="6" name="Group 5"/>
          <p:cNvGrpSpPr/>
          <p:nvPr/>
        </p:nvGrpSpPr>
        <p:grpSpPr>
          <a:xfrm>
            <a:off x="6092674" y="1826435"/>
            <a:ext cx="712686" cy="712686"/>
            <a:chOff x="6232278" y="2368157"/>
            <a:chExt cx="726977" cy="726977"/>
          </a:xfrm>
        </p:grpSpPr>
        <p:sp>
          <p:nvSpPr>
            <p:cNvPr id="90" name="Oval 89"/>
            <p:cNvSpPr/>
            <p:nvPr/>
          </p:nvSpPr>
          <p:spPr bwMode="auto">
            <a:xfrm>
              <a:off x="6232278" y="2368157"/>
              <a:ext cx="726977" cy="726977"/>
            </a:xfrm>
            <a:prstGeom prst="ellipse">
              <a:avLst/>
            </a:prstGeom>
            <a:solidFill>
              <a:srgbClr val="F8F8F8"/>
            </a:solidFill>
            <a:ln w="3810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5439">
                      <a:srgbClr val="F8F8F8"/>
                    </a:gs>
                    <a:gs pos="10000">
                      <a:srgbClr val="F8F8F8"/>
                    </a:gs>
                  </a:gsLst>
                  <a:lin ang="5400000" scaled="0"/>
                </a:gradFill>
              </a:endParaRPr>
            </a:p>
          </p:txBody>
        </p:sp>
        <p:grpSp>
          <p:nvGrpSpPr>
            <p:cNvPr id="232" name="Group 22"/>
            <p:cNvGrpSpPr>
              <a:grpSpLocks noChangeAspect="1"/>
            </p:cNvGrpSpPr>
            <p:nvPr/>
          </p:nvGrpSpPr>
          <p:grpSpPr bwMode="auto">
            <a:xfrm>
              <a:off x="6374543" y="2545385"/>
              <a:ext cx="442446" cy="375442"/>
              <a:chOff x="3796" y="1814"/>
              <a:chExt cx="416" cy="353"/>
            </a:xfrm>
          </p:grpSpPr>
          <p:sp>
            <p:nvSpPr>
              <p:cNvPr id="233" name="AutoShape 21"/>
              <p:cNvSpPr>
                <a:spLocks noChangeAspect="1" noChangeArrowheads="1" noTextEdit="1"/>
              </p:cNvSpPr>
              <p:nvPr/>
            </p:nvSpPr>
            <p:spPr bwMode="auto">
              <a:xfrm>
                <a:off x="3796" y="1816"/>
                <a:ext cx="41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34" name="Freeform 23"/>
              <p:cNvSpPr>
                <a:spLocks/>
              </p:cNvSpPr>
              <p:nvPr/>
            </p:nvSpPr>
            <p:spPr bwMode="auto">
              <a:xfrm>
                <a:off x="3796" y="1814"/>
                <a:ext cx="414" cy="353"/>
              </a:xfrm>
              <a:custGeom>
                <a:avLst/>
                <a:gdLst>
                  <a:gd name="T0" fmla="*/ 173 w 200"/>
                  <a:gd name="T1" fmla="*/ 59 h 170"/>
                  <a:gd name="T2" fmla="*/ 175 w 200"/>
                  <a:gd name="T3" fmla="*/ 48 h 170"/>
                  <a:gd name="T4" fmla="*/ 126 w 200"/>
                  <a:gd name="T5" fmla="*/ 0 h 170"/>
                  <a:gd name="T6" fmla="*/ 83 w 200"/>
                  <a:gd name="T7" fmla="*/ 27 h 170"/>
                  <a:gd name="T8" fmla="*/ 59 w 200"/>
                  <a:gd name="T9" fmla="*/ 17 h 170"/>
                  <a:gd name="T10" fmla="*/ 24 w 200"/>
                  <a:gd name="T11" fmla="*/ 51 h 170"/>
                  <a:gd name="T12" fmla="*/ 25 w 200"/>
                  <a:gd name="T13" fmla="*/ 59 h 170"/>
                  <a:gd name="T14" fmla="*/ 0 w 200"/>
                  <a:gd name="T15" fmla="*/ 95 h 170"/>
                  <a:gd name="T16" fmla="*/ 40 w 200"/>
                  <a:gd name="T17" fmla="*/ 134 h 170"/>
                  <a:gd name="T18" fmla="*/ 43 w 200"/>
                  <a:gd name="T19" fmla="*/ 134 h 170"/>
                  <a:gd name="T20" fmla="*/ 80 w 200"/>
                  <a:gd name="T21" fmla="*/ 170 h 170"/>
                  <a:gd name="T22" fmla="*/ 112 w 200"/>
                  <a:gd name="T23" fmla="*/ 151 h 170"/>
                  <a:gd name="T24" fmla="*/ 129 w 200"/>
                  <a:gd name="T25" fmla="*/ 158 h 170"/>
                  <a:gd name="T26" fmla="*/ 156 w 200"/>
                  <a:gd name="T27" fmla="*/ 134 h 170"/>
                  <a:gd name="T28" fmla="*/ 160 w 200"/>
                  <a:gd name="T29" fmla="*/ 134 h 170"/>
                  <a:gd name="T30" fmla="*/ 200 w 200"/>
                  <a:gd name="T31" fmla="*/ 95 h 170"/>
                  <a:gd name="T32" fmla="*/ 173 w 200"/>
                  <a:gd name="T33" fmla="*/ 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70">
                    <a:moveTo>
                      <a:pt x="173" y="59"/>
                    </a:moveTo>
                    <a:cubicBezTo>
                      <a:pt x="174" y="55"/>
                      <a:pt x="175" y="52"/>
                      <a:pt x="175" y="48"/>
                    </a:cubicBezTo>
                    <a:cubicBezTo>
                      <a:pt x="175" y="22"/>
                      <a:pt x="153" y="0"/>
                      <a:pt x="126" y="0"/>
                    </a:cubicBezTo>
                    <a:cubicBezTo>
                      <a:pt x="108" y="0"/>
                      <a:pt x="91" y="10"/>
                      <a:pt x="83" y="27"/>
                    </a:cubicBezTo>
                    <a:cubicBezTo>
                      <a:pt x="77" y="21"/>
                      <a:pt x="68" y="17"/>
                      <a:pt x="59" y="17"/>
                    </a:cubicBezTo>
                    <a:cubicBezTo>
                      <a:pt x="40" y="17"/>
                      <a:pt x="24" y="32"/>
                      <a:pt x="24" y="51"/>
                    </a:cubicBezTo>
                    <a:cubicBezTo>
                      <a:pt x="24" y="54"/>
                      <a:pt x="24" y="57"/>
                      <a:pt x="25" y="59"/>
                    </a:cubicBezTo>
                    <a:cubicBezTo>
                      <a:pt x="9" y="66"/>
                      <a:pt x="0" y="79"/>
                      <a:pt x="0" y="95"/>
                    </a:cubicBezTo>
                    <a:cubicBezTo>
                      <a:pt x="0" y="117"/>
                      <a:pt x="18" y="134"/>
                      <a:pt x="40" y="134"/>
                    </a:cubicBezTo>
                    <a:cubicBezTo>
                      <a:pt x="43" y="134"/>
                      <a:pt x="43" y="134"/>
                      <a:pt x="43" y="134"/>
                    </a:cubicBezTo>
                    <a:cubicBezTo>
                      <a:pt x="43" y="154"/>
                      <a:pt x="60" y="170"/>
                      <a:pt x="80" y="170"/>
                    </a:cubicBezTo>
                    <a:cubicBezTo>
                      <a:pt x="93" y="170"/>
                      <a:pt x="105" y="162"/>
                      <a:pt x="112" y="151"/>
                    </a:cubicBezTo>
                    <a:cubicBezTo>
                      <a:pt x="117" y="155"/>
                      <a:pt x="123" y="158"/>
                      <a:pt x="129" y="158"/>
                    </a:cubicBezTo>
                    <a:cubicBezTo>
                      <a:pt x="143" y="158"/>
                      <a:pt x="154" y="147"/>
                      <a:pt x="156" y="134"/>
                    </a:cubicBezTo>
                    <a:cubicBezTo>
                      <a:pt x="160" y="134"/>
                      <a:pt x="160" y="134"/>
                      <a:pt x="160" y="134"/>
                    </a:cubicBezTo>
                    <a:cubicBezTo>
                      <a:pt x="182" y="134"/>
                      <a:pt x="200" y="117"/>
                      <a:pt x="200" y="95"/>
                    </a:cubicBezTo>
                    <a:cubicBezTo>
                      <a:pt x="200" y="78"/>
                      <a:pt x="190" y="64"/>
                      <a:pt x="173" y="5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35" name="Freeform 24"/>
              <p:cNvSpPr>
                <a:spLocks noEditPoints="1"/>
              </p:cNvSpPr>
              <p:nvPr/>
            </p:nvSpPr>
            <p:spPr bwMode="auto">
              <a:xfrm>
                <a:off x="3995" y="1872"/>
                <a:ext cx="134" cy="135"/>
              </a:xfrm>
              <a:custGeom>
                <a:avLst/>
                <a:gdLst>
                  <a:gd name="T0" fmla="*/ 62 w 65"/>
                  <a:gd name="T1" fmla="*/ 49 h 65"/>
                  <a:gd name="T2" fmla="*/ 65 w 65"/>
                  <a:gd name="T3" fmla="*/ 42 h 65"/>
                  <a:gd name="T4" fmla="*/ 64 w 65"/>
                  <a:gd name="T5" fmla="*/ 41 h 65"/>
                  <a:gd name="T6" fmla="*/ 57 w 65"/>
                  <a:gd name="T7" fmla="*/ 35 h 65"/>
                  <a:gd name="T8" fmla="*/ 57 w 65"/>
                  <a:gd name="T9" fmla="*/ 30 h 65"/>
                  <a:gd name="T10" fmla="*/ 65 w 65"/>
                  <a:gd name="T11" fmla="*/ 23 h 65"/>
                  <a:gd name="T12" fmla="*/ 62 w 65"/>
                  <a:gd name="T13" fmla="*/ 16 h 65"/>
                  <a:gd name="T14" fmla="*/ 61 w 65"/>
                  <a:gd name="T15" fmla="*/ 16 h 65"/>
                  <a:gd name="T16" fmla="*/ 52 w 65"/>
                  <a:gd name="T17" fmla="*/ 17 h 65"/>
                  <a:gd name="T18" fmla="*/ 48 w 65"/>
                  <a:gd name="T19" fmla="*/ 13 h 65"/>
                  <a:gd name="T20" fmla="*/ 49 w 65"/>
                  <a:gd name="T21" fmla="*/ 3 h 65"/>
                  <a:gd name="T22" fmla="*/ 42 w 65"/>
                  <a:gd name="T23" fmla="*/ 0 h 65"/>
                  <a:gd name="T24" fmla="*/ 41 w 65"/>
                  <a:gd name="T25" fmla="*/ 1 h 65"/>
                  <a:gd name="T26" fmla="*/ 36 w 65"/>
                  <a:gd name="T27" fmla="*/ 8 h 65"/>
                  <a:gd name="T28" fmla="*/ 30 w 65"/>
                  <a:gd name="T29" fmla="*/ 8 h 65"/>
                  <a:gd name="T30" fmla="*/ 23 w 65"/>
                  <a:gd name="T31" fmla="*/ 0 h 65"/>
                  <a:gd name="T32" fmla="*/ 16 w 65"/>
                  <a:gd name="T33" fmla="*/ 3 h 65"/>
                  <a:gd name="T34" fmla="*/ 16 w 65"/>
                  <a:gd name="T35" fmla="*/ 4 h 65"/>
                  <a:gd name="T36" fmla="*/ 17 w 65"/>
                  <a:gd name="T37" fmla="*/ 13 h 65"/>
                  <a:gd name="T38" fmla="*/ 13 w 65"/>
                  <a:gd name="T39" fmla="*/ 17 h 65"/>
                  <a:gd name="T40" fmla="*/ 3 w 65"/>
                  <a:gd name="T41" fmla="*/ 16 h 65"/>
                  <a:gd name="T42" fmla="*/ 0 w 65"/>
                  <a:gd name="T43" fmla="*/ 23 h 65"/>
                  <a:gd name="T44" fmla="*/ 1 w 65"/>
                  <a:gd name="T45" fmla="*/ 24 h 65"/>
                  <a:gd name="T46" fmla="*/ 8 w 65"/>
                  <a:gd name="T47" fmla="*/ 30 h 65"/>
                  <a:gd name="T48" fmla="*/ 8 w 65"/>
                  <a:gd name="T49" fmla="*/ 35 h 65"/>
                  <a:gd name="T50" fmla="*/ 0 w 65"/>
                  <a:gd name="T51" fmla="*/ 42 h 65"/>
                  <a:gd name="T52" fmla="*/ 3 w 65"/>
                  <a:gd name="T53" fmla="*/ 49 h 65"/>
                  <a:gd name="T54" fmla="*/ 4 w 65"/>
                  <a:gd name="T55" fmla="*/ 49 h 65"/>
                  <a:gd name="T56" fmla="*/ 13 w 65"/>
                  <a:gd name="T57" fmla="*/ 48 h 65"/>
                  <a:gd name="T58" fmla="*/ 17 w 65"/>
                  <a:gd name="T59" fmla="*/ 52 h 65"/>
                  <a:gd name="T60" fmla="*/ 16 w 65"/>
                  <a:gd name="T61" fmla="*/ 62 h 65"/>
                  <a:gd name="T62" fmla="*/ 23 w 65"/>
                  <a:gd name="T63" fmla="*/ 65 h 65"/>
                  <a:gd name="T64" fmla="*/ 24 w 65"/>
                  <a:gd name="T65" fmla="*/ 64 h 65"/>
                  <a:gd name="T66" fmla="*/ 30 w 65"/>
                  <a:gd name="T67" fmla="*/ 57 h 65"/>
                  <a:gd name="T68" fmla="*/ 35 w 65"/>
                  <a:gd name="T69" fmla="*/ 57 h 65"/>
                  <a:gd name="T70" fmla="*/ 42 w 65"/>
                  <a:gd name="T71" fmla="*/ 65 h 65"/>
                  <a:gd name="T72" fmla="*/ 49 w 65"/>
                  <a:gd name="T73" fmla="*/ 62 h 65"/>
                  <a:gd name="T74" fmla="*/ 49 w 65"/>
                  <a:gd name="T75" fmla="*/ 61 h 65"/>
                  <a:gd name="T76" fmla="*/ 48 w 65"/>
                  <a:gd name="T77" fmla="*/ 52 h 65"/>
                  <a:gd name="T78" fmla="*/ 52 w 65"/>
                  <a:gd name="T79" fmla="*/ 48 h 65"/>
                  <a:gd name="T80" fmla="*/ 62 w 65"/>
                  <a:gd name="T81" fmla="*/ 49 h 65"/>
                  <a:gd name="T82" fmla="*/ 27 w 65"/>
                  <a:gd name="T83" fmla="*/ 47 h 65"/>
                  <a:gd name="T84" fmla="*/ 18 w 65"/>
                  <a:gd name="T85" fmla="*/ 26 h 65"/>
                  <a:gd name="T86" fmla="*/ 39 w 65"/>
                  <a:gd name="T87" fmla="*/ 18 h 65"/>
                  <a:gd name="T88" fmla="*/ 47 w 65"/>
                  <a:gd name="T89" fmla="*/ 39 h 65"/>
                  <a:gd name="T90" fmla="*/ 27 w 65"/>
                  <a:gd name="T91"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65">
                    <a:moveTo>
                      <a:pt x="62" y="49"/>
                    </a:moveTo>
                    <a:cubicBezTo>
                      <a:pt x="65" y="42"/>
                      <a:pt x="65" y="42"/>
                      <a:pt x="65" y="42"/>
                    </a:cubicBezTo>
                    <a:cubicBezTo>
                      <a:pt x="64" y="41"/>
                      <a:pt x="64" y="41"/>
                      <a:pt x="64" y="41"/>
                    </a:cubicBezTo>
                    <a:cubicBezTo>
                      <a:pt x="57" y="35"/>
                      <a:pt x="57" y="35"/>
                      <a:pt x="57" y="35"/>
                    </a:cubicBezTo>
                    <a:cubicBezTo>
                      <a:pt x="57" y="30"/>
                      <a:pt x="57" y="30"/>
                      <a:pt x="57" y="30"/>
                    </a:cubicBezTo>
                    <a:cubicBezTo>
                      <a:pt x="65" y="23"/>
                      <a:pt x="65" y="23"/>
                      <a:pt x="65" y="23"/>
                    </a:cubicBezTo>
                    <a:cubicBezTo>
                      <a:pt x="62" y="16"/>
                      <a:pt x="62" y="16"/>
                      <a:pt x="62" y="16"/>
                    </a:cubicBezTo>
                    <a:cubicBezTo>
                      <a:pt x="61" y="16"/>
                      <a:pt x="61" y="16"/>
                      <a:pt x="61" y="16"/>
                    </a:cubicBezTo>
                    <a:cubicBezTo>
                      <a:pt x="52" y="17"/>
                      <a:pt x="52" y="17"/>
                      <a:pt x="52" y="17"/>
                    </a:cubicBezTo>
                    <a:cubicBezTo>
                      <a:pt x="48" y="13"/>
                      <a:pt x="48" y="13"/>
                      <a:pt x="48" y="13"/>
                    </a:cubicBezTo>
                    <a:cubicBezTo>
                      <a:pt x="49" y="3"/>
                      <a:pt x="49" y="3"/>
                      <a:pt x="49" y="3"/>
                    </a:cubicBezTo>
                    <a:cubicBezTo>
                      <a:pt x="42" y="0"/>
                      <a:pt x="42" y="0"/>
                      <a:pt x="42" y="0"/>
                    </a:cubicBezTo>
                    <a:cubicBezTo>
                      <a:pt x="41" y="1"/>
                      <a:pt x="41" y="1"/>
                      <a:pt x="41" y="1"/>
                    </a:cubicBezTo>
                    <a:cubicBezTo>
                      <a:pt x="36" y="8"/>
                      <a:pt x="36" y="8"/>
                      <a:pt x="36" y="8"/>
                    </a:cubicBezTo>
                    <a:cubicBezTo>
                      <a:pt x="30" y="8"/>
                      <a:pt x="30" y="8"/>
                      <a:pt x="30" y="8"/>
                    </a:cubicBezTo>
                    <a:cubicBezTo>
                      <a:pt x="23" y="0"/>
                      <a:pt x="23" y="0"/>
                      <a:pt x="23" y="0"/>
                    </a:cubicBezTo>
                    <a:cubicBezTo>
                      <a:pt x="16" y="3"/>
                      <a:pt x="16" y="3"/>
                      <a:pt x="16" y="3"/>
                    </a:cubicBezTo>
                    <a:cubicBezTo>
                      <a:pt x="16" y="4"/>
                      <a:pt x="16" y="4"/>
                      <a:pt x="16" y="4"/>
                    </a:cubicBezTo>
                    <a:cubicBezTo>
                      <a:pt x="17" y="13"/>
                      <a:pt x="17" y="13"/>
                      <a:pt x="17" y="13"/>
                    </a:cubicBezTo>
                    <a:cubicBezTo>
                      <a:pt x="13" y="17"/>
                      <a:pt x="13" y="17"/>
                      <a:pt x="13" y="17"/>
                    </a:cubicBezTo>
                    <a:cubicBezTo>
                      <a:pt x="3" y="16"/>
                      <a:pt x="3" y="16"/>
                      <a:pt x="3" y="16"/>
                    </a:cubicBezTo>
                    <a:cubicBezTo>
                      <a:pt x="0" y="23"/>
                      <a:pt x="0" y="23"/>
                      <a:pt x="0" y="23"/>
                    </a:cubicBezTo>
                    <a:cubicBezTo>
                      <a:pt x="1" y="24"/>
                      <a:pt x="1" y="24"/>
                      <a:pt x="1" y="24"/>
                    </a:cubicBezTo>
                    <a:cubicBezTo>
                      <a:pt x="8" y="30"/>
                      <a:pt x="8" y="30"/>
                      <a:pt x="8" y="30"/>
                    </a:cubicBezTo>
                    <a:cubicBezTo>
                      <a:pt x="8" y="35"/>
                      <a:pt x="8" y="35"/>
                      <a:pt x="8" y="35"/>
                    </a:cubicBezTo>
                    <a:cubicBezTo>
                      <a:pt x="0" y="42"/>
                      <a:pt x="0" y="42"/>
                      <a:pt x="0" y="42"/>
                    </a:cubicBezTo>
                    <a:cubicBezTo>
                      <a:pt x="3" y="49"/>
                      <a:pt x="3" y="49"/>
                      <a:pt x="3" y="49"/>
                    </a:cubicBezTo>
                    <a:cubicBezTo>
                      <a:pt x="4" y="49"/>
                      <a:pt x="4" y="49"/>
                      <a:pt x="4" y="49"/>
                    </a:cubicBezTo>
                    <a:cubicBezTo>
                      <a:pt x="13" y="48"/>
                      <a:pt x="13" y="48"/>
                      <a:pt x="13" y="48"/>
                    </a:cubicBezTo>
                    <a:cubicBezTo>
                      <a:pt x="17" y="52"/>
                      <a:pt x="17" y="52"/>
                      <a:pt x="17" y="52"/>
                    </a:cubicBezTo>
                    <a:cubicBezTo>
                      <a:pt x="16" y="62"/>
                      <a:pt x="16" y="62"/>
                      <a:pt x="16" y="62"/>
                    </a:cubicBezTo>
                    <a:cubicBezTo>
                      <a:pt x="23" y="65"/>
                      <a:pt x="23" y="65"/>
                      <a:pt x="23" y="65"/>
                    </a:cubicBezTo>
                    <a:cubicBezTo>
                      <a:pt x="24" y="64"/>
                      <a:pt x="24" y="64"/>
                      <a:pt x="24" y="64"/>
                    </a:cubicBezTo>
                    <a:cubicBezTo>
                      <a:pt x="30" y="57"/>
                      <a:pt x="30" y="57"/>
                      <a:pt x="30" y="57"/>
                    </a:cubicBezTo>
                    <a:cubicBezTo>
                      <a:pt x="35" y="57"/>
                      <a:pt x="35" y="57"/>
                      <a:pt x="35" y="57"/>
                    </a:cubicBezTo>
                    <a:cubicBezTo>
                      <a:pt x="42" y="65"/>
                      <a:pt x="42" y="65"/>
                      <a:pt x="42" y="65"/>
                    </a:cubicBezTo>
                    <a:cubicBezTo>
                      <a:pt x="49" y="62"/>
                      <a:pt x="49" y="62"/>
                      <a:pt x="49" y="62"/>
                    </a:cubicBezTo>
                    <a:cubicBezTo>
                      <a:pt x="49" y="61"/>
                      <a:pt x="49" y="61"/>
                      <a:pt x="49" y="61"/>
                    </a:cubicBezTo>
                    <a:cubicBezTo>
                      <a:pt x="48" y="52"/>
                      <a:pt x="48" y="52"/>
                      <a:pt x="48" y="52"/>
                    </a:cubicBezTo>
                    <a:cubicBezTo>
                      <a:pt x="52" y="48"/>
                      <a:pt x="52" y="48"/>
                      <a:pt x="52" y="48"/>
                    </a:cubicBezTo>
                    <a:lnTo>
                      <a:pt x="62" y="49"/>
                    </a:lnTo>
                    <a:close/>
                    <a:moveTo>
                      <a:pt x="27" y="47"/>
                    </a:moveTo>
                    <a:cubicBezTo>
                      <a:pt x="19" y="43"/>
                      <a:pt x="15" y="34"/>
                      <a:pt x="18" y="26"/>
                    </a:cubicBezTo>
                    <a:cubicBezTo>
                      <a:pt x="22" y="19"/>
                      <a:pt x="31" y="15"/>
                      <a:pt x="39" y="18"/>
                    </a:cubicBezTo>
                    <a:cubicBezTo>
                      <a:pt x="46" y="22"/>
                      <a:pt x="50" y="31"/>
                      <a:pt x="47" y="39"/>
                    </a:cubicBezTo>
                    <a:cubicBezTo>
                      <a:pt x="43" y="46"/>
                      <a:pt x="34" y="50"/>
                      <a:pt x="27" y="4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36" name="Freeform 25"/>
              <p:cNvSpPr>
                <a:spLocks noEditPoints="1"/>
              </p:cNvSpPr>
              <p:nvPr/>
            </p:nvSpPr>
            <p:spPr bwMode="auto">
              <a:xfrm>
                <a:off x="3893" y="1970"/>
                <a:ext cx="137" cy="137"/>
              </a:xfrm>
              <a:custGeom>
                <a:avLst/>
                <a:gdLst>
                  <a:gd name="T0" fmla="*/ 66 w 66"/>
                  <a:gd name="T1" fmla="*/ 37 h 66"/>
                  <a:gd name="T2" fmla="*/ 66 w 66"/>
                  <a:gd name="T3" fmla="*/ 29 h 66"/>
                  <a:gd name="T4" fmla="*/ 65 w 66"/>
                  <a:gd name="T5" fmla="*/ 29 h 66"/>
                  <a:gd name="T6" fmla="*/ 57 w 66"/>
                  <a:gd name="T7" fmla="*/ 26 h 66"/>
                  <a:gd name="T8" fmla="*/ 55 w 66"/>
                  <a:gd name="T9" fmla="*/ 21 h 66"/>
                  <a:gd name="T10" fmla="*/ 59 w 66"/>
                  <a:gd name="T11" fmla="*/ 12 h 66"/>
                  <a:gd name="T12" fmla="*/ 54 w 66"/>
                  <a:gd name="T13" fmla="*/ 7 h 66"/>
                  <a:gd name="T14" fmla="*/ 53 w 66"/>
                  <a:gd name="T15" fmla="*/ 7 h 66"/>
                  <a:gd name="T16" fmla="*/ 45 w 66"/>
                  <a:gd name="T17" fmla="*/ 11 h 66"/>
                  <a:gd name="T18" fmla="*/ 40 w 66"/>
                  <a:gd name="T19" fmla="*/ 9 h 66"/>
                  <a:gd name="T20" fmla="*/ 37 w 66"/>
                  <a:gd name="T21" fmla="*/ 0 h 66"/>
                  <a:gd name="T22" fmla="*/ 29 w 66"/>
                  <a:gd name="T23" fmla="*/ 0 h 66"/>
                  <a:gd name="T24" fmla="*/ 29 w 66"/>
                  <a:gd name="T25" fmla="*/ 1 h 66"/>
                  <a:gd name="T26" fmla="*/ 26 w 66"/>
                  <a:gd name="T27" fmla="*/ 9 h 66"/>
                  <a:gd name="T28" fmla="*/ 21 w 66"/>
                  <a:gd name="T29" fmla="*/ 11 h 66"/>
                  <a:gd name="T30" fmla="*/ 12 w 66"/>
                  <a:gd name="T31" fmla="*/ 7 h 66"/>
                  <a:gd name="T32" fmla="*/ 7 w 66"/>
                  <a:gd name="T33" fmla="*/ 12 h 66"/>
                  <a:gd name="T34" fmla="*/ 7 w 66"/>
                  <a:gd name="T35" fmla="*/ 13 h 66"/>
                  <a:gd name="T36" fmla="*/ 11 w 66"/>
                  <a:gd name="T37" fmla="*/ 21 h 66"/>
                  <a:gd name="T38" fmla="*/ 9 w 66"/>
                  <a:gd name="T39" fmla="*/ 26 h 66"/>
                  <a:gd name="T40" fmla="*/ 0 w 66"/>
                  <a:gd name="T41" fmla="*/ 29 h 66"/>
                  <a:gd name="T42" fmla="*/ 0 w 66"/>
                  <a:gd name="T43" fmla="*/ 37 h 66"/>
                  <a:gd name="T44" fmla="*/ 1 w 66"/>
                  <a:gd name="T45" fmla="*/ 37 h 66"/>
                  <a:gd name="T46" fmla="*/ 9 w 66"/>
                  <a:gd name="T47" fmla="*/ 40 h 66"/>
                  <a:gd name="T48" fmla="*/ 11 w 66"/>
                  <a:gd name="T49" fmla="*/ 45 h 66"/>
                  <a:gd name="T50" fmla="*/ 7 w 66"/>
                  <a:gd name="T51" fmla="*/ 54 h 66"/>
                  <a:gd name="T52" fmla="*/ 12 w 66"/>
                  <a:gd name="T53" fmla="*/ 59 h 66"/>
                  <a:gd name="T54" fmla="*/ 13 w 66"/>
                  <a:gd name="T55" fmla="*/ 59 h 66"/>
                  <a:gd name="T56" fmla="*/ 21 w 66"/>
                  <a:gd name="T57" fmla="*/ 55 h 66"/>
                  <a:gd name="T58" fmla="*/ 26 w 66"/>
                  <a:gd name="T59" fmla="*/ 57 h 66"/>
                  <a:gd name="T60" fmla="*/ 30 w 66"/>
                  <a:gd name="T61" fmla="*/ 66 h 66"/>
                  <a:gd name="T62" fmla="*/ 37 w 66"/>
                  <a:gd name="T63" fmla="*/ 66 h 66"/>
                  <a:gd name="T64" fmla="*/ 37 w 66"/>
                  <a:gd name="T65" fmla="*/ 65 h 66"/>
                  <a:gd name="T66" fmla="*/ 40 w 66"/>
                  <a:gd name="T67" fmla="*/ 57 h 66"/>
                  <a:gd name="T68" fmla="*/ 45 w 66"/>
                  <a:gd name="T69" fmla="*/ 55 h 66"/>
                  <a:gd name="T70" fmla="*/ 54 w 66"/>
                  <a:gd name="T71" fmla="*/ 59 h 66"/>
                  <a:gd name="T72" fmla="*/ 59 w 66"/>
                  <a:gd name="T73" fmla="*/ 54 h 66"/>
                  <a:gd name="T74" fmla="*/ 59 w 66"/>
                  <a:gd name="T75" fmla="*/ 53 h 66"/>
                  <a:gd name="T76" fmla="*/ 55 w 66"/>
                  <a:gd name="T77" fmla="*/ 45 h 66"/>
                  <a:gd name="T78" fmla="*/ 57 w 66"/>
                  <a:gd name="T79" fmla="*/ 40 h 66"/>
                  <a:gd name="T80" fmla="*/ 66 w 66"/>
                  <a:gd name="T81" fmla="*/ 37 h 66"/>
                  <a:gd name="T82" fmla="*/ 33 w 66"/>
                  <a:gd name="T83" fmla="*/ 49 h 66"/>
                  <a:gd name="T84" fmla="*/ 18 w 66"/>
                  <a:gd name="T85" fmla="*/ 33 h 66"/>
                  <a:gd name="T86" fmla="*/ 33 w 66"/>
                  <a:gd name="T87" fmla="*/ 18 h 66"/>
                  <a:gd name="T88" fmla="*/ 49 w 66"/>
                  <a:gd name="T89" fmla="*/ 33 h 66"/>
                  <a:gd name="T90" fmla="*/ 33 w 66"/>
                  <a:gd name="T91"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66">
                    <a:moveTo>
                      <a:pt x="66" y="37"/>
                    </a:moveTo>
                    <a:cubicBezTo>
                      <a:pt x="66" y="29"/>
                      <a:pt x="66" y="29"/>
                      <a:pt x="66" y="29"/>
                    </a:cubicBezTo>
                    <a:cubicBezTo>
                      <a:pt x="65" y="29"/>
                      <a:pt x="65" y="29"/>
                      <a:pt x="65" y="29"/>
                    </a:cubicBezTo>
                    <a:cubicBezTo>
                      <a:pt x="57" y="26"/>
                      <a:pt x="57" y="26"/>
                      <a:pt x="57" y="26"/>
                    </a:cubicBezTo>
                    <a:cubicBezTo>
                      <a:pt x="55" y="21"/>
                      <a:pt x="55" y="21"/>
                      <a:pt x="55" y="21"/>
                    </a:cubicBezTo>
                    <a:cubicBezTo>
                      <a:pt x="59" y="12"/>
                      <a:pt x="59" y="12"/>
                      <a:pt x="59" y="12"/>
                    </a:cubicBezTo>
                    <a:cubicBezTo>
                      <a:pt x="54" y="7"/>
                      <a:pt x="54" y="7"/>
                      <a:pt x="54" y="7"/>
                    </a:cubicBezTo>
                    <a:cubicBezTo>
                      <a:pt x="53" y="7"/>
                      <a:pt x="53" y="7"/>
                      <a:pt x="53" y="7"/>
                    </a:cubicBezTo>
                    <a:cubicBezTo>
                      <a:pt x="45" y="11"/>
                      <a:pt x="45" y="11"/>
                      <a:pt x="45" y="11"/>
                    </a:cubicBezTo>
                    <a:cubicBezTo>
                      <a:pt x="40" y="9"/>
                      <a:pt x="40" y="9"/>
                      <a:pt x="40" y="9"/>
                    </a:cubicBezTo>
                    <a:cubicBezTo>
                      <a:pt x="37" y="0"/>
                      <a:pt x="37" y="0"/>
                      <a:pt x="37" y="0"/>
                    </a:cubicBezTo>
                    <a:cubicBezTo>
                      <a:pt x="29" y="0"/>
                      <a:pt x="29" y="0"/>
                      <a:pt x="29" y="0"/>
                    </a:cubicBezTo>
                    <a:cubicBezTo>
                      <a:pt x="29" y="1"/>
                      <a:pt x="29" y="1"/>
                      <a:pt x="29" y="1"/>
                    </a:cubicBezTo>
                    <a:cubicBezTo>
                      <a:pt x="26" y="9"/>
                      <a:pt x="26" y="9"/>
                      <a:pt x="26" y="9"/>
                    </a:cubicBezTo>
                    <a:cubicBezTo>
                      <a:pt x="21" y="11"/>
                      <a:pt x="21" y="11"/>
                      <a:pt x="21" y="11"/>
                    </a:cubicBezTo>
                    <a:cubicBezTo>
                      <a:pt x="12" y="7"/>
                      <a:pt x="12" y="7"/>
                      <a:pt x="12" y="7"/>
                    </a:cubicBezTo>
                    <a:cubicBezTo>
                      <a:pt x="7" y="12"/>
                      <a:pt x="7" y="12"/>
                      <a:pt x="7" y="12"/>
                    </a:cubicBezTo>
                    <a:cubicBezTo>
                      <a:pt x="7" y="13"/>
                      <a:pt x="7" y="13"/>
                      <a:pt x="7" y="13"/>
                    </a:cubicBezTo>
                    <a:cubicBezTo>
                      <a:pt x="11" y="21"/>
                      <a:pt x="11" y="21"/>
                      <a:pt x="11" y="21"/>
                    </a:cubicBezTo>
                    <a:cubicBezTo>
                      <a:pt x="9" y="26"/>
                      <a:pt x="9" y="26"/>
                      <a:pt x="9" y="26"/>
                    </a:cubicBezTo>
                    <a:cubicBezTo>
                      <a:pt x="0" y="29"/>
                      <a:pt x="0" y="29"/>
                      <a:pt x="0" y="29"/>
                    </a:cubicBezTo>
                    <a:cubicBezTo>
                      <a:pt x="0" y="37"/>
                      <a:pt x="0" y="37"/>
                      <a:pt x="0" y="37"/>
                    </a:cubicBezTo>
                    <a:cubicBezTo>
                      <a:pt x="1" y="37"/>
                      <a:pt x="1" y="37"/>
                      <a:pt x="1" y="37"/>
                    </a:cubicBezTo>
                    <a:cubicBezTo>
                      <a:pt x="9" y="40"/>
                      <a:pt x="9" y="40"/>
                      <a:pt x="9" y="40"/>
                    </a:cubicBezTo>
                    <a:cubicBezTo>
                      <a:pt x="11" y="45"/>
                      <a:pt x="11" y="45"/>
                      <a:pt x="11" y="45"/>
                    </a:cubicBezTo>
                    <a:cubicBezTo>
                      <a:pt x="7" y="54"/>
                      <a:pt x="7" y="54"/>
                      <a:pt x="7" y="54"/>
                    </a:cubicBezTo>
                    <a:cubicBezTo>
                      <a:pt x="12" y="59"/>
                      <a:pt x="12" y="59"/>
                      <a:pt x="12" y="59"/>
                    </a:cubicBezTo>
                    <a:cubicBezTo>
                      <a:pt x="13" y="59"/>
                      <a:pt x="13" y="59"/>
                      <a:pt x="13" y="59"/>
                    </a:cubicBezTo>
                    <a:cubicBezTo>
                      <a:pt x="21" y="55"/>
                      <a:pt x="21" y="55"/>
                      <a:pt x="21" y="55"/>
                    </a:cubicBezTo>
                    <a:cubicBezTo>
                      <a:pt x="26" y="57"/>
                      <a:pt x="26" y="57"/>
                      <a:pt x="26" y="57"/>
                    </a:cubicBezTo>
                    <a:cubicBezTo>
                      <a:pt x="30" y="66"/>
                      <a:pt x="30" y="66"/>
                      <a:pt x="30" y="66"/>
                    </a:cubicBezTo>
                    <a:cubicBezTo>
                      <a:pt x="37" y="66"/>
                      <a:pt x="37" y="66"/>
                      <a:pt x="37" y="66"/>
                    </a:cubicBezTo>
                    <a:cubicBezTo>
                      <a:pt x="37" y="65"/>
                      <a:pt x="37" y="65"/>
                      <a:pt x="37" y="65"/>
                    </a:cubicBezTo>
                    <a:cubicBezTo>
                      <a:pt x="40" y="57"/>
                      <a:pt x="40" y="57"/>
                      <a:pt x="40" y="57"/>
                    </a:cubicBezTo>
                    <a:cubicBezTo>
                      <a:pt x="45" y="55"/>
                      <a:pt x="45" y="55"/>
                      <a:pt x="45" y="55"/>
                    </a:cubicBezTo>
                    <a:cubicBezTo>
                      <a:pt x="54" y="59"/>
                      <a:pt x="54" y="59"/>
                      <a:pt x="54" y="59"/>
                    </a:cubicBezTo>
                    <a:cubicBezTo>
                      <a:pt x="59" y="54"/>
                      <a:pt x="59" y="54"/>
                      <a:pt x="59" y="54"/>
                    </a:cubicBezTo>
                    <a:cubicBezTo>
                      <a:pt x="59" y="53"/>
                      <a:pt x="59" y="53"/>
                      <a:pt x="59" y="53"/>
                    </a:cubicBezTo>
                    <a:cubicBezTo>
                      <a:pt x="55" y="45"/>
                      <a:pt x="55" y="45"/>
                      <a:pt x="55" y="45"/>
                    </a:cubicBezTo>
                    <a:cubicBezTo>
                      <a:pt x="57" y="40"/>
                      <a:pt x="57" y="40"/>
                      <a:pt x="57" y="40"/>
                    </a:cubicBezTo>
                    <a:lnTo>
                      <a:pt x="66" y="37"/>
                    </a:lnTo>
                    <a:close/>
                    <a:moveTo>
                      <a:pt x="33" y="49"/>
                    </a:moveTo>
                    <a:cubicBezTo>
                      <a:pt x="25" y="49"/>
                      <a:pt x="18" y="42"/>
                      <a:pt x="18" y="33"/>
                    </a:cubicBezTo>
                    <a:cubicBezTo>
                      <a:pt x="18" y="25"/>
                      <a:pt x="25" y="18"/>
                      <a:pt x="33" y="18"/>
                    </a:cubicBezTo>
                    <a:cubicBezTo>
                      <a:pt x="42" y="18"/>
                      <a:pt x="49" y="25"/>
                      <a:pt x="49" y="33"/>
                    </a:cubicBezTo>
                    <a:cubicBezTo>
                      <a:pt x="49" y="42"/>
                      <a:pt x="42" y="49"/>
                      <a:pt x="33" y="4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grpSp>
      </p:grpSp>
      <p:cxnSp>
        <p:nvCxnSpPr>
          <p:cNvPr id="237" name="Straight Connector 236"/>
          <p:cNvCxnSpPr/>
          <p:nvPr/>
        </p:nvCxnSpPr>
        <p:spPr>
          <a:xfrm>
            <a:off x="86400" y="3746118"/>
            <a:ext cx="12044008" cy="0"/>
          </a:xfrm>
          <a:prstGeom prst="line">
            <a:avLst/>
          </a:prstGeom>
          <a:ln>
            <a:solidFill>
              <a:srgbClr val="002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1657940" y="2290976"/>
            <a:ext cx="4293179" cy="189171"/>
          </a:xfrm>
          <a:prstGeom prst="rect">
            <a:avLst/>
          </a:prstGeom>
          <a:noFill/>
          <a:ln w="12700">
            <a:noFill/>
            <a:prstDash val="solid"/>
          </a:ln>
        </p:spPr>
        <p:txBody>
          <a:bodyPr wrap="square" lIns="0" tIns="0" rIns="0" bIns="0" anchor="t">
            <a:noAutofit/>
          </a:bodyPr>
          <a:lstStyle/>
          <a:p>
            <a:pPr defTabSz="895279">
              <a:defRPr/>
            </a:pPr>
            <a:r>
              <a:rPr lang="en-US" sz="1372" kern="0">
                <a:gradFill>
                  <a:gsLst>
                    <a:gs pos="2917">
                      <a:srgbClr val="353535"/>
                    </a:gs>
                    <a:gs pos="100000">
                      <a:srgbClr val="353535"/>
                    </a:gs>
                  </a:gsLst>
                  <a:lin ang="5400000" scaled="0"/>
                </a:gradFill>
                <a:cs typeface="Segoe UI Semilight" panose="020B0402040204020203" pitchFamily="34" charset="0"/>
              </a:rPr>
              <a:t>Read access, scheduled refresh, live connection</a:t>
            </a:r>
          </a:p>
        </p:txBody>
      </p:sp>
      <p:cxnSp>
        <p:nvCxnSpPr>
          <p:cNvPr id="248" name="Straight Arrow Connector 247"/>
          <p:cNvCxnSpPr>
            <a:cxnSpLocks/>
          </p:cNvCxnSpPr>
          <p:nvPr/>
        </p:nvCxnSpPr>
        <p:spPr>
          <a:xfrm>
            <a:off x="6449016" y="1375796"/>
            <a:ext cx="0" cy="391714"/>
          </a:xfrm>
          <a:prstGeom prst="straightConnector1">
            <a:avLst/>
          </a:prstGeom>
          <a:noFill/>
          <a:ln w="19050" cap="flat" cmpd="sng" algn="ctr">
            <a:solidFill>
              <a:schemeClr val="tx1"/>
            </a:solidFill>
            <a:prstDash val="solid"/>
            <a:headEnd type="none"/>
            <a:tailEnd type="arrow" w="lg" len="med"/>
          </a:ln>
          <a:effectLst/>
        </p:spPr>
      </p:cxnSp>
      <p:cxnSp>
        <p:nvCxnSpPr>
          <p:cNvPr id="249" name="Straight Arrow Connector 248"/>
          <p:cNvCxnSpPr/>
          <p:nvPr/>
        </p:nvCxnSpPr>
        <p:spPr>
          <a:xfrm>
            <a:off x="6449016" y="4888111"/>
            <a:ext cx="0" cy="352193"/>
          </a:xfrm>
          <a:prstGeom prst="straightConnector1">
            <a:avLst/>
          </a:prstGeom>
          <a:noFill/>
          <a:ln w="19050" cap="flat" cmpd="sng" algn="ctr">
            <a:solidFill>
              <a:schemeClr val="tx1"/>
            </a:solidFill>
            <a:prstDash val="solid"/>
            <a:headEnd type="arrow" w="lg" len="med"/>
            <a:tailEnd type="arrow" w="lg" len="med"/>
          </a:ln>
          <a:effectLst/>
        </p:spPr>
      </p:cxnSp>
      <p:sp>
        <p:nvSpPr>
          <p:cNvPr id="3" name="Title 2"/>
          <p:cNvSpPr>
            <a:spLocks noGrp="1"/>
          </p:cNvSpPr>
          <p:nvPr>
            <p:ph type="title"/>
          </p:nvPr>
        </p:nvSpPr>
        <p:spPr/>
        <p:txBody>
          <a:bodyPr>
            <a:normAutofit fontScale="90000"/>
          </a:bodyPr>
          <a:lstStyle/>
          <a:p>
            <a:r>
              <a:rPr lang="en-US">
                <a:latin typeface="+mn-lt"/>
              </a:rPr>
              <a:t>On-premises data gateway for Power BI</a:t>
            </a:r>
          </a:p>
        </p:txBody>
      </p:sp>
      <p:grpSp>
        <p:nvGrpSpPr>
          <p:cNvPr id="8" name="Group 7"/>
          <p:cNvGrpSpPr/>
          <p:nvPr/>
        </p:nvGrpSpPr>
        <p:grpSpPr>
          <a:xfrm>
            <a:off x="6092674" y="4082438"/>
            <a:ext cx="712686" cy="712686"/>
            <a:chOff x="6232278" y="4669397"/>
            <a:chExt cx="726977" cy="726977"/>
          </a:xfrm>
        </p:grpSpPr>
        <p:sp>
          <p:nvSpPr>
            <p:cNvPr id="92" name="Oval 91"/>
            <p:cNvSpPr/>
            <p:nvPr/>
          </p:nvSpPr>
          <p:spPr bwMode="auto">
            <a:xfrm>
              <a:off x="6232278" y="4669397"/>
              <a:ext cx="726977" cy="726977"/>
            </a:xfrm>
            <a:prstGeom prst="ellipse">
              <a:avLst/>
            </a:prstGeom>
            <a:solidFill>
              <a:srgbClr val="F8F8F8"/>
            </a:solidFill>
            <a:ln w="3810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5439">
                      <a:srgbClr val="F8F8F8"/>
                    </a:gs>
                    <a:gs pos="10000">
                      <a:srgbClr val="F8F8F8"/>
                    </a:gs>
                  </a:gsLst>
                  <a:lin ang="5400000" scaled="0"/>
                </a:gradFill>
              </a:endParaRPr>
            </a:p>
          </p:txBody>
        </p:sp>
        <p:grpSp>
          <p:nvGrpSpPr>
            <p:cNvPr id="215" name="Group 4"/>
            <p:cNvGrpSpPr>
              <a:grpSpLocks noChangeAspect="1"/>
            </p:cNvGrpSpPr>
            <p:nvPr/>
          </p:nvGrpSpPr>
          <p:grpSpPr bwMode="auto">
            <a:xfrm>
              <a:off x="6374004" y="4816303"/>
              <a:ext cx="443524" cy="444596"/>
              <a:chOff x="3826" y="3058"/>
              <a:chExt cx="414" cy="415"/>
            </a:xfrm>
            <a:solidFill>
              <a:schemeClr val="tx1"/>
            </a:solidFill>
          </p:grpSpPr>
          <p:sp>
            <p:nvSpPr>
              <p:cNvPr id="219" name="Freeform 5"/>
              <p:cNvSpPr>
                <a:spLocks/>
              </p:cNvSpPr>
              <p:nvPr/>
            </p:nvSpPr>
            <p:spPr bwMode="auto">
              <a:xfrm>
                <a:off x="3826" y="3058"/>
                <a:ext cx="414" cy="415"/>
              </a:xfrm>
              <a:custGeom>
                <a:avLst/>
                <a:gdLst>
                  <a:gd name="T0" fmla="*/ 100 w 200"/>
                  <a:gd name="T1" fmla="*/ 200 h 200"/>
                  <a:gd name="T2" fmla="*/ 87 w 200"/>
                  <a:gd name="T3" fmla="*/ 194 h 200"/>
                  <a:gd name="T4" fmla="*/ 6 w 200"/>
                  <a:gd name="T5" fmla="*/ 113 h 200"/>
                  <a:gd name="T6" fmla="*/ 0 w 200"/>
                  <a:gd name="T7" fmla="*/ 100 h 200"/>
                  <a:gd name="T8" fmla="*/ 6 w 200"/>
                  <a:gd name="T9" fmla="*/ 87 h 200"/>
                  <a:gd name="T10" fmla="*/ 87 w 200"/>
                  <a:gd name="T11" fmla="*/ 6 h 200"/>
                  <a:gd name="T12" fmla="*/ 100 w 200"/>
                  <a:gd name="T13" fmla="*/ 0 h 200"/>
                  <a:gd name="T14" fmla="*/ 113 w 200"/>
                  <a:gd name="T15" fmla="*/ 6 h 200"/>
                  <a:gd name="T16" fmla="*/ 195 w 200"/>
                  <a:gd name="T17" fmla="*/ 87 h 200"/>
                  <a:gd name="T18" fmla="*/ 200 w 200"/>
                  <a:gd name="T19" fmla="*/ 100 h 200"/>
                  <a:gd name="T20" fmla="*/ 195 w 200"/>
                  <a:gd name="T21" fmla="*/ 114 h 200"/>
                  <a:gd name="T22" fmla="*/ 113 w 200"/>
                  <a:gd name="T23" fmla="*/ 194 h 200"/>
                  <a:gd name="T24" fmla="*/ 100 w 200"/>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100" y="200"/>
                    </a:moveTo>
                    <a:cubicBezTo>
                      <a:pt x="95" y="200"/>
                      <a:pt x="90" y="198"/>
                      <a:pt x="87" y="194"/>
                    </a:cubicBezTo>
                    <a:cubicBezTo>
                      <a:pt x="6" y="113"/>
                      <a:pt x="6" y="113"/>
                      <a:pt x="6" y="113"/>
                    </a:cubicBezTo>
                    <a:cubicBezTo>
                      <a:pt x="2" y="110"/>
                      <a:pt x="0" y="105"/>
                      <a:pt x="0" y="100"/>
                    </a:cubicBezTo>
                    <a:cubicBezTo>
                      <a:pt x="0" y="95"/>
                      <a:pt x="2" y="90"/>
                      <a:pt x="6" y="87"/>
                    </a:cubicBezTo>
                    <a:cubicBezTo>
                      <a:pt x="87" y="6"/>
                      <a:pt x="87" y="6"/>
                      <a:pt x="87" y="6"/>
                    </a:cubicBezTo>
                    <a:cubicBezTo>
                      <a:pt x="90" y="2"/>
                      <a:pt x="95" y="0"/>
                      <a:pt x="100" y="0"/>
                    </a:cubicBezTo>
                    <a:cubicBezTo>
                      <a:pt x="105" y="0"/>
                      <a:pt x="110" y="2"/>
                      <a:pt x="113" y="6"/>
                    </a:cubicBezTo>
                    <a:cubicBezTo>
                      <a:pt x="195" y="87"/>
                      <a:pt x="195" y="87"/>
                      <a:pt x="195" y="87"/>
                    </a:cubicBezTo>
                    <a:cubicBezTo>
                      <a:pt x="198" y="91"/>
                      <a:pt x="200" y="95"/>
                      <a:pt x="200" y="100"/>
                    </a:cubicBezTo>
                    <a:cubicBezTo>
                      <a:pt x="200" y="105"/>
                      <a:pt x="198" y="110"/>
                      <a:pt x="195" y="114"/>
                    </a:cubicBezTo>
                    <a:cubicBezTo>
                      <a:pt x="113" y="194"/>
                      <a:pt x="113" y="194"/>
                      <a:pt x="113" y="194"/>
                    </a:cubicBezTo>
                    <a:cubicBezTo>
                      <a:pt x="110" y="198"/>
                      <a:pt x="105" y="200"/>
                      <a:pt x="100" y="2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0" name="Freeform 7"/>
              <p:cNvSpPr>
                <a:spLocks/>
              </p:cNvSpPr>
              <p:nvPr/>
            </p:nvSpPr>
            <p:spPr bwMode="auto">
              <a:xfrm>
                <a:off x="3979" y="3096"/>
                <a:ext cx="108" cy="132"/>
              </a:xfrm>
              <a:custGeom>
                <a:avLst/>
                <a:gdLst>
                  <a:gd name="T0" fmla="*/ 54 w 108"/>
                  <a:gd name="T1" fmla="*/ 0 h 132"/>
                  <a:gd name="T2" fmla="*/ 0 w 108"/>
                  <a:gd name="T3" fmla="*/ 53 h 132"/>
                  <a:gd name="T4" fmla="*/ 37 w 108"/>
                  <a:gd name="T5" fmla="*/ 53 h 132"/>
                  <a:gd name="T6" fmla="*/ 37 w 108"/>
                  <a:gd name="T7" fmla="*/ 132 h 132"/>
                  <a:gd name="T8" fmla="*/ 70 w 108"/>
                  <a:gd name="T9" fmla="*/ 132 h 132"/>
                  <a:gd name="T10" fmla="*/ 70 w 108"/>
                  <a:gd name="T11" fmla="*/ 53 h 132"/>
                  <a:gd name="T12" fmla="*/ 108 w 108"/>
                  <a:gd name="T13" fmla="*/ 53 h 132"/>
                  <a:gd name="T14" fmla="*/ 54 w 108"/>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32">
                    <a:moveTo>
                      <a:pt x="54" y="0"/>
                    </a:moveTo>
                    <a:lnTo>
                      <a:pt x="0" y="53"/>
                    </a:lnTo>
                    <a:lnTo>
                      <a:pt x="37" y="53"/>
                    </a:lnTo>
                    <a:lnTo>
                      <a:pt x="37" y="132"/>
                    </a:lnTo>
                    <a:lnTo>
                      <a:pt x="70" y="132"/>
                    </a:lnTo>
                    <a:lnTo>
                      <a:pt x="70" y="53"/>
                    </a:lnTo>
                    <a:lnTo>
                      <a:pt x="108" y="53"/>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1" name="Freeform 8"/>
              <p:cNvSpPr>
                <a:spLocks/>
              </p:cNvSpPr>
              <p:nvPr/>
            </p:nvSpPr>
            <p:spPr bwMode="auto">
              <a:xfrm>
                <a:off x="3979" y="3303"/>
                <a:ext cx="108" cy="133"/>
              </a:xfrm>
              <a:custGeom>
                <a:avLst/>
                <a:gdLst>
                  <a:gd name="T0" fmla="*/ 54 w 108"/>
                  <a:gd name="T1" fmla="*/ 133 h 133"/>
                  <a:gd name="T2" fmla="*/ 108 w 108"/>
                  <a:gd name="T3" fmla="*/ 79 h 133"/>
                  <a:gd name="T4" fmla="*/ 70 w 108"/>
                  <a:gd name="T5" fmla="*/ 79 h 133"/>
                  <a:gd name="T6" fmla="*/ 70 w 108"/>
                  <a:gd name="T7" fmla="*/ 0 h 133"/>
                  <a:gd name="T8" fmla="*/ 37 w 108"/>
                  <a:gd name="T9" fmla="*/ 0 h 133"/>
                  <a:gd name="T10" fmla="*/ 37 w 108"/>
                  <a:gd name="T11" fmla="*/ 79 h 133"/>
                  <a:gd name="T12" fmla="*/ 0 w 108"/>
                  <a:gd name="T13" fmla="*/ 79 h 133"/>
                  <a:gd name="T14" fmla="*/ 54 w 108"/>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33">
                    <a:moveTo>
                      <a:pt x="54" y="133"/>
                    </a:moveTo>
                    <a:lnTo>
                      <a:pt x="108" y="79"/>
                    </a:lnTo>
                    <a:lnTo>
                      <a:pt x="70" y="79"/>
                    </a:lnTo>
                    <a:lnTo>
                      <a:pt x="70" y="0"/>
                    </a:lnTo>
                    <a:lnTo>
                      <a:pt x="37" y="0"/>
                    </a:lnTo>
                    <a:lnTo>
                      <a:pt x="37" y="79"/>
                    </a:lnTo>
                    <a:lnTo>
                      <a:pt x="0" y="79"/>
                    </a:lnTo>
                    <a:lnTo>
                      <a:pt x="54" y="1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2" name="Freeform 9"/>
              <p:cNvSpPr>
                <a:spLocks/>
              </p:cNvSpPr>
              <p:nvPr/>
            </p:nvSpPr>
            <p:spPr bwMode="auto">
              <a:xfrm>
                <a:off x="4058" y="3212"/>
                <a:ext cx="128" cy="108"/>
              </a:xfrm>
              <a:custGeom>
                <a:avLst/>
                <a:gdLst>
                  <a:gd name="T0" fmla="*/ 0 w 128"/>
                  <a:gd name="T1" fmla="*/ 54 h 108"/>
                  <a:gd name="T2" fmla="*/ 56 w 128"/>
                  <a:gd name="T3" fmla="*/ 108 h 108"/>
                  <a:gd name="T4" fmla="*/ 56 w 128"/>
                  <a:gd name="T5" fmla="*/ 70 h 108"/>
                  <a:gd name="T6" fmla="*/ 128 w 128"/>
                  <a:gd name="T7" fmla="*/ 70 h 108"/>
                  <a:gd name="T8" fmla="*/ 128 w 128"/>
                  <a:gd name="T9" fmla="*/ 37 h 108"/>
                  <a:gd name="T10" fmla="*/ 56 w 128"/>
                  <a:gd name="T11" fmla="*/ 37 h 108"/>
                  <a:gd name="T12" fmla="*/ 56 w 128"/>
                  <a:gd name="T13" fmla="*/ 0 h 108"/>
                  <a:gd name="T14" fmla="*/ 0 w 128"/>
                  <a:gd name="T15" fmla="*/ 5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08">
                    <a:moveTo>
                      <a:pt x="0" y="54"/>
                    </a:moveTo>
                    <a:lnTo>
                      <a:pt x="56" y="108"/>
                    </a:lnTo>
                    <a:lnTo>
                      <a:pt x="56" y="70"/>
                    </a:lnTo>
                    <a:lnTo>
                      <a:pt x="128" y="70"/>
                    </a:lnTo>
                    <a:lnTo>
                      <a:pt x="128" y="37"/>
                    </a:lnTo>
                    <a:lnTo>
                      <a:pt x="56" y="37"/>
                    </a:lnTo>
                    <a:lnTo>
                      <a:pt x="56" y="0"/>
                    </a:lnTo>
                    <a:lnTo>
                      <a:pt x="0"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sp>
            <p:nvSpPr>
              <p:cNvPr id="223" name="Freeform 10"/>
              <p:cNvSpPr>
                <a:spLocks/>
              </p:cNvSpPr>
              <p:nvPr/>
            </p:nvSpPr>
            <p:spPr bwMode="auto">
              <a:xfrm>
                <a:off x="3880" y="3212"/>
                <a:ext cx="128" cy="108"/>
              </a:xfrm>
              <a:custGeom>
                <a:avLst/>
                <a:gdLst>
                  <a:gd name="T0" fmla="*/ 128 w 128"/>
                  <a:gd name="T1" fmla="*/ 54 h 108"/>
                  <a:gd name="T2" fmla="*/ 74 w 128"/>
                  <a:gd name="T3" fmla="*/ 0 h 108"/>
                  <a:gd name="T4" fmla="*/ 74 w 128"/>
                  <a:gd name="T5" fmla="*/ 37 h 108"/>
                  <a:gd name="T6" fmla="*/ 0 w 128"/>
                  <a:gd name="T7" fmla="*/ 37 h 108"/>
                  <a:gd name="T8" fmla="*/ 0 w 128"/>
                  <a:gd name="T9" fmla="*/ 70 h 108"/>
                  <a:gd name="T10" fmla="*/ 74 w 128"/>
                  <a:gd name="T11" fmla="*/ 70 h 108"/>
                  <a:gd name="T12" fmla="*/ 74 w 128"/>
                  <a:gd name="T13" fmla="*/ 108 h 108"/>
                  <a:gd name="T14" fmla="*/ 128 w 128"/>
                  <a:gd name="T15" fmla="*/ 5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08">
                    <a:moveTo>
                      <a:pt x="128" y="54"/>
                    </a:moveTo>
                    <a:lnTo>
                      <a:pt x="74" y="0"/>
                    </a:lnTo>
                    <a:lnTo>
                      <a:pt x="74" y="37"/>
                    </a:lnTo>
                    <a:lnTo>
                      <a:pt x="0" y="37"/>
                    </a:lnTo>
                    <a:lnTo>
                      <a:pt x="0" y="70"/>
                    </a:lnTo>
                    <a:lnTo>
                      <a:pt x="74" y="70"/>
                    </a:lnTo>
                    <a:lnTo>
                      <a:pt x="74" y="108"/>
                    </a:lnTo>
                    <a:lnTo>
                      <a:pt x="128"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prstClr val="black"/>
                  </a:solidFill>
                </a:endParaRPr>
              </a:p>
            </p:txBody>
          </p:sp>
        </p:grpSp>
      </p:grpSp>
    </p:spTree>
    <p:extLst>
      <p:ext uri="{BB962C8B-B14F-4D97-AF65-F5344CB8AC3E}">
        <p14:creationId xmlns:p14="http://schemas.microsoft.com/office/powerpoint/2010/main" val="4881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3372" y="1041985"/>
            <a:ext cx="12190271" cy="56648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285" name="Rectangle 284"/>
          <p:cNvSpPr/>
          <p:nvPr/>
        </p:nvSpPr>
        <p:spPr bwMode="auto">
          <a:xfrm>
            <a:off x="9651793" y="4446174"/>
            <a:ext cx="2292924" cy="1608191"/>
          </a:xfrm>
          <a:prstGeom prst="rect">
            <a:avLst/>
          </a:prstGeom>
          <a:solidFill>
            <a:srgbClr val="0078D7">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286" name="TextBox 285"/>
          <p:cNvSpPr txBox="1"/>
          <p:nvPr/>
        </p:nvSpPr>
        <p:spPr>
          <a:xfrm>
            <a:off x="9761810" y="4545764"/>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287" name="TextBox 286"/>
          <p:cNvSpPr txBox="1"/>
          <p:nvPr/>
        </p:nvSpPr>
        <p:spPr>
          <a:xfrm>
            <a:off x="9761810" y="5281176"/>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288" name="TextBox 287"/>
          <p:cNvSpPr txBox="1"/>
          <p:nvPr/>
        </p:nvSpPr>
        <p:spPr>
          <a:xfrm>
            <a:off x="10355392" y="4707748"/>
            <a:ext cx="1373037" cy="307604"/>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Excel</a:t>
            </a:r>
          </a:p>
        </p:txBody>
      </p:sp>
      <p:sp>
        <p:nvSpPr>
          <p:cNvPr id="289" name="TextBox 288"/>
          <p:cNvSpPr txBox="1"/>
          <p:nvPr/>
        </p:nvSpPr>
        <p:spPr>
          <a:xfrm>
            <a:off x="10355391" y="5338447"/>
            <a:ext cx="1519997" cy="522890"/>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Third party</a:t>
            </a:r>
            <a:br>
              <a:rPr kumimoji="0" lang="en-US" sz="1371" b="0" i="0" u="none" strike="noStrike" kern="0" cap="none" spc="0" normalizeH="0" baseline="0" noProof="0">
                <a:ln>
                  <a:noFill/>
                </a:ln>
                <a:effectLst/>
                <a:uLnTx/>
                <a:uFillTx/>
                <a:ea typeface="+mn-ea"/>
                <a:cs typeface="Segoe UI Semibold" panose="020B0702040204020203" pitchFamily="34" charset="0"/>
              </a:rPr>
            </a:br>
            <a:r>
              <a:rPr kumimoji="0" lang="en-US" sz="1371" b="0" i="0" u="none" strike="noStrike" kern="0" cap="none" spc="0" normalizeH="0" baseline="0" noProof="0">
                <a:ln>
                  <a:noFill/>
                </a:ln>
                <a:effectLst/>
                <a:uLnTx/>
                <a:uFillTx/>
                <a:ea typeface="+mn-ea"/>
                <a:cs typeface="Segoe UI Semibold" panose="020B0702040204020203" pitchFamily="34" charset="0"/>
              </a:rPr>
              <a:t>BI tools</a:t>
            </a:r>
          </a:p>
        </p:txBody>
      </p:sp>
      <p:sp>
        <p:nvSpPr>
          <p:cNvPr id="31" name="Rectangle 30"/>
          <p:cNvSpPr/>
          <p:nvPr/>
        </p:nvSpPr>
        <p:spPr bwMode="auto">
          <a:xfrm>
            <a:off x="1488" y="5768858"/>
            <a:ext cx="12189648" cy="10098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83" name="Title 1"/>
          <p:cNvSpPr txBox="1">
            <a:spLocks/>
          </p:cNvSpPr>
          <p:nvPr/>
        </p:nvSpPr>
        <p:spPr>
          <a:xfrm>
            <a:off x="59108" y="142577"/>
            <a:ext cx="1209880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102" normalizeH="0" baseline="0" noProof="0">
              <a:ln w="3175">
                <a:noFill/>
              </a:ln>
              <a:solidFill>
                <a:schemeClr val="tx1"/>
              </a:solidFill>
              <a:effectLst/>
              <a:uLnTx/>
              <a:uFillTx/>
              <a:latin typeface="+mn-lt"/>
              <a:ea typeface="+mn-ea"/>
              <a:cs typeface="Segoe UI" pitchFamily="34" charset="0"/>
            </a:endParaRPr>
          </a:p>
        </p:txBody>
      </p:sp>
      <p:sp>
        <p:nvSpPr>
          <p:cNvPr id="161" name="Rectangle 160"/>
          <p:cNvSpPr/>
          <p:nvPr/>
        </p:nvSpPr>
        <p:spPr bwMode="auto">
          <a:xfrm>
            <a:off x="1015" y="1514445"/>
            <a:ext cx="12189648" cy="8712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162" name="TextBox 161"/>
          <p:cNvSpPr txBox="1"/>
          <p:nvPr/>
        </p:nvSpPr>
        <p:spPr>
          <a:xfrm>
            <a:off x="153153" y="1588056"/>
            <a:ext cx="2472252" cy="408904"/>
          </a:xfrm>
          <a:prstGeom prst="rect">
            <a:avLst/>
          </a:prstGeom>
          <a:noFill/>
        </p:spPr>
        <p:txBody>
          <a:bodyPr wrap="square" lIns="179259" tIns="89630" rIns="89630" bIns="179259" rtlCol="0" anchor="t">
            <a:noAutofit/>
          </a:bodyPr>
          <a:lstStyle/>
          <a:p>
            <a:pPr marL="0" marR="0" lvl="0" indent="0" algn="l" defTabSz="896214" rtl="0" eaLnBrk="1" fontAlgn="auto" latinLnBrk="0" hangingPunct="1">
              <a:lnSpc>
                <a:spcPct val="100000"/>
              </a:lnSpc>
              <a:spcBef>
                <a:spcPts val="0"/>
              </a:spcBef>
              <a:spcAft>
                <a:spcPts val="588"/>
              </a:spcAft>
              <a:buClrTx/>
              <a:buSzTx/>
              <a:buFontTx/>
              <a:buNone/>
              <a:tabLst/>
              <a:defRPr/>
            </a:pPr>
            <a:r>
              <a:rPr kumimoji="0" lang="en-US" sz="1400" b="1" i="0" u="none" strike="noStrike" kern="0" cap="none" spc="0" normalizeH="0" baseline="0" noProof="0">
                <a:ln>
                  <a:noFill/>
                </a:ln>
                <a:effectLst/>
                <a:uLnTx/>
                <a:uFillTx/>
                <a:ea typeface="+mn-ea"/>
                <a:cs typeface="+mn-cs"/>
              </a:rPr>
              <a:t>Cloud data sources</a:t>
            </a:r>
          </a:p>
        </p:txBody>
      </p:sp>
      <p:cxnSp>
        <p:nvCxnSpPr>
          <p:cNvPr id="214" name="Straight Arrow Connector 213"/>
          <p:cNvCxnSpPr/>
          <p:nvPr/>
        </p:nvCxnSpPr>
        <p:spPr>
          <a:xfrm>
            <a:off x="6418770" y="3128234"/>
            <a:ext cx="0" cy="226253"/>
          </a:xfrm>
          <a:prstGeom prst="straightConnector1">
            <a:avLst/>
          </a:prstGeom>
          <a:ln w="12700">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2636" y="3854536"/>
            <a:ext cx="12028537" cy="0"/>
          </a:xfrm>
          <a:prstGeom prst="line">
            <a:avLst/>
          </a:prstGeom>
          <a:ln>
            <a:solidFill>
              <a:srgbClr val="002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bwMode="auto">
          <a:xfrm>
            <a:off x="294549" y="1989415"/>
            <a:ext cx="4445741" cy="1537468"/>
          </a:xfrm>
          <a:prstGeom prst="rect">
            <a:avLst/>
          </a:prstGeom>
          <a:solidFill>
            <a:srgbClr val="0078D7">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100" name="TextBox 99"/>
          <p:cNvSpPr txBox="1"/>
          <p:nvPr/>
        </p:nvSpPr>
        <p:spPr>
          <a:xfrm>
            <a:off x="404566" y="2086880"/>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101" name="TextBox 100"/>
          <p:cNvSpPr txBox="1"/>
          <p:nvPr/>
        </p:nvSpPr>
        <p:spPr>
          <a:xfrm>
            <a:off x="404566" y="2793298"/>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106" name="TextBox 105"/>
          <p:cNvSpPr txBox="1"/>
          <p:nvPr/>
        </p:nvSpPr>
        <p:spPr>
          <a:xfrm>
            <a:off x="998147" y="2249146"/>
            <a:ext cx="1373037" cy="307604"/>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SQL Database</a:t>
            </a:r>
          </a:p>
        </p:txBody>
      </p:sp>
      <p:sp>
        <p:nvSpPr>
          <p:cNvPr id="108" name="TextBox 107"/>
          <p:cNvSpPr txBox="1"/>
          <p:nvPr/>
        </p:nvSpPr>
        <p:spPr>
          <a:xfrm>
            <a:off x="998147" y="2850570"/>
            <a:ext cx="1519997" cy="522890"/>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SQL </a:t>
            </a:r>
            <a:br>
              <a:rPr kumimoji="0" lang="en-US" sz="1371" b="0" i="0" u="none" strike="noStrike" kern="0" cap="none" spc="0" normalizeH="0" baseline="0" noProof="0">
                <a:ln>
                  <a:noFill/>
                </a:ln>
                <a:effectLst/>
                <a:uLnTx/>
                <a:uFillTx/>
                <a:ea typeface="+mn-ea"/>
                <a:cs typeface="Segoe UI Semibold" panose="020B0702040204020203" pitchFamily="34" charset="0"/>
              </a:rPr>
            </a:br>
            <a:r>
              <a:rPr kumimoji="0" lang="en-US" sz="1371" b="0" i="0" u="none" strike="noStrike" kern="0" cap="none" spc="0" normalizeH="0" baseline="0" noProof="0">
                <a:ln>
                  <a:noFill/>
                </a:ln>
                <a:effectLst/>
                <a:uLnTx/>
                <a:uFillTx/>
                <a:ea typeface="+mn-ea"/>
                <a:cs typeface="Segoe UI Semibold" panose="020B0702040204020203" pitchFamily="34" charset="0"/>
              </a:rPr>
              <a:t>Data Warehouse</a:t>
            </a:r>
          </a:p>
        </p:txBody>
      </p:sp>
      <p:sp>
        <p:nvSpPr>
          <p:cNvPr id="154" name="TextBox 153"/>
          <p:cNvSpPr txBox="1"/>
          <p:nvPr/>
        </p:nvSpPr>
        <p:spPr>
          <a:xfrm>
            <a:off x="523123" y="2173011"/>
            <a:ext cx="423773" cy="464555"/>
          </a:xfrm>
          <a:custGeom>
            <a:avLst/>
            <a:gdLst>
              <a:gd name="connsiteX0" fmla="*/ 2615664 w 3654515"/>
              <a:gd name="connsiteY0" fmla="*/ 2534931 h 4006207"/>
              <a:gd name="connsiteX1" fmla="*/ 1960582 w 3654515"/>
              <a:gd name="connsiteY1" fmla="*/ 3034209 h 4006207"/>
              <a:gd name="connsiteX2" fmla="*/ 1338741 w 3654515"/>
              <a:gd name="connsiteY2" fmla="*/ 3425023 h 4006207"/>
              <a:gd name="connsiteX3" fmla="*/ 1731746 w 3654515"/>
              <a:gd name="connsiteY3" fmla="*/ 3891938 h 4006207"/>
              <a:gd name="connsiteX4" fmla="*/ 1776343 w 3654515"/>
              <a:gd name="connsiteY4" fmla="*/ 3896192 h 4006207"/>
              <a:gd name="connsiteX5" fmla="*/ 1804775 w 3654515"/>
              <a:gd name="connsiteY5" fmla="*/ 3901622 h 4006207"/>
              <a:gd name="connsiteX6" fmla="*/ 3274309 w 3654515"/>
              <a:gd name="connsiteY6" fmla="*/ 3901622 h 4006207"/>
              <a:gd name="connsiteX7" fmla="*/ 3279764 w 3654515"/>
              <a:gd name="connsiteY7" fmla="*/ 3900582 h 4006207"/>
              <a:gd name="connsiteX8" fmla="*/ 3285213 w 3654515"/>
              <a:gd name="connsiteY8" fmla="*/ 3901622 h 4006207"/>
              <a:gd name="connsiteX9" fmla="*/ 3560897 w 3654515"/>
              <a:gd name="connsiteY9" fmla="*/ 3646315 h 4006207"/>
              <a:gd name="connsiteX10" fmla="*/ 3253200 w 3654515"/>
              <a:gd name="connsiteY10" fmla="*/ 3434254 h 4006207"/>
              <a:gd name="connsiteX11" fmla="*/ 3272188 w 3654515"/>
              <a:gd name="connsiteY11" fmla="*/ 3231989 h 4006207"/>
              <a:gd name="connsiteX12" fmla="*/ 2615664 w 3654515"/>
              <a:gd name="connsiteY12" fmla="*/ 2534931 h 4006207"/>
              <a:gd name="connsiteX13" fmla="*/ 2610633 w 3654515"/>
              <a:gd name="connsiteY13" fmla="*/ 2448880 h 4006207"/>
              <a:gd name="connsiteX14" fmla="*/ 3372712 w 3654515"/>
              <a:gd name="connsiteY14" fmla="*/ 3227544 h 4006207"/>
              <a:gd name="connsiteX15" fmla="*/ 3352240 w 3654515"/>
              <a:gd name="connsiteY15" fmla="*/ 3365886 h 4006207"/>
              <a:gd name="connsiteX16" fmla="*/ 3457751 w 3654515"/>
              <a:gd name="connsiteY16" fmla="*/ 3387188 h 4006207"/>
              <a:gd name="connsiteX17" fmla="*/ 3654515 w 3654515"/>
              <a:gd name="connsiteY17" fmla="*/ 3684038 h 4006207"/>
              <a:gd name="connsiteX18" fmla="*/ 3332349 w 3654515"/>
              <a:gd name="connsiteY18" fmla="*/ 4006204 h 4006207"/>
              <a:gd name="connsiteX19" fmla="*/ 3326473 w 3654515"/>
              <a:gd name="connsiteY19" fmla="*/ 4005021 h 4006207"/>
              <a:gd name="connsiteX20" fmla="*/ 3320592 w 3654515"/>
              <a:gd name="connsiteY20" fmla="*/ 4006207 h 4006207"/>
              <a:gd name="connsiteX21" fmla="*/ 1736561 w 3654515"/>
              <a:gd name="connsiteY21" fmla="*/ 4006204 h 4006207"/>
              <a:gd name="connsiteX22" fmla="*/ 1705914 w 3654515"/>
              <a:gd name="connsiteY22" fmla="*/ 4000020 h 4006207"/>
              <a:gd name="connsiteX23" fmla="*/ 1657844 w 3654515"/>
              <a:gd name="connsiteY23" fmla="*/ 3995171 h 4006207"/>
              <a:gd name="connsiteX24" fmla="*/ 1224216 w 3654515"/>
              <a:gd name="connsiteY24" fmla="*/ 3463131 h 4006207"/>
              <a:gd name="connsiteX25" fmla="*/ 1767292 w 3654515"/>
              <a:gd name="connsiteY25" fmla="*/ 2920055 h 4006207"/>
              <a:gd name="connsiteX26" fmla="*/ 1876738 w 3654515"/>
              <a:gd name="connsiteY26" fmla="*/ 2931089 h 4006207"/>
              <a:gd name="connsiteX27" fmla="*/ 1903868 w 3654515"/>
              <a:gd name="connsiteY27" fmla="*/ 2939508 h 4006207"/>
              <a:gd name="connsiteX28" fmla="*/ 1908440 w 3654515"/>
              <a:gd name="connsiteY28" fmla="*/ 2924453 h 4006207"/>
              <a:gd name="connsiteX29" fmla="*/ 2610633 w 3654515"/>
              <a:gd name="connsiteY29" fmla="*/ 2448880 h 4006207"/>
              <a:gd name="connsiteX30" fmla="*/ 1328895 w 3654515"/>
              <a:gd name="connsiteY30" fmla="*/ 1748195 h 4006207"/>
              <a:gd name="connsiteX31" fmla="*/ 1421457 w 3654515"/>
              <a:gd name="connsiteY31" fmla="*/ 1798955 h 4006207"/>
              <a:gd name="connsiteX32" fmla="*/ 1455297 w 3654515"/>
              <a:gd name="connsiteY32" fmla="*/ 1937798 h 4006207"/>
              <a:gd name="connsiteX33" fmla="*/ 1419466 w 3654515"/>
              <a:gd name="connsiteY33" fmla="*/ 2070171 h 4006207"/>
              <a:gd name="connsiteX34" fmla="*/ 1325411 w 3654515"/>
              <a:gd name="connsiteY34" fmla="*/ 2119438 h 4006207"/>
              <a:gd name="connsiteX35" fmla="*/ 1228620 w 3654515"/>
              <a:gd name="connsiteY35" fmla="*/ 2070668 h 4006207"/>
              <a:gd name="connsiteX36" fmla="*/ 1193038 w 3654515"/>
              <a:gd name="connsiteY36" fmla="*/ 1934812 h 4006207"/>
              <a:gd name="connsiteX37" fmla="*/ 1228869 w 3654515"/>
              <a:gd name="connsiteY37" fmla="*/ 1796964 h 4006207"/>
              <a:gd name="connsiteX38" fmla="*/ 1328895 w 3654515"/>
              <a:gd name="connsiteY38" fmla="*/ 1748195 h 4006207"/>
              <a:gd name="connsiteX39" fmla="*/ 1785481 w 3654515"/>
              <a:gd name="connsiteY39" fmla="*/ 1577006 h 4006207"/>
              <a:gd name="connsiteX40" fmla="*/ 1785481 w 3654515"/>
              <a:gd name="connsiteY40" fmla="*/ 2290627 h 4006207"/>
              <a:gd name="connsiteX41" fmla="*/ 2246299 w 3654515"/>
              <a:gd name="connsiteY41" fmla="*/ 2290627 h 4006207"/>
              <a:gd name="connsiteX42" fmla="*/ 2246299 w 3654515"/>
              <a:gd name="connsiteY42" fmla="*/ 2122423 h 4006207"/>
              <a:gd name="connsiteX43" fmla="*/ 2000463 w 3654515"/>
              <a:gd name="connsiteY43" fmla="*/ 2122423 h 4006207"/>
              <a:gd name="connsiteX44" fmla="*/ 2000463 w 3654515"/>
              <a:gd name="connsiteY44" fmla="*/ 1577006 h 4006207"/>
              <a:gd name="connsiteX45" fmla="*/ 1330885 w 3654515"/>
              <a:gd name="connsiteY45" fmla="*/ 1565062 h 4006207"/>
              <a:gd name="connsiteX46" fmla="*/ 1140785 w 3654515"/>
              <a:gd name="connsiteY46" fmla="*/ 1612587 h 4006207"/>
              <a:gd name="connsiteX47" fmla="*/ 1010900 w 3654515"/>
              <a:gd name="connsiteY47" fmla="*/ 1747200 h 4006207"/>
              <a:gd name="connsiteX48" fmla="*/ 964619 w 3654515"/>
              <a:gd name="connsiteY48" fmla="*/ 1943272 h 4006207"/>
              <a:gd name="connsiteX49" fmla="*/ 1010403 w 3654515"/>
              <a:gd name="connsiteY49" fmla="*/ 2129639 h 4006207"/>
              <a:gd name="connsiteX50" fmla="*/ 1138546 w 3654515"/>
              <a:gd name="connsiteY50" fmla="*/ 2257534 h 4006207"/>
              <a:gd name="connsiteX51" fmla="*/ 1321430 w 3654515"/>
              <a:gd name="connsiteY51" fmla="*/ 2303068 h 4006207"/>
              <a:gd name="connsiteX52" fmla="*/ 1404537 w 3654515"/>
              <a:gd name="connsiteY52" fmla="*/ 2294608 h 4006207"/>
              <a:gd name="connsiteX53" fmla="*/ 1495108 w 3654515"/>
              <a:gd name="connsiteY53" fmla="*/ 2386672 h 4006207"/>
              <a:gd name="connsiteX54" fmla="*/ 1764831 w 3654515"/>
              <a:gd name="connsiteY54" fmla="*/ 2386672 h 4006207"/>
              <a:gd name="connsiteX55" fmla="*/ 1576224 w 3654515"/>
              <a:gd name="connsiteY55" fmla="*/ 2204535 h 4006207"/>
              <a:gd name="connsiteX56" fmla="*/ 1683217 w 3654515"/>
              <a:gd name="connsiteY56" fmla="*/ 1931826 h 4006207"/>
              <a:gd name="connsiteX57" fmla="*/ 1639176 w 3654515"/>
              <a:gd name="connsiteY57" fmla="*/ 1740482 h 4006207"/>
              <a:gd name="connsiteX58" fmla="*/ 1514267 w 3654515"/>
              <a:gd name="connsiteY58" fmla="*/ 1610597 h 4006207"/>
              <a:gd name="connsiteX59" fmla="*/ 1330885 w 3654515"/>
              <a:gd name="connsiteY59" fmla="*/ 1565062 h 4006207"/>
              <a:gd name="connsiteX60" fmla="*/ 683674 w 3654515"/>
              <a:gd name="connsiteY60" fmla="*/ 1565062 h 4006207"/>
              <a:gd name="connsiteX61" fmla="*/ 472673 w 3654515"/>
              <a:gd name="connsiteY61" fmla="*/ 1627019 h 4006207"/>
              <a:gd name="connsiteX62" fmla="*/ 394045 w 3654515"/>
              <a:gd name="connsiteY62" fmla="*/ 1792485 h 4006207"/>
              <a:gd name="connsiteX63" fmla="*/ 566230 w 3654515"/>
              <a:gd name="connsiteY63" fmla="*/ 2006472 h 4006207"/>
              <a:gd name="connsiteX64" fmla="*/ 639135 w 3654515"/>
              <a:gd name="connsiteY64" fmla="*/ 2037824 h 4006207"/>
              <a:gd name="connsiteX65" fmla="*/ 668496 w 3654515"/>
              <a:gd name="connsiteY65" fmla="*/ 2062457 h 4006207"/>
              <a:gd name="connsiteX66" fmla="*/ 678200 w 3654515"/>
              <a:gd name="connsiteY66" fmla="*/ 2093062 h 4006207"/>
              <a:gd name="connsiteX67" fmla="*/ 658792 w 3654515"/>
              <a:gd name="connsiteY67" fmla="*/ 2130137 h 4006207"/>
              <a:gd name="connsiteX68" fmla="*/ 604051 w 3654515"/>
              <a:gd name="connsiteY68" fmla="*/ 2142827 h 4006207"/>
              <a:gd name="connsiteX69" fmla="*/ 503029 w 3654515"/>
              <a:gd name="connsiteY69" fmla="*/ 2122672 h 4006207"/>
              <a:gd name="connsiteX70" fmla="*/ 403998 w 3654515"/>
              <a:gd name="connsiteY70" fmla="*/ 2069673 h 4006207"/>
              <a:gd name="connsiteX71" fmla="*/ 403998 w 3654515"/>
              <a:gd name="connsiteY71" fmla="*/ 2265247 h 4006207"/>
              <a:gd name="connsiteX72" fmla="*/ 609027 w 3654515"/>
              <a:gd name="connsiteY72" fmla="*/ 2303068 h 4006207"/>
              <a:gd name="connsiteX73" fmla="*/ 774245 w 3654515"/>
              <a:gd name="connsiteY73" fmla="*/ 2277191 h 4006207"/>
              <a:gd name="connsiteX74" fmla="*/ 880990 w 3654515"/>
              <a:gd name="connsiteY74" fmla="*/ 2198563 h 4006207"/>
              <a:gd name="connsiteX75" fmla="*/ 919059 w 3654515"/>
              <a:gd name="connsiteY75" fmla="*/ 2074650 h 4006207"/>
              <a:gd name="connsiteX76" fmla="*/ 873027 w 3654515"/>
              <a:gd name="connsiteY76" fmla="*/ 1948248 h 4006207"/>
              <a:gd name="connsiteX77" fmla="*/ 716021 w 3654515"/>
              <a:gd name="connsiteY77" fmla="*/ 1850212 h 4006207"/>
              <a:gd name="connsiteX78" fmla="*/ 642121 w 3654515"/>
              <a:gd name="connsiteY78" fmla="*/ 1812142 h 4006207"/>
              <a:gd name="connsiteX79" fmla="*/ 624454 w 3654515"/>
              <a:gd name="connsiteY79" fmla="*/ 1775068 h 4006207"/>
              <a:gd name="connsiteX80" fmla="*/ 646350 w 3654515"/>
              <a:gd name="connsiteY80" fmla="*/ 1738242 h 4006207"/>
              <a:gd name="connsiteX81" fmla="*/ 704077 w 3654515"/>
              <a:gd name="connsiteY81" fmla="*/ 1724806 h 4006207"/>
              <a:gd name="connsiteX82" fmla="*/ 881239 w 3654515"/>
              <a:gd name="connsiteY82" fmla="*/ 1774073 h 4006207"/>
              <a:gd name="connsiteX83" fmla="*/ 881239 w 3654515"/>
              <a:gd name="connsiteY83" fmla="*/ 1592433 h 4006207"/>
              <a:gd name="connsiteX84" fmla="*/ 809329 w 3654515"/>
              <a:gd name="connsiteY84" fmla="*/ 1575513 h 4006207"/>
              <a:gd name="connsiteX85" fmla="*/ 752349 w 3654515"/>
              <a:gd name="connsiteY85" fmla="*/ 1568048 h 4006207"/>
              <a:gd name="connsiteX86" fmla="*/ 683674 w 3654515"/>
              <a:gd name="connsiteY86" fmla="*/ 1565062 h 4006207"/>
              <a:gd name="connsiteX87" fmla="*/ 1309044 w 3654515"/>
              <a:gd name="connsiteY87" fmla="*/ 196190 h 4006207"/>
              <a:gd name="connsiteX88" fmla="*/ 347062 w 3654515"/>
              <a:gd name="connsiteY88" fmla="*/ 500340 h 4006207"/>
              <a:gd name="connsiteX89" fmla="*/ 1309044 w 3654515"/>
              <a:gd name="connsiteY89" fmla="*/ 804488 h 4006207"/>
              <a:gd name="connsiteX90" fmla="*/ 2271029 w 3654515"/>
              <a:gd name="connsiteY90" fmla="*/ 500340 h 4006207"/>
              <a:gd name="connsiteX91" fmla="*/ 1309044 w 3654515"/>
              <a:gd name="connsiteY91" fmla="*/ 196190 h 4006207"/>
              <a:gd name="connsiteX92" fmla="*/ 1315224 w 3654515"/>
              <a:gd name="connsiteY92" fmla="*/ 0 h 4006207"/>
              <a:gd name="connsiteX93" fmla="*/ 2630444 w 3654515"/>
              <a:gd name="connsiteY93" fmla="*/ 588894 h 4006207"/>
              <a:gd name="connsiteX94" fmla="*/ 2636856 w 3654515"/>
              <a:gd name="connsiteY94" fmla="*/ 2379088 h 4006207"/>
              <a:gd name="connsiteX95" fmla="*/ 1860931 w 3654515"/>
              <a:gd name="connsiteY95" fmla="*/ 2847882 h 4006207"/>
              <a:gd name="connsiteX96" fmla="*/ 1167213 w 3654515"/>
              <a:gd name="connsiteY96" fmla="*/ 3297268 h 4006207"/>
              <a:gd name="connsiteX97" fmla="*/ 1144936 w 3654515"/>
              <a:gd name="connsiteY97" fmla="*/ 3503600 h 4006207"/>
              <a:gd name="connsiteX98" fmla="*/ 1050193 w 3654515"/>
              <a:gd name="connsiteY98" fmla="*/ 3520680 h 4006207"/>
              <a:gd name="connsiteX99" fmla="*/ 0 w 3654515"/>
              <a:gd name="connsiteY99" fmla="*/ 2943751 h 4006207"/>
              <a:gd name="connsiteX100" fmla="*/ 0 w 3654515"/>
              <a:gd name="connsiteY100" fmla="*/ 588894 h 4006207"/>
              <a:gd name="connsiteX101" fmla="*/ 1315224 w 3654515"/>
              <a:gd name="connsiteY101" fmla="*/ 0 h 400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654515" h="4006207">
                <a:moveTo>
                  <a:pt x="2615664" y="2534931"/>
                </a:moveTo>
                <a:cubicBezTo>
                  <a:pt x="2075168" y="2553950"/>
                  <a:pt x="1992068" y="3047282"/>
                  <a:pt x="1960582" y="3034209"/>
                </a:cubicBezTo>
                <a:cubicBezTo>
                  <a:pt x="1750630" y="2947045"/>
                  <a:pt x="1387344" y="3032852"/>
                  <a:pt x="1338741" y="3425023"/>
                </a:cubicBezTo>
                <a:cubicBezTo>
                  <a:pt x="1313406" y="3629467"/>
                  <a:pt x="1448733" y="3854175"/>
                  <a:pt x="1731746" y="3891938"/>
                </a:cubicBezTo>
                <a:lnTo>
                  <a:pt x="1776343" y="3896192"/>
                </a:lnTo>
                <a:lnTo>
                  <a:pt x="1804775" y="3901622"/>
                </a:lnTo>
                <a:lnTo>
                  <a:pt x="3274309" y="3901622"/>
                </a:lnTo>
                <a:lnTo>
                  <a:pt x="3279764" y="3900582"/>
                </a:lnTo>
                <a:lnTo>
                  <a:pt x="3285213" y="3901622"/>
                </a:lnTo>
                <a:cubicBezTo>
                  <a:pt x="3450282" y="3901622"/>
                  <a:pt x="3586162" y="3769274"/>
                  <a:pt x="3560897" y="3646315"/>
                </a:cubicBezTo>
                <a:cubicBezTo>
                  <a:pt x="3543701" y="3562623"/>
                  <a:pt x="3485290" y="3469652"/>
                  <a:pt x="3253200" y="3434254"/>
                </a:cubicBezTo>
                <a:cubicBezTo>
                  <a:pt x="3255079" y="3357929"/>
                  <a:pt x="3270309" y="3308317"/>
                  <a:pt x="3272188" y="3231989"/>
                </a:cubicBezTo>
                <a:cubicBezTo>
                  <a:pt x="3272188" y="2854587"/>
                  <a:pt x="3006128" y="2534931"/>
                  <a:pt x="2615664" y="2534931"/>
                </a:cubicBezTo>
                <a:close/>
                <a:moveTo>
                  <a:pt x="2610633" y="2448880"/>
                </a:moveTo>
                <a:cubicBezTo>
                  <a:pt x="3031516" y="2448880"/>
                  <a:pt x="3372712" y="2797500"/>
                  <a:pt x="3372712" y="3227544"/>
                </a:cubicBezTo>
                <a:lnTo>
                  <a:pt x="3352240" y="3365886"/>
                </a:lnTo>
                <a:lnTo>
                  <a:pt x="3457751" y="3387188"/>
                </a:lnTo>
                <a:cubicBezTo>
                  <a:pt x="3573383" y="3436096"/>
                  <a:pt x="3654515" y="3550593"/>
                  <a:pt x="3654515" y="3684038"/>
                </a:cubicBezTo>
                <a:cubicBezTo>
                  <a:pt x="3654515" y="3861967"/>
                  <a:pt x="3510277" y="4006204"/>
                  <a:pt x="3332349" y="4006204"/>
                </a:cubicBezTo>
                <a:lnTo>
                  <a:pt x="3326473" y="4005021"/>
                </a:lnTo>
                <a:lnTo>
                  <a:pt x="3320592" y="4006207"/>
                </a:lnTo>
                <a:lnTo>
                  <a:pt x="1736561" y="4006204"/>
                </a:lnTo>
                <a:lnTo>
                  <a:pt x="1705914" y="4000020"/>
                </a:lnTo>
                <a:lnTo>
                  <a:pt x="1657844" y="3995171"/>
                </a:lnTo>
                <a:cubicBezTo>
                  <a:pt x="1410373" y="3944532"/>
                  <a:pt x="1224216" y="3725571"/>
                  <a:pt x="1224216" y="3463131"/>
                </a:cubicBezTo>
                <a:cubicBezTo>
                  <a:pt x="1224216" y="3163198"/>
                  <a:pt x="1467359" y="2920055"/>
                  <a:pt x="1767292" y="2920055"/>
                </a:cubicBezTo>
                <a:cubicBezTo>
                  <a:pt x="1804783" y="2920055"/>
                  <a:pt x="1841387" y="2923852"/>
                  <a:pt x="1876738" y="2931089"/>
                </a:cubicBezTo>
                <a:lnTo>
                  <a:pt x="1903868" y="2939508"/>
                </a:lnTo>
                <a:lnTo>
                  <a:pt x="1908440" y="2924453"/>
                </a:lnTo>
                <a:cubicBezTo>
                  <a:pt x="2024131" y="2644980"/>
                  <a:pt x="2294968" y="2448880"/>
                  <a:pt x="2610633" y="2448880"/>
                </a:cubicBezTo>
                <a:close/>
                <a:moveTo>
                  <a:pt x="1328895" y="1748195"/>
                </a:moveTo>
                <a:cubicBezTo>
                  <a:pt x="1368043" y="1748195"/>
                  <a:pt x="1398897" y="1765115"/>
                  <a:pt x="1421457" y="1798955"/>
                </a:cubicBezTo>
                <a:cubicBezTo>
                  <a:pt x="1444017" y="1832795"/>
                  <a:pt x="1455297" y="1879076"/>
                  <a:pt x="1455297" y="1937798"/>
                </a:cubicBezTo>
                <a:cubicBezTo>
                  <a:pt x="1455297" y="1993202"/>
                  <a:pt x="1443353" y="2037326"/>
                  <a:pt x="1419466" y="2070171"/>
                </a:cubicBezTo>
                <a:cubicBezTo>
                  <a:pt x="1395579" y="2103015"/>
                  <a:pt x="1364228" y="2119438"/>
                  <a:pt x="1325411" y="2119438"/>
                </a:cubicBezTo>
                <a:cubicBezTo>
                  <a:pt x="1284605" y="2119438"/>
                  <a:pt x="1252341" y="2103181"/>
                  <a:pt x="1228620" y="2070668"/>
                </a:cubicBezTo>
                <a:cubicBezTo>
                  <a:pt x="1204899" y="2038156"/>
                  <a:pt x="1193038" y="1992870"/>
                  <a:pt x="1193038" y="1934812"/>
                </a:cubicBezTo>
                <a:cubicBezTo>
                  <a:pt x="1193038" y="1875426"/>
                  <a:pt x="1204981" y="1829477"/>
                  <a:pt x="1228869" y="1796964"/>
                </a:cubicBezTo>
                <a:cubicBezTo>
                  <a:pt x="1252755" y="1764451"/>
                  <a:pt x="1286097" y="1748195"/>
                  <a:pt x="1328895" y="1748195"/>
                </a:cubicBezTo>
                <a:close/>
                <a:moveTo>
                  <a:pt x="1785481" y="1577006"/>
                </a:moveTo>
                <a:lnTo>
                  <a:pt x="1785481" y="2290627"/>
                </a:lnTo>
                <a:lnTo>
                  <a:pt x="2246299" y="2290627"/>
                </a:lnTo>
                <a:lnTo>
                  <a:pt x="2246299" y="2122423"/>
                </a:lnTo>
                <a:lnTo>
                  <a:pt x="2000463" y="2122423"/>
                </a:lnTo>
                <a:lnTo>
                  <a:pt x="2000463" y="1577006"/>
                </a:lnTo>
                <a:close/>
                <a:moveTo>
                  <a:pt x="1330885" y="1565062"/>
                </a:moveTo>
                <a:cubicBezTo>
                  <a:pt x="1259888" y="1565062"/>
                  <a:pt x="1196522" y="1580904"/>
                  <a:pt x="1140785" y="1612587"/>
                </a:cubicBezTo>
                <a:cubicBezTo>
                  <a:pt x="1085049" y="1644270"/>
                  <a:pt x="1041754" y="1689141"/>
                  <a:pt x="1010900" y="1747200"/>
                </a:cubicBezTo>
                <a:cubicBezTo>
                  <a:pt x="980046" y="1805258"/>
                  <a:pt x="964619" y="1870616"/>
                  <a:pt x="964619" y="1943272"/>
                </a:cubicBezTo>
                <a:cubicBezTo>
                  <a:pt x="964619" y="2012610"/>
                  <a:pt x="979880" y="2074733"/>
                  <a:pt x="1010403" y="2129639"/>
                </a:cubicBezTo>
                <a:cubicBezTo>
                  <a:pt x="1040925" y="2184546"/>
                  <a:pt x="1083639" y="2227178"/>
                  <a:pt x="1138546" y="2257534"/>
                </a:cubicBezTo>
                <a:cubicBezTo>
                  <a:pt x="1193453" y="2287890"/>
                  <a:pt x="1254414" y="2303068"/>
                  <a:pt x="1321430" y="2303068"/>
                </a:cubicBezTo>
                <a:cubicBezTo>
                  <a:pt x="1350294" y="2303068"/>
                  <a:pt x="1377996" y="2300248"/>
                  <a:pt x="1404537" y="2294608"/>
                </a:cubicBezTo>
                <a:lnTo>
                  <a:pt x="1495108" y="2386672"/>
                </a:lnTo>
                <a:lnTo>
                  <a:pt x="1764831" y="2386672"/>
                </a:lnTo>
                <a:lnTo>
                  <a:pt x="1576224" y="2204535"/>
                </a:lnTo>
                <a:cubicBezTo>
                  <a:pt x="1647553" y="2133206"/>
                  <a:pt x="1683217" y="2042303"/>
                  <a:pt x="1683217" y="1931826"/>
                </a:cubicBezTo>
                <a:cubicBezTo>
                  <a:pt x="1683217" y="1860497"/>
                  <a:pt x="1668537" y="1796715"/>
                  <a:pt x="1639176" y="1740482"/>
                </a:cubicBezTo>
                <a:cubicBezTo>
                  <a:pt x="1609815" y="1684248"/>
                  <a:pt x="1568179" y="1640953"/>
                  <a:pt x="1514267" y="1610597"/>
                </a:cubicBezTo>
                <a:cubicBezTo>
                  <a:pt x="1460356" y="1580240"/>
                  <a:pt x="1399229" y="1565062"/>
                  <a:pt x="1330885" y="1565062"/>
                </a:cubicBezTo>
                <a:close/>
                <a:moveTo>
                  <a:pt x="683674" y="1565062"/>
                </a:moveTo>
                <a:cubicBezTo>
                  <a:pt x="595425" y="1565062"/>
                  <a:pt x="525091" y="1585714"/>
                  <a:pt x="472673" y="1627019"/>
                </a:cubicBezTo>
                <a:cubicBezTo>
                  <a:pt x="420254" y="1668323"/>
                  <a:pt x="394045" y="1723479"/>
                  <a:pt x="394045" y="1792485"/>
                </a:cubicBezTo>
                <a:cubicBezTo>
                  <a:pt x="394045" y="1891019"/>
                  <a:pt x="451440" y="1962348"/>
                  <a:pt x="566230" y="2006472"/>
                </a:cubicBezTo>
                <a:cubicBezTo>
                  <a:pt x="601728" y="2019743"/>
                  <a:pt x="626030" y="2030193"/>
                  <a:pt x="639135" y="2037824"/>
                </a:cubicBezTo>
                <a:cubicBezTo>
                  <a:pt x="652239" y="2045455"/>
                  <a:pt x="662026" y="2053666"/>
                  <a:pt x="668496" y="2062457"/>
                </a:cubicBezTo>
                <a:cubicBezTo>
                  <a:pt x="674965" y="2071249"/>
                  <a:pt x="678200" y="2081451"/>
                  <a:pt x="678200" y="2093062"/>
                </a:cubicBezTo>
                <a:cubicBezTo>
                  <a:pt x="678200" y="2109319"/>
                  <a:pt x="671730" y="2121677"/>
                  <a:pt x="658792" y="2130137"/>
                </a:cubicBezTo>
                <a:cubicBezTo>
                  <a:pt x="645853" y="2138597"/>
                  <a:pt x="627606" y="2142827"/>
                  <a:pt x="604051" y="2142827"/>
                </a:cubicBezTo>
                <a:cubicBezTo>
                  <a:pt x="572865" y="2142827"/>
                  <a:pt x="539191" y="2136109"/>
                  <a:pt x="503029" y="2122672"/>
                </a:cubicBezTo>
                <a:cubicBezTo>
                  <a:pt x="466867" y="2109236"/>
                  <a:pt x="433857" y="2091570"/>
                  <a:pt x="403998" y="2069673"/>
                </a:cubicBezTo>
                <a:lnTo>
                  <a:pt x="403998" y="2265247"/>
                </a:lnTo>
                <a:cubicBezTo>
                  <a:pt x="466037" y="2290461"/>
                  <a:pt x="534381" y="2303068"/>
                  <a:pt x="609027" y="2303068"/>
                </a:cubicBezTo>
                <a:cubicBezTo>
                  <a:pt x="673389" y="2303068"/>
                  <a:pt x="728462" y="2294442"/>
                  <a:pt x="774245" y="2277191"/>
                </a:cubicBezTo>
                <a:cubicBezTo>
                  <a:pt x="820028" y="2259939"/>
                  <a:pt x="855610" y="2233730"/>
                  <a:pt x="880990" y="2198563"/>
                </a:cubicBezTo>
                <a:cubicBezTo>
                  <a:pt x="906370" y="2163396"/>
                  <a:pt x="919059" y="2122092"/>
                  <a:pt x="919059" y="2074650"/>
                </a:cubicBezTo>
                <a:cubicBezTo>
                  <a:pt x="919059" y="2025881"/>
                  <a:pt x="903715" y="1983747"/>
                  <a:pt x="873027" y="1948248"/>
                </a:cubicBezTo>
                <a:cubicBezTo>
                  <a:pt x="842339" y="1912749"/>
                  <a:pt x="790004" y="1880071"/>
                  <a:pt x="716021" y="1850212"/>
                </a:cubicBezTo>
                <a:cubicBezTo>
                  <a:pt x="678532" y="1834619"/>
                  <a:pt x="653898" y="1821929"/>
                  <a:pt x="642121" y="1812142"/>
                </a:cubicBezTo>
                <a:cubicBezTo>
                  <a:pt x="630343" y="1802355"/>
                  <a:pt x="624454" y="1789997"/>
                  <a:pt x="624454" y="1775068"/>
                </a:cubicBezTo>
                <a:cubicBezTo>
                  <a:pt x="624454" y="1759475"/>
                  <a:pt x="631753" y="1747200"/>
                  <a:pt x="646350" y="1738242"/>
                </a:cubicBezTo>
                <a:cubicBezTo>
                  <a:pt x="660948" y="1729285"/>
                  <a:pt x="680190" y="1724806"/>
                  <a:pt x="704077" y="1724806"/>
                </a:cubicBezTo>
                <a:cubicBezTo>
                  <a:pt x="762136" y="1724806"/>
                  <a:pt x="821189" y="1741228"/>
                  <a:pt x="881239" y="1774073"/>
                </a:cubicBezTo>
                <a:lnTo>
                  <a:pt x="881239" y="1592433"/>
                </a:lnTo>
                <a:cubicBezTo>
                  <a:pt x="850385" y="1584139"/>
                  <a:pt x="826415" y="1578499"/>
                  <a:pt x="809329" y="1575513"/>
                </a:cubicBezTo>
                <a:cubicBezTo>
                  <a:pt x="792243" y="1572527"/>
                  <a:pt x="773250" y="1570039"/>
                  <a:pt x="752349" y="1568048"/>
                </a:cubicBezTo>
                <a:cubicBezTo>
                  <a:pt x="731448" y="1566057"/>
                  <a:pt x="708556" y="1565062"/>
                  <a:pt x="683674" y="1565062"/>
                </a:cubicBezTo>
                <a:close/>
                <a:moveTo>
                  <a:pt x="1309044" y="196190"/>
                </a:moveTo>
                <a:cubicBezTo>
                  <a:pt x="777755" y="196190"/>
                  <a:pt x="347062" y="332363"/>
                  <a:pt x="347062" y="500340"/>
                </a:cubicBezTo>
                <a:cubicBezTo>
                  <a:pt x="347062" y="668316"/>
                  <a:pt x="777755" y="804488"/>
                  <a:pt x="1309044" y="804488"/>
                </a:cubicBezTo>
                <a:cubicBezTo>
                  <a:pt x="1840335" y="804488"/>
                  <a:pt x="2271029" y="668316"/>
                  <a:pt x="2271029" y="500340"/>
                </a:cubicBezTo>
                <a:cubicBezTo>
                  <a:pt x="2271029" y="332363"/>
                  <a:pt x="1840335" y="196190"/>
                  <a:pt x="1309044" y="196190"/>
                </a:cubicBezTo>
                <a:close/>
                <a:moveTo>
                  <a:pt x="1315224" y="0"/>
                </a:moveTo>
                <a:cubicBezTo>
                  <a:pt x="2041487" y="0"/>
                  <a:pt x="2630444" y="263538"/>
                  <a:pt x="2630444" y="588894"/>
                </a:cubicBezTo>
                <a:cubicBezTo>
                  <a:pt x="2632582" y="1185624"/>
                  <a:pt x="2634718" y="1782357"/>
                  <a:pt x="2636856" y="2379088"/>
                </a:cubicBezTo>
                <a:cubicBezTo>
                  <a:pt x="2239277" y="2346543"/>
                  <a:pt x="1952849" y="2602556"/>
                  <a:pt x="1860931" y="2847882"/>
                </a:cubicBezTo>
                <a:cubicBezTo>
                  <a:pt x="1610647" y="2807470"/>
                  <a:pt x="1299367" y="2933621"/>
                  <a:pt x="1167213" y="3297268"/>
                </a:cubicBezTo>
                <a:cubicBezTo>
                  <a:pt x="1137653" y="3455719"/>
                  <a:pt x="1164439" y="3466365"/>
                  <a:pt x="1144936" y="3503600"/>
                </a:cubicBezTo>
                <a:cubicBezTo>
                  <a:pt x="1125433" y="3540836"/>
                  <a:pt x="1157653" y="3515663"/>
                  <a:pt x="1050193" y="3520680"/>
                </a:cubicBezTo>
                <a:cubicBezTo>
                  <a:pt x="450921" y="3465791"/>
                  <a:pt x="0" y="3228437"/>
                  <a:pt x="0" y="2943751"/>
                </a:cubicBezTo>
                <a:lnTo>
                  <a:pt x="0" y="588894"/>
                </a:lnTo>
                <a:cubicBezTo>
                  <a:pt x="0" y="263538"/>
                  <a:pt x="588957" y="0"/>
                  <a:pt x="1315224" y="0"/>
                </a:cubicBezTo>
                <a:close/>
              </a:path>
            </a:pathLst>
          </a:custGeom>
          <a:solidFill>
            <a:srgbClr val="0078D7"/>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7998" b="0" i="0" u="none" strike="noStrike" kern="0" cap="none" spc="0" normalizeH="0" baseline="0" noProof="0">
              <a:ln>
                <a:noFill/>
              </a:ln>
              <a:effectLst/>
              <a:uLnTx/>
              <a:uFillTx/>
              <a:ea typeface="Segoe UI Black" panose="020B0A02040204020203" pitchFamily="34" charset="0"/>
              <a:cs typeface="Segoe UI Black" panose="020B0A02040204020203" pitchFamily="34" charset="0"/>
            </a:endParaRPr>
          </a:p>
        </p:txBody>
      </p:sp>
      <p:sp>
        <p:nvSpPr>
          <p:cNvPr id="259" name="Freeform 258"/>
          <p:cNvSpPr/>
          <p:nvPr/>
        </p:nvSpPr>
        <p:spPr bwMode="auto">
          <a:xfrm flipH="1">
            <a:off x="490208" y="2870142"/>
            <a:ext cx="489605" cy="468121"/>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a:ln>
                <a:noFill/>
              </a:ln>
              <a:solidFill>
                <a:schemeClr val="tx1"/>
              </a:solidFill>
              <a:effectLst/>
              <a:uLnTx/>
              <a:uFillTx/>
              <a:ea typeface="Segoe UI" pitchFamily="34" charset="0"/>
              <a:cs typeface="Segoe UI" pitchFamily="34" charset="0"/>
            </a:endParaRPr>
          </a:p>
        </p:txBody>
      </p:sp>
      <p:sp>
        <p:nvSpPr>
          <p:cNvPr id="263" name="TextBox 262"/>
          <p:cNvSpPr txBox="1"/>
          <p:nvPr/>
        </p:nvSpPr>
        <p:spPr>
          <a:xfrm>
            <a:off x="4746240" y="2465406"/>
            <a:ext cx="1767827" cy="253751"/>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effectLst/>
                <a:uLnTx/>
                <a:uFillTx/>
                <a:ea typeface="+mn-ea"/>
                <a:cs typeface="+mn-cs"/>
              </a:rPr>
              <a:t>Direct Query</a:t>
            </a:r>
          </a:p>
        </p:txBody>
      </p:sp>
      <p:sp>
        <p:nvSpPr>
          <p:cNvPr id="264" name="TextBox 263"/>
          <p:cNvSpPr txBox="1"/>
          <p:nvPr/>
        </p:nvSpPr>
        <p:spPr>
          <a:xfrm>
            <a:off x="4746240" y="2803898"/>
            <a:ext cx="1767827" cy="253751"/>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effectLst/>
                <a:uLnTx/>
                <a:uFillTx/>
                <a:ea typeface="+mn-ea"/>
                <a:cs typeface="+mn-cs"/>
              </a:rPr>
              <a:t>Cached Model</a:t>
            </a:r>
          </a:p>
        </p:txBody>
      </p:sp>
      <p:grpSp>
        <p:nvGrpSpPr>
          <p:cNvPr id="215" name="Group 4"/>
          <p:cNvGrpSpPr>
            <a:grpSpLocks noChangeAspect="1"/>
          </p:cNvGrpSpPr>
          <p:nvPr/>
        </p:nvGrpSpPr>
        <p:grpSpPr bwMode="auto">
          <a:xfrm>
            <a:off x="6095107" y="3530612"/>
            <a:ext cx="647326" cy="648883"/>
            <a:chOff x="3826" y="3056"/>
            <a:chExt cx="416" cy="417"/>
          </a:xfrm>
        </p:grpSpPr>
        <p:sp>
          <p:nvSpPr>
            <p:cNvPr id="218" name="AutoShape 3"/>
            <p:cNvSpPr>
              <a:spLocks noChangeAspect="1" noChangeArrowheads="1" noTextEdit="1"/>
            </p:cNvSpPr>
            <p:nvPr/>
          </p:nvSpPr>
          <p:spPr bwMode="auto">
            <a:xfrm>
              <a:off x="3826" y="3056"/>
              <a:ext cx="41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19" name="Freeform 5"/>
            <p:cNvSpPr>
              <a:spLocks/>
            </p:cNvSpPr>
            <p:nvPr/>
          </p:nvSpPr>
          <p:spPr bwMode="auto">
            <a:xfrm>
              <a:off x="3826" y="3058"/>
              <a:ext cx="414" cy="415"/>
            </a:xfrm>
            <a:custGeom>
              <a:avLst/>
              <a:gdLst>
                <a:gd name="T0" fmla="*/ 100 w 200"/>
                <a:gd name="T1" fmla="*/ 200 h 200"/>
                <a:gd name="T2" fmla="*/ 87 w 200"/>
                <a:gd name="T3" fmla="*/ 194 h 200"/>
                <a:gd name="T4" fmla="*/ 6 w 200"/>
                <a:gd name="T5" fmla="*/ 113 h 200"/>
                <a:gd name="T6" fmla="*/ 0 w 200"/>
                <a:gd name="T7" fmla="*/ 100 h 200"/>
                <a:gd name="T8" fmla="*/ 6 w 200"/>
                <a:gd name="T9" fmla="*/ 87 h 200"/>
                <a:gd name="T10" fmla="*/ 87 w 200"/>
                <a:gd name="T11" fmla="*/ 6 h 200"/>
                <a:gd name="T12" fmla="*/ 100 w 200"/>
                <a:gd name="T13" fmla="*/ 0 h 200"/>
                <a:gd name="T14" fmla="*/ 113 w 200"/>
                <a:gd name="T15" fmla="*/ 6 h 200"/>
                <a:gd name="T16" fmla="*/ 195 w 200"/>
                <a:gd name="T17" fmla="*/ 87 h 200"/>
                <a:gd name="T18" fmla="*/ 200 w 200"/>
                <a:gd name="T19" fmla="*/ 100 h 200"/>
                <a:gd name="T20" fmla="*/ 195 w 200"/>
                <a:gd name="T21" fmla="*/ 114 h 200"/>
                <a:gd name="T22" fmla="*/ 113 w 200"/>
                <a:gd name="T23" fmla="*/ 194 h 200"/>
                <a:gd name="T24" fmla="*/ 100 w 200"/>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100" y="200"/>
                  </a:moveTo>
                  <a:cubicBezTo>
                    <a:pt x="95" y="200"/>
                    <a:pt x="90" y="198"/>
                    <a:pt x="87" y="194"/>
                  </a:cubicBezTo>
                  <a:cubicBezTo>
                    <a:pt x="6" y="113"/>
                    <a:pt x="6" y="113"/>
                    <a:pt x="6" y="113"/>
                  </a:cubicBezTo>
                  <a:cubicBezTo>
                    <a:pt x="2" y="110"/>
                    <a:pt x="0" y="105"/>
                    <a:pt x="0" y="100"/>
                  </a:cubicBezTo>
                  <a:cubicBezTo>
                    <a:pt x="0" y="95"/>
                    <a:pt x="2" y="90"/>
                    <a:pt x="6" y="87"/>
                  </a:cubicBezTo>
                  <a:cubicBezTo>
                    <a:pt x="87" y="6"/>
                    <a:pt x="87" y="6"/>
                    <a:pt x="87" y="6"/>
                  </a:cubicBezTo>
                  <a:cubicBezTo>
                    <a:pt x="90" y="2"/>
                    <a:pt x="95" y="0"/>
                    <a:pt x="100" y="0"/>
                  </a:cubicBezTo>
                  <a:cubicBezTo>
                    <a:pt x="105" y="0"/>
                    <a:pt x="110" y="2"/>
                    <a:pt x="113" y="6"/>
                  </a:cubicBezTo>
                  <a:cubicBezTo>
                    <a:pt x="195" y="87"/>
                    <a:pt x="195" y="87"/>
                    <a:pt x="195" y="87"/>
                  </a:cubicBezTo>
                  <a:cubicBezTo>
                    <a:pt x="198" y="91"/>
                    <a:pt x="200" y="95"/>
                    <a:pt x="200" y="100"/>
                  </a:cubicBezTo>
                  <a:cubicBezTo>
                    <a:pt x="200" y="105"/>
                    <a:pt x="198" y="110"/>
                    <a:pt x="195" y="114"/>
                  </a:cubicBezTo>
                  <a:cubicBezTo>
                    <a:pt x="113" y="194"/>
                    <a:pt x="113" y="194"/>
                    <a:pt x="113" y="194"/>
                  </a:cubicBezTo>
                  <a:cubicBezTo>
                    <a:pt x="110" y="198"/>
                    <a:pt x="105" y="200"/>
                    <a:pt x="100" y="20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20" name="Freeform 7"/>
            <p:cNvSpPr>
              <a:spLocks/>
            </p:cNvSpPr>
            <p:nvPr/>
          </p:nvSpPr>
          <p:spPr bwMode="auto">
            <a:xfrm>
              <a:off x="3979" y="3096"/>
              <a:ext cx="108" cy="132"/>
            </a:xfrm>
            <a:custGeom>
              <a:avLst/>
              <a:gdLst>
                <a:gd name="T0" fmla="*/ 54 w 108"/>
                <a:gd name="T1" fmla="*/ 0 h 132"/>
                <a:gd name="T2" fmla="*/ 0 w 108"/>
                <a:gd name="T3" fmla="*/ 53 h 132"/>
                <a:gd name="T4" fmla="*/ 37 w 108"/>
                <a:gd name="T5" fmla="*/ 53 h 132"/>
                <a:gd name="T6" fmla="*/ 37 w 108"/>
                <a:gd name="T7" fmla="*/ 132 h 132"/>
                <a:gd name="T8" fmla="*/ 70 w 108"/>
                <a:gd name="T9" fmla="*/ 132 h 132"/>
                <a:gd name="T10" fmla="*/ 70 w 108"/>
                <a:gd name="T11" fmla="*/ 53 h 132"/>
                <a:gd name="T12" fmla="*/ 108 w 108"/>
                <a:gd name="T13" fmla="*/ 53 h 132"/>
                <a:gd name="T14" fmla="*/ 54 w 108"/>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32">
                  <a:moveTo>
                    <a:pt x="54" y="0"/>
                  </a:moveTo>
                  <a:lnTo>
                    <a:pt x="0" y="53"/>
                  </a:lnTo>
                  <a:lnTo>
                    <a:pt x="37" y="53"/>
                  </a:lnTo>
                  <a:lnTo>
                    <a:pt x="37" y="132"/>
                  </a:lnTo>
                  <a:lnTo>
                    <a:pt x="70" y="132"/>
                  </a:lnTo>
                  <a:lnTo>
                    <a:pt x="70" y="53"/>
                  </a:lnTo>
                  <a:lnTo>
                    <a:pt x="108" y="53"/>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21" name="Freeform 8"/>
            <p:cNvSpPr>
              <a:spLocks/>
            </p:cNvSpPr>
            <p:nvPr/>
          </p:nvSpPr>
          <p:spPr bwMode="auto">
            <a:xfrm>
              <a:off x="3979" y="3303"/>
              <a:ext cx="108" cy="133"/>
            </a:xfrm>
            <a:custGeom>
              <a:avLst/>
              <a:gdLst>
                <a:gd name="T0" fmla="*/ 54 w 108"/>
                <a:gd name="T1" fmla="*/ 133 h 133"/>
                <a:gd name="T2" fmla="*/ 108 w 108"/>
                <a:gd name="T3" fmla="*/ 79 h 133"/>
                <a:gd name="T4" fmla="*/ 70 w 108"/>
                <a:gd name="T5" fmla="*/ 79 h 133"/>
                <a:gd name="T6" fmla="*/ 70 w 108"/>
                <a:gd name="T7" fmla="*/ 0 h 133"/>
                <a:gd name="T8" fmla="*/ 37 w 108"/>
                <a:gd name="T9" fmla="*/ 0 h 133"/>
                <a:gd name="T10" fmla="*/ 37 w 108"/>
                <a:gd name="T11" fmla="*/ 79 h 133"/>
                <a:gd name="T12" fmla="*/ 0 w 108"/>
                <a:gd name="T13" fmla="*/ 79 h 133"/>
                <a:gd name="T14" fmla="*/ 54 w 108"/>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33">
                  <a:moveTo>
                    <a:pt x="54" y="133"/>
                  </a:moveTo>
                  <a:lnTo>
                    <a:pt x="108" y="79"/>
                  </a:lnTo>
                  <a:lnTo>
                    <a:pt x="70" y="79"/>
                  </a:lnTo>
                  <a:lnTo>
                    <a:pt x="70" y="0"/>
                  </a:lnTo>
                  <a:lnTo>
                    <a:pt x="37" y="0"/>
                  </a:lnTo>
                  <a:lnTo>
                    <a:pt x="37" y="79"/>
                  </a:lnTo>
                  <a:lnTo>
                    <a:pt x="0" y="79"/>
                  </a:lnTo>
                  <a:lnTo>
                    <a:pt x="54"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22" name="Freeform 9"/>
            <p:cNvSpPr>
              <a:spLocks/>
            </p:cNvSpPr>
            <p:nvPr/>
          </p:nvSpPr>
          <p:spPr bwMode="auto">
            <a:xfrm>
              <a:off x="4058" y="3212"/>
              <a:ext cx="128" cy="108"/>
            </a:xfrm>
            <a:custGeom>
              <a:avLst/>
              <a:gdLst>
                <a:gd name="T0" fmla="*/ 0 w 128"/>
                <a:gd name="T1" fmla="*/ 54 h 108"/>
                <a:gd name="T2" fmla="*/ 56 w 128"/>
                <a:gd name="T3" fmla="*/ 108 h 108"/>
                <a:gd name="T4" fmla="*/ 56 w 128"/>
                <a:gd name="T5" fmla="*/ 70 h 108"/>
                <a:gd name="T6" fmla="*/ 128 w 128"/>
                <a:gd name="T7" fmla="*/ 70 h 108"/>
                <a:gd name="T8" fmla="*/ 128 w 128"/>
                <a:gd name="T9" fmla="*/ 37 h 108"/>
                <a:gd name="T10" fmla="*/ 56 w 128"/>
                <a:gd name="T11" fmla="*/ 37 h 108"/>
                <a:gd name="T12" fmla="*/ 56 w 128"/>
                <a:gd name="T13" fmla="*/ 0 h 108"/>
                <a:gd name="T14" fmla="*/ 0 w 128"/>
                <a:gd name="T15" fmla="*/ 5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08">
                  <a:moveTo>
                    <a:pt x="0" y="54"/>
                  </a:moveTo>
                  <a:lnTo>
                    <a:pt x="56" y="108"/>
                  </a:lnTo>
                  <a:lnTo>
                    <a:pt x="56" y="70"/>
                  </a:lnTo>
                  <a:lnTo>
                    <a:pt x="128" y="70"/>
                  </a:lnTo>
                  <a:lnTo>
                    <a:pt x="128" y="37"/>
                  </a:lnTo>
                  <a:lnTo>
                    <a:pt x="56" y="37"/>
                  </a:lnTo>
                  <a:lnTo>
                    <a:pt x="56"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23" name="Freeform 10"/>
            <p:cNvSpPr>
              <a:spLocks/>
            </p:cNvSpPr>
            <p:nvPr/>
          </p:nvSpPr>
          <p:spPr bwMode="auto">
            <a:xfrm>
              <a:off x="3880" y="3212"/>
              <a:ext cx="128" cy="108"/>
            </a:xfrm>
            <a:custGeom>
              <a:avLst/>
              <a:gdLst>
                <a:gd name="T0" fmla="*/ 128 w 128"/>
                <a:gd name="T1" fmla="*/ 54 h 108"/>
                <a:gd name="T2" fmla="*/ 74 w 128"/>
                <a:gd name="T3" fmla="*/ 0 h 108"/>
                <a:gd name="T4" fmla="*/ 74 w 128"/>
                <a:gd name="T5" fmla="*/ 37 h 108"/>
                <a:gd name="T6" fmla="*/ 0 w 128"/>
                <a:gd name="T7" fmla="*/ 37 h 108"/>
                <a:gd name="T8" fmla="*/ 0 w 128"/>
                <a:gd name="T9" fmla="*/ 70 h 108"/>
                <a:gd name="T10" fmla="*/ 74 w 128"/>
                <a:gd name="T11" fmla="*/ 70 h 108"/>
                <a:gd name="T12" fmla="*/ 74 w 128"/>
                <a:gd name="T13" fmla="*/ 108 h 108"/>
                <a:gd name="T14" fmla="*/ 128 w 128"/>
                <a:gd name="T15" fmla="*/ 5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08">
                  <a:moveTo>
                    <a:pt x="128" y="54"/>
                  </a:moveTo>
                  <a:lnTo>
                    <a:pt x="74" y="0"/>
                  </a:lnTo>
                  <a:lnTo>
                    <a:pt x="74" y="37"/>
                  </a:lnTo>
                  <a:lnTo>
                    <a:pt x="0" y="37"/>
                  </a:lnTo>
                  <a:lnTo>
                    <a:pt x="0" y="70"/>
                  </a:lnTo>
                  <a:lnTo>
                    <a:pt x="74" y="70"/>
                  </a:lnTo>
                  <a:lnTo>
                    <a:pt x="74" y="108"/>
                  </a:lnTo>
                  <a:lnTo>
                    <a:pt x="128"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grpSp>
      <p:sp>
        <p:nvSpPr>
          <p:cNvPr id="267" name="Freeform 266"/>
          <p:cNvSpPr>
            <a:spLocks noChangeAspect="1"/>
          </p:cNvSpPr>
          <p:nvPr/>
        </p:nvSpPr>
        <p:spPr bwMode="black">
          <a:xfrm>
            <a:off x="11151161" y="1136388"/>
            <a:ext cx="760772" cy="449920"/>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a:noFill/>
          </a:ln>
        </p:spPr>
        <p:txBody>
          <a:bodyPr vert="horz" wrap="square" lIns="89606" tIns="44804" rIns="89606" bIns="4480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effectLst/>
              <a:uLnTx/>
              <a:uFillTx/>
              <a:ea typeface="+mn-ea"/>
              <a:cs typeface="+mn-cs"/>
            </a:endParaRPr>
          </a:p>
        </p:txBody>
      </p:sp>
      <p:sp>
        <p:nvSpPr>
          <p:cNvPr id="273" name="Rectangle 272"/>
          <p:cNvSpPr/>
          <p:nvPr/>
        </p:nvSpPr>
        <p:spPr bwMode="auto">
          <a:xfrm>
            <a:off x="9651793" y="1983324"/>
            <a:ext cx="2292924" cy="1537468"/>
          </a:xfrm>
          <a:prstGeom prst="rect">
            <a:avLst/>
          </a:prstGeom>
          <a:solidFill>
            <a:srgbClr val="0078D7">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274" name="TextBox 273"/>
          <p:cNvSpPr txBox="1"/>
          <p:nvPr/>
        </p:nvSpPr>
        <p:spPr>
          <a:xfrm>
            <a:off x="9761810" y="2082915"/>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275" name="TextBox 274"/>
          <p:cNvSpPr txBox="1"/>
          <p:nvPr/>
        </p:nvSpPr>
        <p:spPr>
          <a:xfrm>
            <a:off x="9761810" y="2787208"/>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276" name="TextBox 275"/>
          <p:cNvSpPr txBox="1"/>
          <p:nvPr/>
        </p:nvSpPr>
        <p:spPr>
          <a:xfrm>
            <a:off x="10355392" y="2244900"/>
            <a:ext cx="1373037" cy="307604"/>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Power BI</a:t>
            </a:r>
          </a:p>
        </p:txBody>
      </p:sp>
      <p:sp>
        <p:nvSpPr>
          <p:cNvPr id="277" name="TextBox 276"/>
          <p:cNvSpPr txBox="1"/>
          <p:nvPr/>
        </p:nvSpPr>
        <p:spPr>
          <a:xfrm>
            <a:off x="10355391" y="2844480"/>
            <a:ext cx="1519997" cy="522890"/>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Power BI</a:t>
            </a:r>
            <a:br>
              <a:rPr kumimoji="0" lang="en-US" sz="1371" b="0" i="0" u="none" strike="noStrike" kern="0" cap="none" spc="0" normalizeH="0" baseline="0" noProof="0">
                <a:ln>
                  <a:noFill/>
                </a:ln>
                <a:effectLst/>
                <a:uLnTx/>
                <a:uFillTx/>
                <a:ea typeface="+mn-ea"/>
                <a:cs typeface="Segoe UI Semibold" panose="020B0702040204020203" pitchFamily="34" charset="0"/>
              </a:rPr>
            </a:br>
            <a:r>
              <a:rPr kumimoji="0" lang="en-US" sz="1371" b="0" i="0" u="none" strike="noStrike" kern="0" cap="none" spc="0" normalizeH="0" baseline="0" noProof="0">
                <a:ln>
                  <a:noFill/>
                </a:ln>
                <a:effectLst/>
                <a:uLnTx/>
                <a:uFillTx/>
                <a:ea typeface="+mn-ea"/>
                <a:cs typeface="Segoe UI Semibold" panose="020B0702040204020203" pitchFamily="34" charset="0"/>
              </a:rPr>
              <a:t>Premium</a:t>
            </a:r>
          </a:p>
        </p:txBody>
      </p:sp>
      <p:sp>
        <p:nvSpPr>
          <p:cNvPr id="280" name="Rectangle 279"/>
          <p:cNvSpPr/>
          <p:nvPr/>
        </p:nvSpPr>
        <p:spPr bwMode="auto">
          <a:xfrm>
            <a:off x="288822" y="4470042"/>
            <a:ext cx="4451467" cy="1584324"/>
          </a:xfrm>
          <a:prstGeom prst="rect">
            <a:avLst/>
          </a:prstGeom>
          <a:solidFill>
            <a:srgbClr val="0078D7">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29" name="TextBox 28"/>
          <p:cNvSpPr txBox="1"/>
          <p:nvPr/>
        </p:nvSpPr>
        <p:spPr>
          <a:xfrm>
            <a:off x="393729" y="4573751"/>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170" name="TextBox 169"/>
          <p:cNvSpPr txBox="1"/>
          <p:nvPr/>
        </p:nvSpPr>
        <p:spPr>
          <a:xfrm>
            <a:off x="886668" y="4736613"/>
            <a:ext cx="1373037" cy="307604"/>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SQL Server</a:t>
            </a:r>
          </a:p>
        </p:txBody>
      </p:sp>
      <p:grpSp>
        <p:nvGrpSpPr>
          <p:cNvPr id="173" name="Group 30"/>
          <p:cNvGrpSpPr>
            <a:grpSpLocks noChangeAspect="1"/>
          </p:cNvGrpSpPr>
          <p:nvPr/>
        </p:nvGrpSpPr>
        <p:grpSpPr bwMode="auto">
          <a:xfrm>
            <a:off x="503866" y="4664184"/>
            <a:ext cx="339591" cy="446539"/>
            <a:chOff x="2455" y="3797"/>
            <a:chExt cx="308" cy="405"/>
          </a:xfrm>
        </p:grpSpPr>
        <p:sp>
          <p:nvSpPr>
            <p:cNvPr id="174" name="AutoShape 29"/>
            <p:cNvSpPr>
              <a:spLocks noChangeAspect="1" noChangeArrowheads="1" noTextEdit="1"/>
            </p:cNvSpPr>
            <p:nvPr/>
          </p:nvSpPr>
          <p:spPr bwMode="auto">
            <a:xfrm>
              <a:off x="2457" y="3797"/>
              <a:ext cx="3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75" name="Freeform 31"/>
            <p:cNvSpPr>
              <a:spLocks/>
            </p:cNvSpPr>
            <p:nvPr/>
          </p:nvSpPr>
          <p:spPr bwMode="auto">
            <a:xfrm>
              <a:off x="2455" y="3852"/>
              <a:ext cx="153" cy="350"/>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4" y="172"/>
                    <a:pt x="75" y="172"/>
                  </a:cubicBezTo>
                  <a:cubicBezTo>
                    <a:pt x="75" y="0"/>
                    <a:pt x="75" y="0"/>
                    <a:pt x="75"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76" name="Freeform 32"/>
            <p:cNvSpPr>
              <a:spLocks/>
            </p:cNvSpPr>
            <p:nvPr/>
          </p:nvSpPr>
          <p:spPr bwMode="auto">
            <a:xfrm>
              <a:off x="2606" y="3852"/>
              <a:ext cx="155" cy="350"/>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77" name="Freeform 33"/>
            <p:cNvSpPr>
              <a:spLocks/>
            </p:cNvSpPr>
            <p:nvPr/>
          </p:nvSpPr>
          <p:spPr bwMode="auto">
            <a:xfrm>
              <a:off x="2606" y="3852"/>
              <a:ext cx="155" cy="350"/>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78" name="Oval 34"/>
            <p:cNvSpPr>
              <a:spLocks noChangeArrowheads="1"/>
            </p:cNvSpPr>
            <p:nvPr/>
          </p:nvSpPr>
          <p:spPr bwMode="auto">
            <a:xfrm>
              <a:off x="2455" y="3797"/>
              <a:ext cx="306" cy="11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79" name="Oval 35"/>
            <p:cNvSpPr>
              <a:spLocks noChangeArrowheads="1"/>
            </p:cNvSpPr>
            <p:nvPr/>
          </p:nvSpPr>
          <p:spPr bwMode="auto">
            <a:xfrm>
              <a:off x="2486" y="3813"/>
              <a:ext cx="244" cy="7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80" name="Freeform 36"/>
            <p:cNvSpPr>
              <a:spLocks/>
            </p:cNvSpPr>
            <p:nvPr/>
          </p:nvSpPr>
          <p:spPr bwMode="auto">
            <a:xfrm>
              <a:off x="2486" y="3813"/>
              <a:ext cx="244" cy="59"/>
            </a:xfrm>
            <a:custGeom>
              <a:avLst/>
              <a:gdLst>
                <a:gd name="T0" fmla="*/ 107 w 120"/>
                <a:gd name="T1" fmla="*/ 29 h 29"/>
                <a:gd name="T2" fmla="*/ 120 w 120"/>
                <a:gd name="T3" fmla="*/ 18 h 29"/>
                <a:gd name="T4" fmla="*/ 60 w 120"/>
                <a:gd name="T5" fmla="*/ 0 h 29"/>
                <a:gd name="T6" fmla="*/ 0 w 120"/>
                <a:gd name="T7" fmla="*/ 18 h 29"/>
                <a:gd name="T8" fmla="*/ 13 w 120"/>
                <a:gd name="T9" fmla="*/ 29 h 29"/>
                <a:gd name="T10" fmla="*/ 60 w 120"/>
                <a:gd name="T11" fmla="*/ 22 h 29"/>
                <a:gd name="T12" fmla="*/ 107 w 120"/>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20" h="29">
                  <a:moveTo>
                    <a:pt x="107" y="29"/>
                  </a:moveTo>
                  <a:cubicBezTo>
                    <a:pt x="115" y="26"/>
                    <a:pt x="120" y="22"/>
                    <a:pt x="120" y="18"/>
                  </a:cubicBezTo>
                  <a:cubicBezTo>
                    <a:pt x="120" y="8"/>
                    <a:pt x="93" y="0"/>
                    <a:pt x="60" y="0"/>
                  </a:cubicBezTo>
                  <a:cubicBezTo>
                    <a:pt x="27" y="0"/>
                    <a:pt x="0" y="8"/>
                    <a:pt x="0" y="18"/>
                  </a:cubicBezTo>
                  <a:cubicBezTo>
                    <a:pt x="0" y="22"/>
                    <a:pt x="5" y="26"/>
                    <a:pt x="13" y="29"/>
                  </a:cubicBezTo>
                  <a:cubicBezTo>
                    <a:pt x="24" y="24"/>
                    <a:pt x="41" y="22"/>
                    <a:pt x="60" y="22"/>
                  </a:cubicBezTo>
                  <a:cubicBezTo>
                    <a:pt x="79" y="22"/>
                    <a:pt x="96" y="24"/>
                    <a:pt x="107" y="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81" name="Freeform 37"/>
            <p:cNvSpPr>
              <a:spLocks/>
            </p:cNvSpPr>
            <p:nvPr/>
          </p:nvSpPr>
          <p:spPr bwMode="auto">
            <a:xfrm>
              <a:off x="2496" y="3986"/>
              <a:ext cx="63" cy="100"/>
            </a:xfrm>
            <a:custGeom>
              <a:avLst/>
              <a:gdLst>
                <a:gd name="T0" fmla="*/ 31 w 31"/>
                <a:gd name="T1" fmla="*/ 34 h 49"/>
                <a:gd name="T2" fmla="*/ 26 w 31"/>
                <a:gd name="T3" fmla="*/ 45 h 49"/>
                <a:gd name="T4" fmla="*/ 13 w 31"/>
                <a:gd name="T5" fmla="*/ 49 h 49"/>
                <a:gd name="T6" fmla="*/ 1 w 31"/>
                <a:gd name="T7" fmla="*/ 46 h 49"/>
                <a:gd name="T8" fmla="*/ 1 w 31"/>
                <a:gd name="T9" fmla="*/ 35 h 49"/>
                <a:gd name="T10" fmla="*/ 13 w 31"/>
                <a:gd name="T11" fmla="*/ 40 h 49"/>
                <a:gd name="T12" fmla="*/ 18 w 31"/>
                <a:gd name="T13" fmla="*/ 39 h 49"/>
                <a:gd name="T14" fmla="*/ 20 w 31"/>
                <a:gd name="T15" fmla="*/ 35 h 49"/>
                <a:gd name="T16" fmla="*/ 18 w 31"/>
                <a:gd name="T17" fmla="*/ 32 h 49"/>
                <a:gd name="T18" fmla="*/ 11 w 31"/>
                <a:gd name="T19" fmla="*/ 28 h 49"/>
                <a:gd name="T20" fmla="*/ 0 w 31"/>
                <a:gd name="T21" fmla="*/ 14 h 49"/>
                <a:gd name="T22" fmla="*/ 5 w 31"/>
                <a:gd name="T23" fmla="*/ 3 h 49"/>
                <a:gd name="T24" fmla="*/ 18 w 31"/>
                <a:gd name="T25" fmla="*/ 0 h 49"/>
                <a:gd name="T26" fmla="*/ 29 w 31"/>
                <a:gd name="T27" fmla="*/ 1 h 49"/>
                <a:gd name="T28" fmla="*/ 29 w 31"/>
                <a:gd name="T29" fmla="*/ 11 h 49"/>
                <a:gd name="T30" fmla="*/ 18 w 31"/>
                <a:gd name="T31" fmla="*/ 8 h 49"/>
                <a:gd name="T32" fmla="*/ 13 w 31"/>
                <a:gd name="T33" fmla="*/ 9 h 49"/>
                <a:gd name="T34" fmla="*/ 12 w 31"/>
                <a:gd name="T35" fmla="*/ 13 h 49"/>
                <a:gd name="T36" fmla="*/ 13 w 31"/>
                <a:gd name="T37" fmla="*/ 16 h 49"/>
                <a:gd name="T38" fmla="*/ 19 w 31"/>
                <a:gd name="T39" fmla="*/ 20 h 49"/>
                <a:gd name="T40" fmla="*/ 28 w 31"/>
                <a:gd name="T41" fmla="*/ 26 h 49"/>
                <a:gd name="T42" fmla="*/ 31 w 31"/>
                <a:gd name="T43"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49">
                  <a:moveTo>
                    <a:pt x="31" y="34"/>
                  </a:moveTo>
                  <a:cubicBezTo>
                    <a:pt x="31" y="39"/>
                    <a:pt x="30" y="42"/>
                    <a:pt x="26" y="45"/>
                  </a:cubicBezTo>
                  <a:cubicBezTo>
                    <a:pt x="23" y="47"/>
                    <a:pt x="19" y="49"/>
                    <a:pt x="13" y="49"/>
                  </a:cubicBezTo>
                  <a:cubicBezTo>
                    <a:pt x="8" y="49"/>
                    <a:pt x="4" y="48"/>
                    <a:pt x="1" y="46"/>
                  </a:cubicBezTo>
                  <a:cubicBezTo>
                    <a:pt x="1" y="35"/>
                    <a:pt x="1" y="35"/>
                    <a:pt x="1" y="35"/>
                  </a:cubicBezTo>
                  <a:cubicBezTo>
                    <a:pt x="4" y="39"/>
                    <a:pt x="9" y="40"/>
                    <a:pt x="13" y="40"/>
                  </a:cubicBezTo>
                  <a:cubicBezTo>
                    <a:pt x="15" y="40"/>
                    <a:pt x="17" y="40"/>
                    <a:pt x="18" y="39"/>
                  </a:cubicBezTo>
                  <a:cubicBezTo>
                    <a:pt x="19" y="38"/>
                    <a:pt x="20" y="37"/>
                    <a:pt x="20" y="35"/>
                  </a:cubicBezTo>
                  <a:cubicBezTo>
                    <a:pt x="20" y="34"/>
                    <a:pt x="19" y="33"/>
                    <a:pt x="18" y="32"/>
                  </a:cubicBezTo>
                  <a:cubicBezTo>
                    <a:pt x="17" y="31"/>
                    <a:pt x="15" y="29"/>
                    <a:pt x="11" y="28"/>
                  </a:cubicBezTo>
                  <a:cubicBezTo>
                    <a:pt x="4" y="24"/>
                    <a:pt x="0" y="20"/>
                    <a:pt x="0" y="14"/>
                  </a:cubicBezTo>
                  <a:cubicBezTo>
                    <a:pt x="0" y="9"/>
                    <a:pt x="2" y="6"/>
                    <a:pt x="5" y="3"/>
                  </a:cubicBezTo>
                  <a:cubicBezTo>
                    <a:pt x="8" y="1"/>
                    <a:pt x="12" y="0"/>
                    <a:pt x="18" y="0"/>
                  </a:cubicBezTo>
                  <a:cubicBezTo>
                    <a:pt x="22" y="0"/>
                    <a:pt x="26" y="0"/>
                    <a:pt x="29" y="1"/>
                  </a:cubicBezTo>
                  <a:cubicBezTo>
                    <a:pt x="29" y="11"/>
                    <a:pt x="29" y="11"/>
                    <a:pt x="29" y="11"/>
                  </a:cubicBezTo>
                  <a:cubicBezTo>
                    <a:pt x="26" y="9"/>
                    <a:pt x="22" y="8"/>
                    <a:pt x="18" y="8"/>
                  </a:cubicBezTo>
                  <a:cubicBezTo>
                    <a:pt x="16" y="8"/>
                    <a:pt x="15" y="8"/>
                    <a:pt x="13" y="9"/>
                  </a:cubicBezTo>
                  <a:cubicBezTo>
                    <a:pt x="12" y="10"/>
                    <a:pt x="12" y="11"/>
                    <a:pt x="12" y="13"/>
                  </a:cubicBezTo>
                  <a:cubicBezTo>
                    <a:pt x="12" y="14"/>
                    <a:pt x="12" y="15"/>
                    <a:pt x="13" y="16"/>
                  </a:cubicBezTo>
                  <a:cubicBezTo>
                    <a:pt x="14" y="17"/>
                    <a:pt x="16" y="19"/>
                    <a:pt x="19" y="20"/>
                  </a:cubicBezTo>
                  <a:cubicBezTo>
                    <a:pt x="23" y="22"/>
                    <a:pt x="26" y="24"/>
                    <a:pt x="28" y="26"/>
                  </a:cubicBezTo>
                  <a:cubicBezTo>
                    <a:pt x="30" y="29"/>
                    <a:pt x="31" y="31"/>
                    <a:pt x="31"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82" name="Freeform 38"/>
            <p:cNvSpPr>
              <a:spLocks noEditPoints="1"/>
            </p:cNvSpPr>
            <p:nvPr/>
          </p:nvSpPr>
          <p:spPr bwMode="auto">
            <a:xfrm>
              <a:off x="2569" y="3986"/>
              <a:ext cx="94" cy="122"/>
            </a:xfrm>
            <a:custGeom>
              <a:avLst/>
              <a:gdLst>
                <a:gd name="T0" fmla="*/ 46 w 46"/>
                <a:gd name="T1" fmla="*/ 24 h 60"/>
                <a:gd name="T2" fmla="*/ 42 w 46"/>
                <a:gd name="T3" fmla="*/ 38 h 60"/>
                <a:gd name="T4" fmla="*/ 32 w 46"/>
                <a:gd name="T5" fmla="*/ 47 h 60"/>
                <a:gd name="T6" fmla="*/ 45 w 46"/>
                <a:gd name="T7" fmla="*/ 60 h 60"/>
                <a:gd name="T8" fmla="*/ 31 w 46"/>
                <a:gd name="T9" fmla="*/ 60 h 60"/>
                <a:gd name="T10" fmla="*/ 22 w 46"/>
                <a:gd name="T11" fmla="*/ 49 h 60"/>
                <a:gd name="T12" fmla="*/ 10 w 46"/>
                <a:gd name="T13" fmla="*/ 45 h 60"/>
                <a:gd name="T14" fmla="*/ 2 w 46"/>
                <a:gd name="T15" fmla="*/ 37 h 60"/>
                <a:gd name="T16" fmla="*/ 0 w 46"/>
                <a:gd name="T17" fmla="*/ 25 h 60"/>
                <a:gd name="T18" fmla="*/ 3 w 46"/>
                <a:gd name="T19" fmla="*/ 12 h 60"/>
                <a:gd name="T20" fmla="*/ 11 w 46"/>
                <a:gd name="T21" fmla="*/ 3 h 60"/>
                <a:gd name="T22" fmla="*/ 24 w 46"/>
                <a:gd name="T23" fmla="*/ 0 h 60"/>
                <a:gd name="T24" fmla="*/ 35 w 46"/>
                <a:gd name="T25" fmla="*/ 3 h 60"/>
                <a:gd name="T26" fmla="*/ 43 w 46"/>
                <a:gd name="T27" fmla="*/ 11 h 60"/>
                <a:gd name="T28" fmla="*/ 46 w 46"/>
                <a:gd name="T29" fmla="*/ 24 h 60"/>
                <a:gd name="T30" fmla="*/ 35 w 46"/>
                <a:gd name="T31" fmla="*/ 24 h 60"/>
                <a:gd name="T32" fmla="*/ 32 w 46"/>
                <a:gd name="T33" fmla="*/ 13 h 60"/>
                <a:gd name="T34" fmla="*/ 23 w 46"/>
                <a:gd name="T35" fmla="*/ 9 h 60"/>
                <a:gd name="T36" fmla="*/ 14 w 46"/>
                <a:gd name="T37" fmla="*/ 13 h 60"/>
                <a:gd name="T38" fmla="*/ 11 w 46"/>
                <a:gd name="T39" fmla="*/ 24 h 60"/>
                <a:gd name="T40" fmla="*/ 14 w 46"/>
                <a:gd name="T41" fmla="*/ 35 h 60"/>
                <a:gd name="T42" fmla="*/ 23 w 46"/>
                <a:gd name="T43" fmla="*/ 39 h 60"/>
                <a:gd name="T44" fmla="*/ 32 w 46"/>
                <a:gd name="T45" fmla="*/ 35 h 60"/>
                <a:gd name="T46" fmla="*/ 35 w 46"/>
                <a:gd name="T47"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60">
                  <a:moveTo>
                    <a:pt x="46" y="24"/>
                  </a:moveTo>
                  <a:cubicBezTo>
                    <a:pt x="46" y="29"/>
                    <a:pt x="45" y="34"/>
                    <a:pt x="42" y="38"/>
                  </a:cubicBezTo>
                  <a:cubicBezTo>
                    <a:pt x="40" y="42"/>
                    <a:pt x="36" y="45"/>
                    <a:pt x="32" y="47"/>
                  </a:cubicBezTo>
                  <a:cubicBezTo>
                    <a:pt x="45" y="60"/>
                    <a:pt x="45" y="60"/>
                    <a:pt x="45" y="60"/>
                  </a:cubicBezTo>
                  <a:cubicBezTo>
                    <a:pt x="31" y="60"/>
                    <a:pt x="31" y="60"/>
                    <a:pt x="31" y="60"/>
                  </a:cubicBezTo>
                  <a:cubicBezTo>
                    <a:pt x="22" y="49"/>
                    <a:pt x="22" y="49"/>
                    <a:pt x="22" y="49"/>
                  </a:cubicBezTo>
                  <a:cubicBezTo>
                    <a:pt x="17" y="48"/>
                    <a:pt x="14" y="47"/>
                    <a:pt x="10" y="45"/>
                  </a:cubicBezTo>
                  <a:cubicBezTo>
                    <a:pt x="7" y="43"/>
                    <a:pt x="4" y="40"/>
                    <a:pt x="2" y="37"/>
                  </a:cubicBezTo>
                  <a:cubicBezTo>
                    <a:pt x="1" y="33"/>
                    <a:pt x="0" y="29"/>
                    <a:pt x="0" y="25"/>
                  </a:cubicBezTo>
                  <a:cubicBezTo>
                    <a:pt x="0" y="20"/>
                    <a:pt x="1" y="15"/>
                    <a:pt x="3" y="12"/>
                  </a:cubicBezTo>
                  <a:cubicBezTo>
                    <a:pt x="5" y="8"/>
                    <a:pt x="8" y="5"/>
                    <a:pt x="11" y="3"/>
                  </a:cubicBezTo>
                  <a:cubicBezTo>
                    <a:pt x="15" y="1"/>
                    <a:pt x="19" y="0"/>
                    <a:pt x="24" y="0"/>
                  </a:cubicBezTo>
                  <a:cubicBezTo>
                    <a:pt x="28" y="0"/>
                    <a:pt x="32" y="1"/>
                    <a:pt x="35" y="3"/>
                  </a:cubicBezTo>
                  <a:cubicBezTo>
                    <a:pt x="39" y="5"/>
                    <a:pt x="41" y="7"/>
                    <a:pt x="43" y="11"/>
                  </a:cubicBezTo>
                  <a:cubicBezTo>
                    <a:pt x="45" y="15"/>
                    <a:pt x="46" y="19"/>
                    <a:pt x="46" y="24"/>
                  </a:cubicBezTo>
                  <a:close/>
                  <a:moveTo>
                    <a:pt x="35" y="24"/>
                  </a:moveTo>
                  <a:cubicBezTo>
                    <a:pt x="35" y="20"/>
                    <a:pt x="34" y="16"/>
                    <a:pt x="32" y="13"/>
                  </a:cubicBezTo>
                  <a:cubicBezTo>
                    <a:pt x="30" y="10"/>
                    <a:pt x="27" y="9"/>
                    <a:pt x="23" y="9"/>
                  </a:cubicBezTo>
                  <a:cubicBezTo>
                    <a:pt x="19" y="9"/>
                    <a:pt x="17" y="10"/>
                    <a:pt x="14" y="13"/>
                  </a:cubicBezTo>
                  <a:cubicBezTo>
                    <a:pt x="12" y="16"/>
                    <a:pt x="11" y="19"/>
                    <a:pt x="11" y="24"/>
                  </a:cubicBezTo>
                  <a:cubicBezTo>
                    <a:pt x="11" y="29"/>
                    <a:pt x="12" y="32"/>
                    <a:pt x="14" y="35"/>
                  </a:cubicBezTo>
                  <a:cubicBezTo>
                    <a:pt x="16" y="38"/>
                    <a:pt x="19" y="39"/>
                    <a:pt x="23" y="39"/>
                  </a:cubicBezTo>
                  <a:cubicBezTo>
                    <a:pt x="27" y="39"/>
                    <a:pt x="29" y="38"/>
                    <a:pt x="32" y="35"/>
                  </a:cubicBezTo>
                  <a:cubicBezTo>
                    <a:pt x="34" y="33"/>
                    <a:pt x="35" y="29"/>
                    <a:pt x="35"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83" name="Freeform 39"/>
            <p:cNvSpPr>
              <a:spLocks/>
            </p:cNvSpPr>
            <p:nvPr/>
          </p:nvSpPr>
          <p:spPr bwMode="auto">
            <a:xfrm>
              <a:off x="2679" y="3986"/>
              <a:ext cx="57" cy="98"/>
            </a:xfrm>
            <a:custGeom>
              <a:avLst/>
              <a:gdLst>
                <a:gd name="T0" fmla="*/ 57 w 57"/>
                <a:gd name="T1" fmla="*/ 98 h 98"/>
                <a:gd name="T2" fmla="*/ 0 w 57"/>
                <a:gd name="T3" fmla="*/ 98 h 98"/>
                <a:gd name="T4" fmla="*/ 0 w 57"/>
                <a:gd name="T5" fmla="*/ 0 h 98"/>
                <a:gd name="T6" fmla="*/ 23 w 57"/>
                <a:gd name="T7" fmla="*/ 0 h 98"/>
                <a:gd name="T8" fmla="*/ 23 w 57"/>
                <a:gd name="T9" fmla="*/ 80 h 98"/>
                <a:gd name="T10" fmla="*/ 57 w 57"/>
                <a:gd name="T11" fmla="*/ 80 h 98"/>
                <a:gd name="T12" fmla="*/ 57 w 57"/>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57" h="98">
                  <a:moveTo>
                    <a:pt x="57" y="98"/>
                  </a:moveTo>
                  <a:lnTo>
                    <a:pt x="0" y="98"/>
                  </a:lnTo>
                  <a:lnTo>
                    <a:pt x="0" y="0"/>
                  </a:lnTo>
                  <a:lnTo>
                    <a:pt x="23" y="0"/>
                  </a:lnTo>
                  <a:lnTo>
                    <a:pt x="23" y="80"/>
                  </a:lnTo>
                  <a:lnTo>
                    <a:pt x="57" y="80"/>
                  </a:lnTo>
                  <a:lnTo>
                    <a:pt x="57" y="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grpSp>
      <p:sp>
        <p:nvSpPr>
          <p:cNvPr id="30" name="TextBox 29"/>
          <p:cNvSpPr txBox="1"/>
          <p:nvPr/>
        </p:nvSpPr>
        <p:spPr>
          <a:xfrm>
            <a:off x="2576723" y="4573751"/>
            <a:ext cx="2061485" cy="1338989"/>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172" name="TextBox 171"/>
          <p:cNvSpPr txBox="1"/>
          <p:nvPr/>
        </p:nvSpPr>
        <p:spPr>
          <a:xfrm>
            <a:off x="3041334" y="4631022"/>
            <a:ext cx="1373037" cy="522890"/>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Other </a:t>
            </a:r>
            <a:br>
              <a:rPr kumimoji="0" lang="en-US" sz="1371" b="0" i="0" u="none" strike="noStrike" kern="0" cap="none" spc="0" normalizeH="0" baseline="0" noProof="0">
                <a:ln>
                  <a:noFill/>
                </a:ln>
                <a:effectLst/>
                <a:uLnTx/>
                <a:uFillTx/>
                <a:ea typeface="+mn-ea"/>
                <a:cs typeface="Segoe UI Semibold" panose="020B0702040204020203" pitchFamily="34" charset="0"/>
              </a:rPr>
            </a:br>
            <a:r>
              <a:rPr kumimoji="0" lang="en-US" sz="1371" b="0" i="0" u="none" strike="noStrike" kern="0" cap="none" spc="0" normalizeH="0" baseline="0" noProof="0">
                <a:ln>
                  <a:noFill/>
                </a:ln>
                <a:effectLst/>
                <a:uLnTx/>
                <a:uFillTx/>
                <a:ea typeface="+mn-ea"/>
                <a:cs typeface="Segoe UI Semibold" panose="020B0702040204020203" pitchFamily="34" charset="0"/>
              </a:rPr>
              <a:t>data sources</a:t>
            </a:r>
          </a:p>
        </p:txBody>
      </p:sp>
      <p:grpSp>
        <p:nvGrpSpPr>
          <p:cNvPr id="205" name="Group 30"/>
          <p:cNvGrpSpPr>
            <a:grpSpLocks noChangeAspect="1"/>
          </p:cNvGrpSpPr>
          <p:nvPr/>
        </p:nvGrpSpPr>
        <p:grpSpPr bwMode="auto">
          <a:xfrm>
            <a:off x="2688504" y="4664184"/>
            <a:ext cx="339591" cy="446539"/>
            <a:chOff x="2455" y="3797"/>
            <a:chExt cx="308" cy="405"/>
          </a:xfrm>
        </p:grpSpPr>
        <p:sp>
          <p:nvSpPr>
            <p:cNvPr id="206" name="AutoShape 29"/>
            <p:cNvSpPr>
              <a:spLocks noChangeAspect="1" noChangeArrowheads="1" noTextEdit="1"/>
            </p:cNvSpPr>
            <p:nvPr/>
          </p:nvSpPr>
          <p:spPr bwMode="auto">
            <a:xfrm>
              <a:off x="2457" y="3797"/>
              <a:ext cx="3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07" name="Freeform 31"/>
            <p:cNvSpPr>
              <a:spLocks/>
            </p:cNvSpPr>
            <p:nvPr/>
          </p:nvSpPr>
          <p:spPr bwMode="auto">
            <a:xfrm>
              <a:off x="2455" y="3852"/>
              <a:ext cx="153" cy="350"/>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4" y="172"/>
                    <a:pt x="75" y="172"/>
                  </a:cubicBezTo>
                  <a:cubicBezTo>
                    <a:pt x="75" y="0"/>
                    <a:pt x="75" y="0"/>
                    <a:pt x="75"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08" name="Freeform 32"/>
            <p:cNvSpPr>
              <a:spLocks/>
            </p:cNvSpPr>
            <p:nvPr/>
          </p:nvSpPr>
          <p:spPr bwMode="auto">
            <a:xfrm>
              <a:off x="2606" y="3852"/>
              <a:ext cx="155" cy="350"/>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09" name="Freeform 33"/>
            <p:cNvSpPr>
              <a:spLocks/>
            </p:cNvSpPr>
            <p:nvPr/>
          </p:nvSpPr>
          <p:spPr bwMode="auto">
            <a:xfrm>
              <a:off x="2606" y="3852"/>
              <a:ext cx="155" cy="350"/>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10" name="Oval 34"/>
            <p:cNvSpPr>
              <a:spLocks noChangeArrowheads="1"/>
            </p:cNvSpPr>
            <p:nvPr/>
          </p:nvSpPr>
          <p:spPr bwMode="auto">
            <a:xfrm>
              <a:off x="2455" y="3797"/>
              <a:ext cx="306" cy="11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11" name="Oval 35"/>
            <p:cNvSpPr>
              <a:spLocks noChangeArrowheads="1"/>
            </p:cNvSpPr>
            <p:nvPr/>
          </p:nvSpPr>
          <p:spPr bwMode="auto">
            <a:xfrm>
              <a:off x="2486" y="3813"/>
              <a:ext cx="244" cy="7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12" name="Freeform 36"/>
            <p:cNvSpPr>
              <a:spLocks/>
            </p:cNvSpPr>
            <p:nvPr/>
          </p:nvSpPr>
          <p:spPr bwMode="auto">
            <a:xfrm>
              <a:off x="2486" y="3813"/>
              <a:ext cx="244" cy="59"/>
            </a:xfrm>
            <a:custGeom>
              <a:avLst/>
              <a:gdLst>
                <a:gd name="T0" fmla="*/ 107 w 120"/>
                <a:gd name="T1" fmla="*/ 29 h 29"/>
                <a:gd name="T2" fmla="*/ 120 w 120"/>
                <a:gd name="T3" fmla="*/ 18 h 29"/>
                <a:gd name="T4" fmla="*/ 60 w 120"/>
                <a:gd name="T5" fmla="*/ 0 h 29"/>
                <a:gd name="T6" fmla="*/ 0 w 120"/>
                <a:gd name="T7" fmla="*/ 18 h 29"/>
                <a:gd name="T8" fmla="*/ 13 w 120"/>
                <a:gd name="T9" fmla="*/ 29 h 29"/>
                <a:gd name="T10" fmla="*/ 60 w 120"/>
                <a:gd name="T11" fmla="*/ 22 h 29"/>
                <a:gd name="T12" fmla="*/ 107 w 120"/>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20" h="29">
                  <a:moveTo>
                    <a:pt x="107" y="29"/>
                  </a:moveTo>
                  <a:cubicBezTo>
                    <a:pt x="115" y="26"/>
                    <a:pt x="120" y="22"/>
                    <a:pt x="120" y="18"/>
                  </a:cubicBezTo>
                  <a:cubicBezTo>
                    <a:pt x="120" y="8"/>
                    <a:pt x="93" y="0"/>
                    <a:pt x="60" y="0"/>
                  </a:cubicBezTo>
                  <a:cubicBezTo>
                    <a:pt x="27" y="0"/>
                    <a:pt x="0" y="8"/>
                    <a:pt x="0" y="18"/>
                  </a:cubicBezTo>
                  <a:cubicBezTo>
                    <a:pt x="0" y="22"/>
                    <a:pt x="5" y="26"/>
                    <a:pt x="13" y="29"/>
                  </a:cubicBezTo>
                  <a:cubicBezTo>
                    <a:pt x="24" y="24"/>
                    <a:pt x="41" y="22"/>
                    <a:pt x="60" y="22"/>
                  </a:cubicBezTo>
                  <a:cubicBezTo>
                    <a:pt x="79" y="22"/>
                    <a:pt x="96" y="24"/>
                    <a:pt x="107" y="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grpSp>
      <p:grpSp>
        <p:nvGrpSpPr>
          <p:cNvPr id="9" name="Group 8"/>
          <p:cNvGrpSpPr/>
          <p:nvPr/>
        </p:nvGrpSpPr>
        <p:grpSpPr>
          <a:xfrm>
            <a:off x="9815745" y="5433211"/>
            <a:ext cx="539646" cy="346337"/>
            <a:chOff x="9674359" y="5477609"/>
            <a:chExt cx="627497" cy="402718"/>
          </a:xfrm>
        </p:grpSpPr>
        <p:sp>
          <p:nvSpPr>
            <p:cNvPr id="282" name="Freeform 281"/>
            <p:cNvSpPr>
              <a:spLocks noChangeAspect="1"/>
            </p:cNvSpPr>
            <p:nvPr/>
          </p:nvSpPr>
          <p:spPr bwMode="black">
            <a:xfrm flipH="1">
              <a:off x="9674359" y="5477609"/>
              <a:ext cx="627497" cy="402718"/>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0078D7"/>
            </a:solidFill>
            <a:ln>
              <a:noFill/>
            </a:ln>
          </p:spPr>
          <p:txBody>
            <a:bodyPr vert="horz" wrap="square" lIns="89630" tIns="44814" rIns="89630" bIns="44814" numCol="1" anchor="t" anchorCtr="0" compatLnSpc="1">
              <a:prstTxWarp prst="textNoShape">
                <a:avLst/>
              </a:prstTxWarp>
              <a:no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283" name="Freeform 33"/>
            <p:cNvSpPr>
              <a:spLocks noChangeAspect="1" noEditPoints="1"/>
            </p:cNvSpPr>
            <p:nvPr/>
          </p:nvSpPr>
          <p:spPr bwMode="black">
            <a:xfrm>
              <a:off x="9826969" y="5551409"/>
              <a:ext cx="322276" cy="229241"/>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rgbClr val="0078D7"/>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grpSp>
      <p:sp>
        <p:nvSpPr>
          <p:cNvPr id="284" name="Freeform 283"/>
          <p:cNvSpPr/>
          <p:nvPr/>
        </p:nvSpPr>
        <p:spPr bwMode="auto">
          <a:xfrm>
            <a:off x="9884782" y="4655641"/>
            <a:ext cx="401570" cy="415828"/>
          </a:xfrm>
          <a:custGeom>
            <a:avLst/>
            <a:gdLst>
              <a:gd name="connsiteX0" fmla="*/ 366016 w 486435"/>
              <a:gd name="connsiteY0" fmla="*/ 354165 h 503706"/>
              <a:gd name="connsiteX1" fmla="*/ 366016 w 486435"/>
              <a:gd name="connsiteY1" fmla="*/ 394522 h 503706"/>
              <a:gd name="connsiteX2" fmla="*/ 446077 w 486435"/>
              <a:gd name="connsiteY2" fmla="*/ 394522 h 503706"/>
              <a:gd name="connsiteX3" fmla="*/ 446077 w 486435"/>
              <a:gd name="connsiteY3" fmla="*/ 354165 h 503706"/>
              <a:gd name="connsiteX4" fmla="*/ 366016 w 486435"/>
              <a:gd name="connsiteY4" fmla="*/ 291366 h 503706"/>
              <a:gd name="connsiteX5" fmla="*/ 366016 w 486435"/>
              <a:gd name="connsiteY5" fmla="*/ 331723 h 503706"/>
              <a:gd name="connsiteX6" fmla="*/ 446077 w 486435"/>
              <a:gd name="connsiteY6" fmla="*/ 331723 h 503706"/>
              <a:gd name="connsiteX7" fmla="*/ 446077 w 486435"/>
              <a:gd name="connsiteY7" fmla="*/ 291366 h 503706"/>
              <a:gd name="connsiteX8" fmla="*/ 366016 w 486435"/>
              <a:gd name="connsiteY8" fmla="*/ 228566 h 503706"/>
              <a:gd name="connsiteX9" fmla="*/ 366016 w 486435"/>
              <a:gd name="connsiteY9" fmla="*/ 268924 h 503706"/>
              <a:gd name="connsiteX10" fmla="*/ 446077 w 486435"/>
              <a:gd name="connsiteY10" fmla="*/ 268924 h 503706"/>
              <a:gd name="connsiteX11" fmla="*/ 446077 w 486435"/>
              <a:gd name="connsiteY11" fmla="*/ 228566 h 503706"/>
              <a:gd name="connsiteX12" fmla="*/ 366016 w 486435"/>
              <a:gd name="connsiteY12" fmla="*/ 165767 h 503706"/>
              <a:gd name="connsiteX13" fmla="*/ 366016 w 486435"/>
              <a:gd name="connsiteY13" fmla="*/ 206124 h 503706"/>
              <a:gd name="connsiteX14" fmla="*/ 446077 w 486435"/>
              <a:gd name="connsiteY14" fmla="*/ 206124 h 503706"/>
              <a:gd name="connsiteX15" fmla="*/ 446077 w 486435"/>
              <a:gd name="connsiteY15" fmla="*/ 165767 h 503706"/>
              <a:gd name="connsiteX16" fmla="*/ 207859 w 486435"/>
              <a:gd name="connsiteY16" fmla="*/ 154014 h 503706"/>
              <a:gd name="connsiteX17" fmla="*/ 169246 w 486435"/>
              <a:gd name="connsiteY17" fmla="*/ 156413 h 503706"/>
              <a:gd name="connsiteX18" fmla="*/ 140451 w 486435"/>
              <a:gd name="connsiteY18" fmla="*/ 226221 h 503706"/>
              <a:gd name="connsiteX19" fmla="*/ 116236 w 486435"/>
              <a:gd name="connsiteY19" fmla="*/ 159904 h 503706"/>
              <a:gd name="connsiteX20" fmla="*/ 77842 w 486435"/>
              <a:gd name="connsiteY20" fmla="*/ 162085 h 503706"/>
              <a:gd name="connsiteX21" fmla="*/ 119072 w 486435"/>
              <a:gd name="connsiteY21" fmla="*/ 249127 h 503706"/>
              <a:gd name="connsiteX22" fmla="*/ 74133 w 486435"/>
              <a:gd name="connsiteY22" fmla="*/ 335950 h 503706"/>
              <a:gd name="connsiteX23" fmla="*/ 112091 w 486435"/>
              <a:gd name="connsiteY23" fmla="*/ 337259 h 503706"/>
              <a:gd name="connsiteX24" fmla="*/ 139360 w 486435"/>
              <a:gd name="connsiteY24" fmla="*/ 269414 h 503706"/>
              <a:gd name="connsiteX25" fmla="*/ 168373 w 486435"/>
              <a:gd name="connsiteY25" fmla="*/ 340967 h 503706"/>
              <a:gd name="connsiteX26" fmla="*/ 209604 w 486435"/>
              <a:gd name="connsiteY26" fmla="*/ 343803 h 503706"/>
              <a:gd name="connsiteX27" fmla="*/ 162265 w 486435"/>
              <a:gd name="connsiteY27" fmla="*/ 248036 h 503706"/>
              <a:gd name="connsiteX28" fmla="*/ 366016 w 486435"/>
              <a:gd name="connsiteY28" fmla="*/ 102967 h 503706"/>
              <a:gd name="connsiteX29" fmla="*/ 366016 w 486435"/>
              <a:gd name="connsiteY29" fmla="*/ 143325 h 503706"/>
              <a:gd name="connsiteX30" fmla="*/ 446077 w 486435"/>
              <a:gd name="connsiteY30" fmla="*/ 143325 h 503706"/>
              <a:gd name="connsiteX31" fmla="*/ 446077 w 486435"/>
              <a:gd name="connsiteY31" fmla="*/ 102967 h 503706"/>
              <a:gd name="connsiteX32" fmla="*/ 313916 w 486435"/>
              <a:gd name="connsiteY32" fmla="*/ 68282 h 503706"/>
              <a:gd name="connsiteX33" fmla="*/ 457682 w 486435"/>
              <a:gd name="connsiteY33" fmla="*/ 68282 h 503706"/>
              <a:gd name="connsiteX34" fmla="*/ 468873 w 486435"/>
              <a:gd name="connsiteY34" fmla="*/ 70541 h 503706"/>
              <a:gd name="connsiteX35" fmla="*/ 486435 w 486435"/>
              <a:gd name="connsiteY35" fmla="*/ 97035 h 503706"/>
              <a:gd name="connsiteX36" fmla="*/ 486435 w 486435"/>
              <a:gd name="connsiteY36" fmla="*/ 400563 h 503706"/>
              <a:gd name="connsiteX37" fmla="*/ 457681 w 486435"/>
              <a:gd name="connsiteY37" fmla="*/ 429317 h 503706"/>
              <a:gd name="connsiteX38" fmla="*/ 313916 w 486435"/>
              <a:gd name="connsiteY38" fmla="*/ 429317 h 503706"/>
              <a:gd name="connsiteX39" fmla="*/ 313916 w 486435"/>
              <a:gd name="connsiteY39" fmla="*/ 394468 h 503706"/>
              <a:gd name="connsiteX40" fmla="*/ 343111 w 486435"/>
              <a:gd name="connsiteY40" fmla="*/ 394468 h 503706"/>
              <a:gd name="connsiteX41" fmla="*/ 343111 w 486435"/>
              <a:gd name="connsiteY41" fmla="*/ 354110 h 503706"/>
              <a:gd name="connsiteX42" fmla="*/ 313916 w 486435"/>
              <a:gd name="connsiteY42" fmla="*/ 354110 h 503706"/>
              <a:gd name="connsiteX43" fmla="*/ 313916 w 486435"/>
              <a:gd name="connsiteY43" fmla="*/ 331668 h 503706"/>
              <a:gd name="connsiteX44" fmla="*/ 343111 w 486435"/>
              <a:gd name="connsiteY44" fmla="*/ 331668 h 503706"/>
              <a:gd name="connsiteX45" fmla="*/ 343111 w 486435"/>
              <a:gd name="connsiteY45" fmla="*/ 291311 h 503706"/>
              <a:gd name="connsiteX46" fmla="*/ 313916 w 486435"/>
              <a:gd name="connsiteY46" fmla="*/ 291311 h 503706"/>
              <a:gd name="connsiteX47" fmla="*/ 313916 w 486435"/>
              <a:gd name="connsiteY47" fmla="*/ 268869 h 503706"/>
              <a:gd name="connsiteX48" fmla="*/ 343111 w 486435"/>
              <a:gd name="connsiteY48" fmla="*/ 268869 h 503706"/>
              <a:gd name="connsiteX49" fmla="*/ 343111 w 486435"/>
              <a:gd name="connsiteY49" fmla="*/ 228512 h 503706"/>
              <a:gd name="connsiteX50" fmla="*/ 313916 w 486435"/>
              <a:gd name="connsiteY50" fmla="*/ 228512 h 503706"/>
              <a:gd name="connsiteX51" fmla="*/ 313916 w 486435"/>
              <a:gd name="connsiteY51" fmla="*/ 206070 h 503706"/>
              <a:gd name="connsiteX52" fmla="*/ 343111 w 486435"/>
              <a:gd name="connsiteY52" fmla="*/ 206070 h 503706"/>
              <a:gd name="connsiteX53" fmla="*/ 343111 w 486435"/>
              <a:gd name="connsiteY53" fmla="*/ 165712 h 503706"/>
              <a:gd name="connsiteX54" fmla="*/ 313916 w 486435"/>
              <a:gd name="connsiteY54" fmla="*/ 165712 h 503706"/>
              <a:gd name="connsiteX55" fmla="*/ 313916 w 486435"/>
              <a:gd name="connsiteY55" fmla="*/ 143270 h 503706"/>
              <a:gd name="connsiteX56" fmla="*/ 343111 w 486435"/>
              <a:gd name="connsiteY56" fmla="*/ 143270 h 503706"/>
              <a:gd name="connsiteX57" fmla="*/ 343111 w 486435"/>
              <a:gd name="connsiteY57" fmla="*/ 102913 h 503706"/>
              <a:gd name="connsiteX58" fmla="*/ 313916 w 486435"/>
              <a:gd name="connsiteY58" fmla="*/ 102913 h 503706"/>
              <a:gd name="connsiteX59" fmla="*/ 297008 w 486435"/>
              <a:gd name="connsiteY59" fmla="*/ 0 h 503706"/>
              <a:gd name="connsiteX60" fmla="*/ 297008 w 486435"/>
              <a:gd name="connsiteY60" fmla="*/ 43018 h 503706"/>
              <a:gd name="connsiteX61" fmla="*/ 296966 w 486435"/>
              <a:gd name="connsiteY61" fmla="*/ 43018 h 503706"/>
              <a:gd name="connsiteX62" fmla="*/ 296966 w 486435"/>
              <a:gd name="connsiteY62" fmla="*/ 456745 h 503706"/>
              <a:gd name="connsiteX63" fmla="*/ 297008 w 486435"/>
              <a:gd name="connsiteY63" fmla="*/ 456745 h 503706"/>
              <a:gd name="connsiteX64" fmla="*/ 297008 w 486435"/>
              <a:gd name="connsiteY64" fmla="*/ 503706 h 503706"/>
              <a:gd name="connsiteX65" fmla="*/ 0 w 486435"/>
              <a:gd name="connsiteY65" fmla="*/ 452213 h 503706"/>
              <a:gd name="connsiteX66" fmla="*/ 0 w 486435"/>
              <a:gd name="connsiteY66" fmla="*/ 51493 h 50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86435" h="503706">
                <a:moveTo>
                  <a:pt x="366016" y="354165"/>
                </a:moveTo>
                <a:lnTo>
                  <a:pt x="366016" y="394522"/>
                </a:lnTo>
                <a:lnTo>
                  <a:pt x="446077" y="394522"/>
                </a:lnTo>
                <a:lnTo>
                  <a:pt x="446077" y="354165"/>
                </a:lnTo>
                <a:close/>
                <a:moveTo>
                  <a:pt x="366016" y="291366"/>
                </a:moveTo>
                <a:lnTo>
                  <a:pt x="366016" y="331723"/>
                </a:lnTo>
                <a:lnTo>
                  <a:pt x="446077" y="331723"/>
                </a:lnTo>
                <a:lnTo>
                  <a:pt x="446077" y="291366"/>
                </a:lnTo>
                <a:close/>
                <a:moveTo>
                  <a:pt x="366016" y="228566"/>
                </a:moveTo>
                <a:lnTo>
                  <a:pt x="366016" y="268924"/>
                </a:lnTo>
                <a:lnTo>
                  <a:pt x="446077" y="268924"/>
                </a:lnTo>
                <a:lnTo>
                  <a:pt x="446077" y="228566"/>
                </a:lnTo>
                <a:close/>
                <a:moveTo>
                  <a:pt x="366016" y="165767"/>
                </a:moveTo>
                <a:lnTo>
                  <a:pt x="366016" y="206124"/>
                </a:lnTo>
                <a:lnTo>
                  <a:pt x="446077" y="206124"/>
                </a:lnTo>
                <a:lnTo>
                  <a:pt x="446077" y="165767"/>
                </a:lnTo>
                <a:close/>
                <a:moveTo>
                  <a:pt x="207859" y="154014"/>
                </a:moveTo>
                <a:lnTo>
                  <a:pt x="169246" y="156413"/>
                </a:lnTo>
                <a:lnTo>
                  <a:pt x="140451" y="226221"/>
                </a:lnTo>
                <a:lnTo>
                  <a:pt x="116236" y="159904"/>
                </a:lnTo>
                <a:lnTo>
                  <a:pt x="77842" y="162085"/>
                </a:lnTo>
                <a:lnTo>
                  <a:pt x="119072" y="249127"/>
                </a:lnTo>
                <a:lnTo>
                  <a:pt x="74133" y="335950"/>
                </a:lnTo>
                <a:lnTo>
                  <a:pt x="112091" y="337259"/>
                </a:lnTo>
                <a:lnTo>
                  <a:pt x="139360" y="269414"/>
                </a:lnTo>
                <a:lnTo>
                  <a:pt x="168373" y="340967"/>
                </a:lnTo>
                <a:lnTo>
                  <a:pt x="209604" y="343803"/>
                </a:lnTo>
                <a:lnTo>
                  <a:pt x="162265" y="248036"/>
                </a:lnTo>
                <a:close/>
                <a:moveTo>
                  <a:pt x="366016" y="102967"/>
                </a:moveTo>
                <a:lnTo>
                  <a:pt x="366016" y="143325"/>
                </a:lnTo>
                <a:lnTo>
                  <a:pt x="446077" y="143325"/>
                </a:lnTo>
                <a:lnTo>
                  <a:pt x="446077" y="102967"/>
                </a:lnTo>
                <a:close/>
                <a:moveTo>
                  <a:pt x="313916" y="68282"/>
                </a:moveTo>
                <a:lnTo>
                  <a:pt x="457682" y="68282"/>
                </a:lnTo>
                <a:lnTo>
                  <a:pt x="468873" y="70541"/>
                </a:lnTo>
                <a:cubicBezTo>
                  <a:pt x="479193" y="74906"/>
                  <a:pt x="486435" y="85125"/>
                  <a:pt x="486435" y="97035"/>
                </a:cubicBezTo>
                <a:lnTo>
                  <a:pt x="486435" y="400563"/>
                </a:lnTo>
                <a:cubicBezTo>
                  <a:pt x="486435" y="416444"/>
                  <a:pt x="473561" y="429317"/>
                  <a:pt x="457681" y="429317"/>
                </a:cubicBezTo>
                <a:lnTo>
                  <a:pt x="313916" y="429317"/>
                </a:lnTo>
                <a:lnTo>
                  <a:pt x="313916" y="394468"/>
                </a:lnTo>
                <a:lnTo>
                  <a:pt x="343111" y="394468"/>
                </a:lnTo>
                <a:lnTo>
                  <a:pt x="343111" y="354110"/>
                </a:lnTo>
                <a:lnTo>
                  <a:pt x="313916" y="354110"/>
                </a:lnTo>
                <a:lnTo>
                  <a:pt x="313916" y="331668"/>
                </a:lnTo>
                <a:lnTo>
                  <a:pt x="343111" y="331668"/>
                </a:lnTo>
                <a:lnTo>
                  <a:pt x="343111" y="291311"/>
                </a:lnTo>
                <a:lnTo>
                  <a:pt x="313916" y="291311"/>
                </a:lnTo>
                <a:lnTo>
                  <a:pt x="313916" y="268869"/>
                </a:lnTo>
                <a:lnTo>
                  <a:pt x="343111" y="268869"/>
                </a:lnTo>
                <a:lnTo>
                  <a:pt x="343111" y="228512"/>
                </a:lnTo>
                <a:lnTo>
                  <a:pt x="313916" y="228512"/>
                </a:lnTo>
                <a:lnTo>
                  <a:pt x="313916" y="206070"/>
                </a:lnTo>
                <a:lnTo>
                  <a:pt x="343111" y="206070"/>
                </a:lnTo>
                <a:lnTo>
                  <a:pt x="343111" y="165712"/>
                </a:lnTo>
                <a:lnTo>
                  <a:pt x="313916" y="165712"/>
                </a:lnTo>
                <a:lnTo>
                  <a:pt x="313916" y="143270"/>
                </a:lnTo>
                <a:lnTo>
                  <a:pt x="343111" y="143270"/>
                </a:lnTo>
                <a:lnTo>
                  <a:pt x="343111" y="102913"/>
                </a:lnTo>
                <a:lnTo>
                  <a:pt x="313916" y="102913"/>
                </a:lnTo>
                <a:close/>
                <a:moveTo>
                  <a:pt x="297008" y="0"/>
                </a:moveTo>
                <a:lnTo>
                  <a:pt x="297008" y="43018"/>
                </a:lnTo>
                <a:lnTo>
                  <a:pt x="296966" y="43018"/>
                </a:lnTo>
                <a:lnTo>
                  <a:pt x="296966" y="456745"/>
                </a:lnTo>
                <a:lnTo>
                  <a:pt x="297008" y="456745"/>
                </a:lnTo>
                <a:lnTo>
                  <a:pt x="297008" y="503706"/>
                </a:lnTo>
                <a:lnTo>
                  <a:pt x="0" y="452213"/>
                </a:lnTo>
                <a:lnTo>
                  <a:pt x="0" y="51493"/>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292" name="Rectangle 291"/>
          <p:cNvSpPr/>
          <p:nvPr/>
        </p:nvSpPr>
        <p:spPr bwMode="auto">
          <a:xfrm>
            <a:off x="7046826" y="4448440"/>
            <a:ext cx="2271087" cy="1605927"/>
          </a:xfrm>
          <a:prstGeom prst="rect">
            <a:avLst/>
          </a:prstGeom>
          <a:solidFill>
            <a:srgbClr val="0078D7">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ea typeface="Segoe UI" pitchFamily="34" charset="0"/>
              <a:cs typeface="Segoe UI" pitchFamily="34" charset="0"/>
            </a:endParaRPr>
          </a:p>
        </p:txBody>
      </p:sp>
      <p:sp>
        <p:nvSpPr>
          <p:cNvPr id="293" name="TextBox 292"/>
          <p:cNvSpPr txBox="1"/>
          <p:nvPr/>
        </p:nvSpPr>
        <p:spPr>
          <a:xfrm>
            <a:off x="7148556" y="5276935"/>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294" name="TextBox 293"/>
          <p:cNvSpPr txBox="1"/>
          <p:nvPr/>
        </p:nvSpPr>
        <p:spPr>
          <a:xfrm>
            <a:off x="7696076" y="5350845"/>
            <a:ext cx="1373037" cy="522890"/>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Power BI </a:t>
            </a:r>
            <a:br>
              <a:rPr kumimoji="0" lang="en-US" sz="1371" b="0" i="0" u="none" strike="noStrike" kern="0" cap="none" spc="0" normalizeH="0" baseline="0" noProof="0">
                <a:ln>
                  <a:noFill/>
                </a:ln>
                <a:effectLst/>
                <a:uLnTx/>
                <a:uFillTx/>
                <a:ea typeface="+mn-ea"/>
                <a:cs typeface="Segoe UI Semibold" panose="020B0702040204020203" pitchFamily="34" charset="0"/>
              </a:rPr>
            </a:br>
            <a:r>
              <a:rPr kumimoji="0" lang="en-US" sz="1371" b="0" i="0" u="none" strike="noStrike" kern="0" cap="none" spc="0" normalizeH="0" baseline="0" noProof="0">
                <a:ln>
                  <a:noFill/>
                </a:ln>
                <a:effectLst/>
                <a:uLnTx/>
                <a:uFillTx/>
                <a:ea typeface="+mn-ea"/>
                <a:cs typeface="Segoe UI Semibold" panose="020B0702040204020203" pitchFamily="34" charset="0"/>
              </a:rPr>
              <a:t>Desktop</a:t>
            </a:r>
          </a:p>
        </p:txBody>
      </p:sp>
      <p:sp>
        <p:nvSpPr>
          <p:cNvPr id="306" name="TextBox 305"/>
          <p:cNvSpPr txBox="1"/>
          <p:nvPr/>
        </p:nvSpPr>
        <p:spPr>
          <a:xfrm>
            <a:off x="7153386" y="4559704"/>
            <a:ext cx="2061485" cy="627408"/>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309" name="TextBox 308"/>
          <p:cNvSpPr txBox="1"/>
          <p:nvPr/>
        </p:nvSpPr>
        <p:spPr>
          <a:xfrm>
            <a:off x="7672578" y="4721688"/>
            <a:ext cx="1373037" cy="307604"/>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Visual Studio</a:t>
            </a:r>
          </a:p>
        </p:txBody>
      </p:sp>
      <p:sp>
        <p:nvSpPr>
          <p:cNvPr id="337" name="TextBox 336"/>
          <p:cNvSpPr txBox="1"/>
          <p:nvPr/>
        </p:nvSpPr>
        <p:spPr>
          <a:xfrm>
            <a:off x="6908904" y="3855070"/>
            <a:ext cx="3921319" cy="588271"/>
          </a:xfrm>
          <a:prstGeom prst="rect">
            <a:avLst/>
          </a:prstGeom>
          <a:noFill/>
        </p:spPr>
        <p:txBody>
          <a:bodyPr wrap="square" lIns="179259" tIns="89630" rIns="89630" bIns="179259" rtlCol="0" anchor="t">
            <a:noAutofit/>
          </a:bodyPr>
          <a:lstStyle/>
          <a:p>
            <a:pPr marL="0" marR="0" lvl="0" indent="0" algn="l" defTabSz="914225" rtl="0" eaLnBrk="1" fontAlgn="auto" latinLnBrk="0" hangingPunct="1">
              <a:lnSpc>
                <a:spcPct val="100000"/>
              </a:lnSpc>
              <a:spcBef>
                <a:spcPts val="0"/>
              </a:spcBef>
              <a:spcAft>
                <a:spcPts val="1200"/>
              </a:spcAft>
              <a:buClrTx/>
              <a:buSzTx/>
              <a:buFontTx/>
              <a:buNone/>
              <a:tabLst/>
              <a:defRPr/>
            </a:pPr>
            <a:r>
              <a:rPr kumimoji="0" lang="en-US" sz="1400" b="1" i="0" u="none" strike="noStrike" kern="0" cap="none" spc="0" normalizeH="0" baseline="0" noProof="0">
                <a:ln>
                  <a:noFill/>
                </a:ln>
                <a:effectLst/>
                <a:uLnTx/>
                <a:uFillTx/>
                <a:ea typeface="+mn-ea"/>
                <a:cs typeface="+mn-cs"/>
              </a:rPr>
              <a:t>Authoring and </a:t>
            </a:r>
            <a:br>
              <a:rPr kumimoji="0" lang="en-US" sz="1400" b="1" i="0" u="none" strike="noStrike" kern="0" cap="none" spc="0" normalizeH="0" baseline="0" noProof="0">
                <a:ln>
                  <a:noFill/>
                </a:ln>
                <a:effectLst/>
                <a:uLnTx/>
                <a:uFillTx/>
                <a:ea typeface="+mn-ea"/>
                <a:cs typeface="+mn-cs"/>
              </a:rPr>
            </a:br>
            <a:r>
              <a:rPr kumimoji="0" lang="en-US" sz="1400" b="1" i="0" u="none" strike="noStrike" kern="0" cap="none" spc="0" normalizeH="0" baseline="0" noProof="0">
                <a:ln>
                  <a:noFill/>
                </a:ln>
                <a:effectLst/>
                <a:uLnTx/>
                <a:uFillTx/>
                <a:ea typeface="+mn-ea"/>
                <a:cs typeface="+mn-cs"/>
              </a:rPr>
              <a:t>development tools</a:t>
            </a:r>
          </a:p>
        </p:txBody>
      </p:sp>
      <p:sp>
        <p:nvSpPr>
          <p:cNvPr id="338" name="TextBox 337"/>
          <p:cNvSpPr txBox="1"/>
          <p:nvPr/>
        </p:nvSpPr>
        <p:spPr>
          <a:xfrm>
            <a:off x="144314" y="3855069"/>
            <a:ext cx="3921319" cy="402801"/>
          </a:xfrm>
          <a:prstGeom prst="rect">
            <a:avLst/>
          </a:prstGeom>
          <a:noFill/>
        </p:spPr>
        <p:txBody>
          <a:bodyPr wrap="square" lIns="179259" tIns="89630" rIns="89630" bIns="179259" rtlCol="0" anchor="t">
            <a:noAutofit/>
          </a:bodyPr>
          <a:lstStyle/>
          <a:p>
            <a:pPr marL="0" marR="0" lvl="0" indent="0" algn="l" defTabSz="914225" rtl="0" eaLnBrk="1" fontAlgn="auto" latinLnBrk="0" hangingPunct="1">
              <a:lnSpc>
                <a:spcPct val="100000"/>
              </a:lnSpc>
              <a:spcBef>
                <a:spcPts val="0"/>
              </a:spcBef>
              <a:spcAft>
                <a:spcPts val="1200"/>
              </a:spcAft>
              <a:buClrTx/>
              <a:buSzTx/>
              <a:buFontTx/>
              <a:buNone/>
              <a:tabLst/>
              <a:defRPr/>
            </a:pPr>
            <a:r>
              <a:rPr kumimoji="0" lang="en-US" sz="1400" b="1" i="0" u="none" strike="noStrike" kern="0" cap="none" spc="0" normalizeH="0" baseline="0" noProof="0">
                <a:ln>
                  <a:noFill/>
                </a:ln>
                <a:effectLst/>
                <a:uLnTx/>
                <a:uFillTx/>
                <a:ea typeface="+mn-ea"/>
                <a:cs typeface="+mn-cs"/>
              </a:rPr>
              <a:t>On-premises </a:t>
            </a:r>
            <a:br>
              <a:rPr kumimoji="0" lang="en-US" sz="1400" b="1" i="0" u="none" strike="noStrike" kern="0" cap="none" spc="0" normalizeH="0" baseline="0" noProof="0">
                <a:ln>
                  <a:noFill/>
                </a:ln>
                <a:effectLst/>
                <a:uLnTx/>
                <a:uFillTx/>
                <a:ea typeface="+mn-ea"/>
                <a:cs typeface="+mn-cs"/>
              </a:rPr>
            </a:br>
            <a:r>
              <a:rPr kumimoji="0" lang="en-US" sz="1400" b="1" i="0" u="none" strike="noStrike" kern="0" cap="none" spc="0" normalizeH="0" baseline="0" noProof="0">
                <a:ln>
                  <a:noFill/>
                </a:ln>
                <a:effectLst/>
                <a:uLnTx/>
                <a:uFillTx/>
                <a:ea typeface="+mn-ea"/>
                <a:cs typeface="+mn-cs"/>
              </a:rPr>
              <a:t>data sources</a:t>
            </a:r>
          </a:p>
        </p:txBody>
      </p:sp>
      <p:grpSp>
        <p:nvGrpSpPr>
          <p:cNvPr id="340" name="Group 339"/>
          <p:cNvGrpSpPr/>
          <p:nvPr/>
        </p:nvGrpSpPr>
        <p:grpSpPr>
          <a:xfrm>
            <a:off x="11295061" y="6066106"/>
            <a:ext cx="569782" cy="706461"/>
            <a:chOff x="3331021" y="4536309"/>
            <a:chExt cx="1058862" cy="1312862"/>
          </a:xfrm>
        </p:grpSpPr>
        <p:sp>
          <p:nvSpPr>
            <p:cNvPr id="341" name="AutoShape 169"/>
            <p:cNvSpPr>
              <a:spLocks noChangeAspect="1" noChangeArrowheads="1" noTextEdit="1"/>
            </p:cNvSpPr>
            <p:nvPr/>
          </p:nvSpPr>
          <p:spPr bwMode="auto">
            <a:xfrm>
              <a:off x="3331021" y="4536309"/>
              <a:ext cx="1058862"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2" name="Rectangle 171"/>
            <p:cNvSpPr>
              <a:spLocks noChangeArrowheads="1"/>
            </p:cNvSpPr>
            <p:nvPr/>
          </p:nvSpPr>
          <p:spPr bwMode="auto">
            <a:xfrm>
              <a:off x="3464371" y="4903021"/>
              <a:ext cx="185737" cy="185737"/>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3" name="Rectangle 172"/>
            <p:cNvSpPr>
              <a:spLocks noChangeArrowheads="1"/>
            </p:cNvSpPr>
            <p:nvPr/>
          </p:nvSpPr>
          <p:spPr bwMode="auto">
            <a:xfrm>
              <a:off x="3572322" y="4665051"/>
              <a:ext cx="293687" cy="290358"/>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4" name="Rectangle 173"/>
            <p:cNvSpPr>
              <a:spLocks noChangeArrowheads="1"/>
            </p:cNvSpPr>
            <p:nvPr/>
          </p:nvSpPr>
          <p:spPr bwMode="auto">
            <a:xfrm>
              <a:off x="3866009" y="4665050"/>
              <a:ext cx="163513" cy="1184121"/>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5" name="Rectangle 174"/>
            <p:cNvSpPr>
              <a:spLocks noChangeArrowheads="1"/>
            </p:cNvSpPr>
            <p:nvPr/>
          </p:nvSpPr>
          <p:spPr bwMode="auto">
            <a:xfrm>
              <a:off x="3572321" y="4955409"/>
              <a:ext cx="319087" cy="893762"/>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6" name="Rectangle 175"/>
            <p:cNvSpPr>
              <a:spLocks noChangeArrowheads="1"/>
            </p:cNvSpPr>
            <p:nvPr/>
          </p:nvSpPr>
          <p:spPr bwMode="auto">
            <a:xfrm>
              <a:off x="3650108" y="4903021"/>
              <a:ext cx="168275" cy="74612"/>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7" name="Rectangle 176"/>
            <p:cNvSpPr>
              <a:spLocks noChangeArrowheads="1"/>
            </p:cNvSpPr>
            <p:nvPr/>
          </p:nvSpPr>
          <p:spPr bwMode="auto">
            <a:xfrm>
              <a:off x="3331021" y="4955409"/>
              <a:ext cx="241300" cy="89376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8" name="Rectangle 177"/>
            <p:cNvSpPr>
              <a:spLocks noChangeArrowheads="1"/>
            </p:cNvSpPr>
            <p:nvPr/>
          </p:nvSpPr>
          <p:spPr bwMode="auto">
            <a:xfrm>
              <a:off x="3616771" y="4991921"/>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49" name="Rectangle 178"/>
            <p:cNvSpPr>
              <a:spLocks noChangeArrowheads="1"/>
            </p:cNvSpPr>
            <p:nvPr/>
          </p:nvSpPr>
          <p:spPr bwMode="auto">
            <a:xfrm>
              <a:off x="3683446" y="4991921"/>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0" name="Rectangle 179"/>
            <p:cNvSpPr>
              <a:spLocks noChangeArrowheads="1"/>
            </p:cNvSpPr>
            <p:nvPr/>
          </p:nvSpPr>
          <p:spPr bwMode="auto">
            <a:xfrm>
              <a:off x="3750121" y="4991921"/>
              <a:ext cx="3492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1" name="Rectangle 180"/>
            <p:cNvSpPr>
              <a:spLocks noChangeArrowheads="1"/>
            </p:cNvSpPr>
            <p:nvPr/>
          </p:nvSpPr>
          <p:spPr bwMode="auto">
            <a:xfrm>
              <a:off x="3818383" y="4991921"/>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2" name="Rectangle 181"/>
            <p:cNvSpPr>
              <a:spLocks noChangeArrowheads="1"/>
            </p:cNvSpPr>
            <p:nvPr/>
          </p:nvSpPr>
          <p:spPr bwMode="auto">
            <a:xfrm>
              <a:off x="3616771" y="5125271"/>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3" name="Rectangle 182"/>
            <p:cNvSpPr>
              <a:spLocks noChangeArrowheads="1"/>
            </p:cNvSpPr>
            <p:nvPr/>
          </p:nvSpPr>
          <p:spPr bwMode="auto">
            <a:xfrm>
              <a:off x="3683446" y="5125271"/>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4" name="Rectangle 183"/>
            <p:cNvSpPr>
              <a:spLocks noChangeArrowheads="1"/>
            </p:cNvSpPr>
            <p:nvPr/>
          </p:nvSpPr>
          <p:spPr bwMode="auto">
            <a:xfrm>
              <a:off x="3750121" y="5125271"/>
              <a:ext cx="3492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5" name="Rectangle 184"/>
            <p:cNvSpPr>
              <a:spLocks noChangeArrowheads="1"/>
            </p:cNvSpPr>
            <p:nvPr/>
          </p:nvSpPr>
          <p:spPr bwMode="auto">
            <a:xfrm>
              <a:off x="3818383" y="5125271"/>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6" name="Rectangle 185"/>
            <p:cNvSpPr>
              <a:spLocks noChangeArrowheads="1"/>
            </p:cNvSpPr>
            <p:nvPr/>
          </p:nvSpPr>
          <p:spPr bwMode="auto">
            <a:xfrm>
              <a:off x="3616771" y="52633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7" name="Rectangle 186"/>
            <p:cNvSpPr>
              <a:spLocks noChangeArrowheads="1"/>
            </p:cNvSpPr>
            <p:nvPr/>
          </p:nvSpPr>
          <p:spPr bwMode="auto">
            <a:xfrm>
              <a:off x="3683446" y="52633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8" name="Rectangle 187"/>
            <p:cNvSpPr>
              <a:spLocks noChangeArrowheads="1"/>
            </p:cNvSpPr>
            <p:nvPr/>
          </p:nvSpPr>
          <p:spPr bwMode="auto">
            <a:xfrm>
              <a:off x="3750121" y="5263384"/>
              <a:ext cx="3492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59" name="Rectangle 188"/>
            <p:cNvSpPr>
              <a:spLocks noChangeArrowheads="1"/>
            </p:cNvSpPr>
            <p:nvPr/>
          </p:nvSpPr>
          <p:spPr bwMode="auto">
            <a:xfrm>
              <a:off x="3818383" y="52633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0" name="Rectangle 189"/>
            <p:cNvSpPr>
              <a:spLocks noChangeArrowheads="1"/>
            </p:cNvSpPr>
            <p:nvPr/>
          </p:nvSpPr>
          <p:spPr bwMode="auto">
            <a:xfrm>
              <a:off x="3616771" y="53967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1" name="Rectangle 190"/>
            <p:cNvSpPr>
              <a:spLocks noChangeArrowheads="1"/>
            </p:cNvSpPr>
            <p:nvPr/>
          </p:nvSpPr>
          <p:spPr bwMode="auto">
            <a:xfrm>
              <a:off x="3683446" y="53967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2" name="Rectangle 191"/>
            <p:cNvSpPr>
              <a:spLocks noChangeArrowheads="1"/>
            </p:cNvSpPr>
            <p:nvPr/>
          </p:nvSpPr>
          <p:spPr bwMode="auto">
            <a:xfrm>
              <a:off x="3750121" y="5396734"/>
              <a:ext cx="3492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3" name="Rectangle 192"/>
            <p:cNvSpPr>
              <a:spLocks noChangeArrowheads="1"/>
            </p:cNvSpPr>
            <p:nvPr/>
          </p:nvSpPr>
          <p:spPr bwMode="auto">
            <a:xfrm>
              <a:off x="3818383" y="53967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4" name="Rectangle 193"/>
            <p:cNvSpPr>
              <a:spLocks noChangeArrowheads="1"/>
            </p:cNvSpPr>
            <p:nvPr/>
          </p:nvSpPr>
          <p:spPr bwMode="auto">
            <a:xfrm>
              <a:off x="3616771" y="55300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5" name="Rectangle 194"/>
            <p:cNvSpPr>
              <a:spLocks noChangeArrowheads="1"/>
            </p:cNvSpPr>
            <p:nvPr/>
          </p:nvSpPr>
          <p:spPr bwMode="auto">
            <a:xfrm>
              <a:off x="3683446" y="55300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6" name="Rectangle 195"/>
            <p:cNvSpPr>
              <a:spLocks noChangeArrowheads="1"/>
            </p:cNvSpPr>
            <p:nvPr/>
          </p:nvSpPr>
          <p:spPr bwMode="auto">
            <a:xfrm>
              <a:off x="3750121" y="5530084"/>
              <a:ext cx="3492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7" name="Rectangle 196"/>
            <p:cNvSpPr>
              <a:spLocks noChangeArrowheads="1"/>
            </p:cNvSpPr>
            <p:nvPr/>
          </p:nvSpPr>
          <p:spPr bwMode="auto">
            <a:xfrm>
              <a:off x="3818383" y="55300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8" name="Rectangle 197"/>
            <p:cNvSpPr>
              <a:spLocks noChangeArrowheads="1"/>
            </p:cNvSpPr>
            <p:nvPr/>
          </p:nvSpPr>
          <p:spPr bwMode="auto">
            <a:xfrm>
              <a:off x="3616771" y="56634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69" name="Rectangle 198"/>
            <p:cNvSpPr>
              <a:spLocks noChangeArrowheads="1"/>
            </p:cNvSpPr>
            <p:nvPr/>
          </p:nvSpPr>
          <p:spPr bwMode="auto">
            <a:xfrm>
              <a:off x="3683446" y="56634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0" name="Rectangle 199"/>
            <p:cNvSpPr>
              <a:spLocks noChangeArrowheads="1"/>
            </p:cNvSpPr>
            <p:nvPr/>
          </p:nvSpPr>
          <p:spPr bwMode="auto">
            <a:xfrm>
              <a:off x="3427858" y="4991921"/>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1" name="Rectangle 200"/>
            <p:cNvSpPr>
              <a:spLocks noChangeArrowheads="1"/>
            </p:cNvSpPr>
            <p:nvPr/>
          </p:nvSpPr>
          <p:spPr bwMode="auto">
            <a:xfrm>
              <a:off x="3494533" y="4991921"/>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2" name="Rectangle 201"/>
            <p:cNvSpPr>
              <a:spLocks noChangeArrowheads="1"/>
            </p:cNvSpPr>
            <p:nvPr/>
          </p:nvSpPr>
          <p:spPr bwMode="auto">
            <a:xfrm>
              <a:off x="3427858" y="5125271"/>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3" name="Rectangle 202"/>
            <p:cNvSpPr>
              <a:spLocks noChangeArrowheads="1"/>
            </p:cNvSpPr>
            <p:nvPr/>
          </p:nvSpPr>
          <p:spPr bwMode="auto">
            <a:xfrm>
              <a:off x="3494533" y="5125271"/>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4" name="Rectangle 203"/>
            <p:cNvSpPr>
              <a:spLocks noChangeArrowheads="1"/>
            </p:cNvSpPr>
            <p:nvPr/>
          </p:nvSpPr>
          <p:spPr bwMode="auto">
            <a:xfrm>
              <a:off x="3427858" y="52633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5" name="Rectangle 204"/>
            <p:cNvSpPr>
              <a:spLocks noChangeArrowheads="1"/>
            </p:cNvSpPr>
            <p:nvPr/>
          </p:nvSpPr>
          <p:spPr bwMode="auto">
            <a:xfrm>
              <a:off x="3494533" y="52633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6" name="Rectangle 205"/>
            <p:cNvSpPr>
              <a:spLocks noChangeArrowheads="1"/>
            </p:cNvSpPr>
            <p:nvPr/>
          </p:nvSpPr>
          <p:spPr bwMode="auto">
            <a:xfrm>
              <a:off x="3427858" y="53967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7" name="Rectangle 206"/>
            <p:cNvSpPr>
              <a:spLocks noChangeArrowheads="1"/>
            </p:cNvSpPr>
            <p:nvPr/>
          </p:nvSpPr>
          <p:spPr bwMode="auto">
            <a:xfrm>
              <a:off x="3494533" y="53967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8" name="Rectangle 207"/>
            <p:cNvSpPr>
              <a:spLocks noChangeArrowheads="1"/>
            </p:cNvSpPr>
            <p:nvPr/>
          </p:nvSpPr>
          <p:spPr bwMode="auto">
            <a:xfrm>
              <a:off x="3427858" y="55300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79" name="Rectangle 208"/>
            <p:cNvSpPr>
              <a:spLocks noChangeArrowheads="1"/>
            </p:cNvSpPr>
            <p:nvPr/>
          </p:nvSpPr>
          <p:spPr bwMode="auto">
            <a:xfrm>
              <a:off x="3494533" y="55300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0" name="Rectangle 209"/>
            <p:cNvSpPr>
              <a:spLocks noChangeArrowheads="1"/>
            </p:cNvSpPr>
            <p:nvPr/>
          </p:nvSpPr>
          <p:spPr bwMode="auto">
            <a:xfrm>
              <a:off x="3427858" y="56634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1" name="Rectangle 210"/>
            <p:cNvSpPr>
              <a:spLocks noChangeArrowheads="1"/>
            </p:cNvSpPr>
            <p:nvPr/>
          </p:nvSpPr>
          <p:spPr bwMode="auto">
            <a:xfrm>
              <a:off x="3494533" y="56634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2" name="Rectangle 211"/>
            <p:cNvSpPr>
              <a:spLocks noChangeArrowheads="1"/>
            </p:cNvSpPr>
            <p:nvPr/>
          </p:nvSpPr>
          <p:spPr bwMode="auto">
            <a:xfrm>
              <a:off x="3361183" y="4991921"/>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3" name="Rectangle 212"/>
            <p:cNvSpPr>
              <a:spLocks noChangeArrowheads="1"/>
            </p:cNvSpPr>
            <p:nvPr/>
          </p:nvSpPr>
          <p:spPr bwMode="auto">
            <a:xfrm>
              <a:off x="3361183" y="5125271"/>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4" name="Rectangle 213"/>
            <p:cNvSpPr>
              <a:spLocks noChangeArrowheads="1"/>
            </p:cNvSpPr>
            <p:nvPr/>
          </p:nvSpPr>
          <p:spPr bwMode="auto">
            <a:xfrm>
              <a:off x="3361183" y="52633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5" name="Rectangle 214"/>
            <p:cNvSpPr>
              <a:spLocks noChangeArrowheads="1"/>
            </p:cNvSpPr>
            <p:nvPr/>
          </p:nvSpPr>
          <p:spPr bwMode="auto">
            <a:xfrm>
              <a:off x="3361183" y="53967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6" name="Rectangle 215"/>
            <p:cNvSpPr>
              <a:spLocks noChangeArrowheads="1"/>
            </p:cNvSpPr>
            <p:nvPr/>
          </p:nvSpPr>
          <p:spPr bwMode="auto">
            <a:xfrm>
              <a:off x="3361183" y="55300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7" name="Rectangle 216"/>
            <p:cNvSpPr>
              <a:spLocks noChangeArrowheads="1"/>
            </p:cNvSpPr>
            <p:nvPr/>
          </p:nvSpPr>
          <p:spPr bwMode="auto">
            <a:xfrm>
              <a:off x="3361183" y="56634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8" name="Rectangle 217"/>
            <p:cNvSpPr>
              <a:spLocks noChangeArrowheads="1"/>
            </p:cNvSpPr>
            <p:nvPr/>
          </p:nvSpPr>
          <p:spPr bwMode="auto">
            <a:xfrm>
              <a:off x="3750121" y="5663434"/>
              <a:ext cx="3492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89" name="Rectangle 218"/>
            <p:cNvSpPr>
              <a:spLocks noChangeArrowheads="1"/>
            </p:cNvSpPr>
            <p:nvPr/>
          </p:nvSpPr>
          <p:spPr bwMode="auto">
            <a:xfrm>
              <a:off x="3818383" y="56634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0" name="Rectangle 219"/>
            <p:cNvSpPr>
              <a:spLocks noChangeArrowheads="1"/>
            </p:cNvSpPr>
            <p:nvPr/>
          </p:nvSpPr>
          <p:spPr bwMode="auto">
            <a:xfrm>
              <a:off x="3885058" y="5293546"/>
              <a:ext cx="249237" cy="555625"/>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1" name="Rectangle 220"/>
            <p:cNvSpPr>
              <a:spLocks noChangeArrowheads="1"/>
            </p:cNvSpPr>
            <p:nvPr/>
          </p:nvSpPr>
          <p:spPr bwMode="auto">
            <a:xfrm>
              <a:off x="3993008" y="53967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2" name="Rectangle 221"/>
            <p:cNvSpPr>
              <a:spLocks noChangeArrowheads="1"/>
            </p:cNvSpPr>
            <p:nvPr/>
          </p:nvSpPr>
          <p:spPr bwMode="auto">
            <a:xfrm>
              <a:off x="4062858" y="5396734"/>
              <a:ext cx="30162"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3" name="Rectangle 222"/>
            <p:cNvSpPr>
              <a:spLocks noChangeArrowheads="1"/>
            </p:cNvSpPr>
            <p:nvPr/>
          </p:nvSpPr>
          <p:spPr bwMode="auto">
            <a:xfrm>
              <a:off x="3993008" y="553008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4" name="Rectangle 223"/>
            <p:cNvSpPr>
              <a:spLocks noChangeArrowheads="1"/>
            </p:cNvSpPr>
            <p:nvPr/>
          </p:nvSpPr>
          <p:spPr bwMode="auto">
            <a:xfrm>
              <a:off x="4062858" y="5530084"/>
              <a:ext cx="30162"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5" name="Rectangle 224"/>
            <p:cNvSpPr>
              <a:spLocks noChangeArrowheads="1"/>
            </p:cNvSpPr>
            <p:nvPr/>
          </p:nvSpPr>
          <p:spPr bwMode="auto">
            <a:xfrm>
              <a:off x="3993008" y="5663434"/>
              <a:ext cx="33337"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6" name="Rectangle 225"/>
            <p:cNvSpPr>
              <a:spLocks noChangeArrowheads="1"/>
            </p:cNvSpPr>
            <p:nvPr/>
          </p:nvSpPr>
          <p:spPr bwMode="auto">
            <a:xfrm>
              <a:off x="4062858" y="5663434"/>
              <a:ext cx="30162"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7" name="Rectangle 226"/>
            <p:cNvSpPr>
              <a:spLocks noChangeArrowheads="1"/>
            </p:cNvSpPr>
            <p:nvPr/>
          </p:nvSpPr>
          <p:spPr bwMode="auto">
            <a:xfrm>
              <a:off x="3924746" y="5396734"/>
              <a:ext cx="34925"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8" name="Rectangle 227"/>
            <p:cNvSpPr>
              <a:spLocks noChangeArrowheads="1"/>
            </p:cNvSpPr>
            <p:nvPr/>
          </p:nvSpPr>
          <p:spPr bwMode="auto">
            <a:xfrm>
              <a:off x="3924746" y="5530084"/>
              <a:ext cx="34925"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399" name="Rectangle 228"/>
            <p:cNvSpPr>
              <a:spLocks noChangeArrowheads="1"/>
            </p:cNvSpPr>
            <p:nvPr/>
          </p:nvSpPr>
          <p:spPr bwMode="auto">
            <a:xfrm>
              <a:off x="3924746" y="5663434"/>
              <a:ext cx="34925" cy="63500"/>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0" name="Rectangle 229"/>
            <p:cNvSpPr>
              <a:spLocks noChangeArrowheads="1"/>
            </p:cNvSpPr>
            <p:nvPr/>
          </p:nvSpPr>
          <p:spPr bwMode="auto">
            <a:xfrm>
              <a:off x="4134296" y="5293546"/>
              <a:ext cx="252412" cy="555625"/>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1" name="Rectangle 230"/>
            <p:cNvSpPr>
              <a:spLocks noChangeArrowheads="1"/>
            </p:cNvSpPr>
            <p:nvPr/>
          </p:nvSpPr>
          <p:spPr bwMode="auto">
            <a:xfrm>
              <a:off x="4245421" y="5396734"/>
              <a:ext cx="2857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2" name="Rectangle 231"/>
            <p:cNvSpPr>
              <a:spLocks noChangeArrowheads="1"/>
            </p:cNvSpPr>
            <p:nvPr/>
          </p:nvSpPr>
          <p:spPr bwMode="auto">
            <a:xfrm>
              <a:off x="4312096" y="53967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3" name="Rectangle 232"/>
            <p:cNvSpPr>
              <a:spLocks noChangeArrowheads="1"/>
            </p:cNvSpPr>
            <p:nvPr/>
          </p:nvSpPr>
          <p:spPr bwMode="auto">
            <a:xfrm>
              <a:off x="4245421" y="5530084"/>
              <a:ext cx="2857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4" name="Rectangle 233"/>
            <p:cNvSpPr>
              <a:spLocks noChangeArrowheads="1"/>
            </p:cNvSpPr>
            <p:nvPr/>
          </p:nvSpPr>
          <p:spPr bwMode="auto">
            <a:xfrm>
              <a:off x="4312096" y="553008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5" name="Rectangle 234"/>
            <p:cNvSpPr>
              <a:spLocks noChangeArrowheads="1"/>
            </p:cNvSpPr>
            <p:nvPr/>
          </p:nvSpPr>
          <p:spPr bwMode="auto">
            <a:xfrm>
              <a:off x="4245421" y="5663434"/>
              <a:ext cx="2857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6" name="Rectangle 235"/>
            <p:cNvSpPr>
              <a:spLocks noChangeArrowheads="1"/>
            </p:cNvSpPr>
            <p:nvPr/>
          </p:nvSpPr>
          <p:spPr bwMode="auto">
            <a:xfrm>
              <a:off x="4312096" y="5663434"/>
              <a:ext cx="33337"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7" name="Rectangle 236"/>
            <p:cNvSpPr>
              <a:spLocks noChangeArrowheads="1"/>
            </p:cNvSpPr>
            <p:nvPr/>
          </p:nvSpPr>
          <p:spPr bwMode="auto">
            <a:xfrm>
              <a:off x="4178746" y="5396734"/>
              <a:ext cx="2857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8" name="Rectangle 237"/>
            <p:cNvSpPr>
              <a:spLocks noChangeArrowheads="1"/>
            </p:cNvSpPr>
            <p:nvPr/>
          </p:nvSpPr>
          <p:spPr bwMode="auto">
            <a:xfrm>
              <a:off x="4178746" y="5530084"/>
              <a:ext cx="2857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09" name="Rectangle 238"/>
            <p:cNvSpPr>
              <a:spLocks noChangeArrowheads="1"/>
            </p:cNvSpPr>
            <p:nvPr/>
          </p:nvSpPr>
          <p:spPr bwMode="auto">
            <a:xfrm>
              <a:off x="4178746" y="5663434"/>
              <a:ext cx="28575"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10" name="Rectangle 239"/>
            <p:cNvSpPr>
              <a:spLocks noChangeArrowheads="1"/>
            </p:cNvSpPr>
            <p:nvPr/>
          </p:nvSpPr>
          <p:spPr bwMode="auto">
            <a:xfrm>
              <a:off x="3993008" y="5199884"/>
              <a:ext cx="225425" cy="9366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sp>
          <p:nvSpPr>
            <p:cNvPr id="411" name="Rectangle 240"/>
            <p:cNvSpPr>
              <a:spLocks noChangeArrowheads="1"/>
            </p:cNvSpPr>
            <p:nvPr/>
          </p:nvSpPr>
          <p:spPr bwMode="auto">
            <a:xfrm>
              <a:off x="4218433" y="5199884"/>
              <a:ext cx="168275" cy="93662"/>
            </a:xfrm>
            <a:prstGeom prst="rect">
              <a:avLst/>
            </a:pr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a typeface="+mn-ea"/>
                <a:cs typeface="+mn-cs"/>
              </a:endParaRPr>
            </a:p>
          </p:txBody>
        </p:sp>
      </p:grpSp>
      <p:sp>
        <p:nvSpPr>
          <p:cNvPr id="415" name="TextBox 414"/>
          <p:cNvSpPr txBox="1"/>
          <p:nvPr/>
        </p:nvSpPr>
        <p:spPr>
          <a:xfrm>
            <a:off x="3041333" y="5292097"/>
            <a:ext cx="897013" cy="469037"/>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ea typeface="+mn-ea"/>
                <a:cs typeface="Segoe UI Semibold" panose="020B0702040204020203" pitchFamily="34" charset="0"/>
              </a:rPr>
              <a:t>Teradata</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ea typeface="+mn-ea"/>
                <a:cs typeface="Segoe UI Semibold" panose="020B0702040204020203" pitchFamily="34" charset="0"/>
              </a:rPr>
              <a:t>Oracle</a:t>
            </a:r>
          </a:p>
        </p:txBody>
      </p:sp>
      <p:cxnSp>
        <p:nvCxnSpPr>
          <p:cNvPr id="416" name="Straight Arrow Connector 415"/>
          <p:cNvCxnSpPr/>
          <p:nvPr/>
        </p:nvCxnSpPr>
        <p:spPr>
          <a:xfrm flipH="1">
            <a:off x="4829005" y="5271049"/>
            <a:ext cx="1594622" cy="0"/>
          </a:xfrm>
          <a:prstGeom prst="straightConnector1">
            <a:avLst/>
          </a:prstGeom>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7" name="Straight Arrow Connector 416"/>
          <p:cNvCxnSpPr/>
          <p:nvPr/>
        </p:nvCxnSpPr>
        <p:spPr>
          <a:xfrm flipV="1">
            <a:off x="6418770" y="4241231"/>
            <a:ext cx="0" cy="1029819"/>
          </a:xfrm>
          <a:prstGeom prst="straightConnector1">
            <a:avLst/>
          </a:prstGeom>
          <a:ln w="12700">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8" name="TextBox 417"/>
          <p:cNvSpPr txBox="1"/>
          <p:nvPr/>
        </p:nvSpPr>
        <p:spPr>
          <a:xfrm>
            <a:off x="4746240" y="4980476"/>
            <a:ext cx="1767827" cy="253751"/>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effectLst/>
                <a:uLnTx/>
                <a:uFillTx/>
                <a:ea typeface="+mn-ea"/>
                <a:cs typeface="+mn-cs"/>
              </a:rPr>
              <a:t>Direct Query</a:t>
            </a:r>
          </a:p>
        </p:txBody>
      </p:sp>
      <p:sp>
        <p:nvSpPr>
          <p:cNvPr id="419" name="TextBox 418"/>
          <p:cNvSpPr txBox="1"/>
          <p:nvPr/>
        </p:nvSpPr>
        <p:spPr>
          <a:xfrm>
            <a:off x="4746240" y="5318967"/>
            <a:ext cx="1767827" cy="253751"/>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effectLst/>
                <a:uLnTx/>
                <a:uFillTx/>
                <a:ea typeface="+mn-ea"/>
                <a:cs typeface="+mn-cs"/>
              </a:rPr>
              <a:t>Cached Model</a:t>
            </a:r>
          </a:p>
        </p:txBody>
      </p:sp>
      <p:cxnSp>
        <p:nvCxnSpPr>
          <p:cNvPr id="420" name="Straight Arrow Connector 419"/>
          <p:cNvCxnSpPr/>
          <p:nvPr/>
        </p:nvCxnSpPr>
        <p:spPr>
          <a:xfrm>
            <a:off x="7279567" y="2955283"/>
            <a:ext cx="0" cy="890157"/>
          </a:xfrm>
          <a:prstGeom prst="straightConnector1">
            <a:avLst/>
          </a:prstGeom>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4" name="Freeform 13"/>
          <p:cNvSpPr>
            <a:spLocks noChangeAspect="1" noEditPoints="1"/>
          </p:cNvSpPr>
          <p:nvPr/>
        </p:nvSpPr>
        <p:spPr bwMode="black">
          <a:xfrm>
            <a:off x="7259524" y="4689167"/>
            <a:ext cx="375015" cy="375484"/>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rgbClr val="0078D7"/>
          </a:solidFill>
          <a:ln>
            <a:no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425" name="TextBox 424"/>
          <p:cNvSpPr txBox="1"/>
          <p:nvPr/>
        </p:nvSpPr>
        <p:spPr>
          <a:xfrm>
            <a:off x="6023337" y="3306195"/>
            <a:ext cx="782392" cy="253751"/>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effectLst/>
                <a:uLnTx/>
                <a:uFillTx/>
                <a:ea typeface="+mn-ea"/>
                <a:cs typeface="+mn-cs"/>
              </a:rPr>
              <a:t>Gateway</a:t>
            </a:r>
          </a:p>
        </p:txBody>
      </p:sp>
      <p:sp>
        <p:nvSpPr>
          <p:cNvPr id="427" name="TextBox 426"/>
          <p:cNvSpPr txBox="1"/>
          <p:nvPr/>
        </p:nvSpPr>
        <p:spPr>
          <a:xfrm>
            <a:off x="9499813" y="1405553"/>
            <a:ext cx="2472252" cy="408904"/>
          </a:xfrm>
          <a:prstGeom prst="rect">
            <a:avLst/>
          </a:prstGeom>
          <a:noFill/>
        </p:spPr>
        <p:txBody>
          <a:bodyPr wrap="square" lIns="179259" tIns="89630" rIns="89630" bIns="179259" rtlCol="0" anchor="t">
            <a:noAutofit/>
          </a:bodyPr>
          <a:lstStyle/>
          <a:p>
            <a:pPr marL="0" marR="0" lvl="0" indent="0" algn="l" defTabSz="896214" rtl="0" eaLnBrk="1" fontAlgn="auto" latinLnBrk="0" hangingPunct="1">
              <a:lnSpc>
                <a:spcPct val="100000"/>
              </a:lnSpc>
              <a:spcBef>
                <a:spcPts val="0"/>
              </a:spcBef>
              <a:spcAft>
                <a:spcPts val="588"/>
              </a:spcAft>
              <a:buClrTx/>
              <a:buSzTx/>
              <a:buFontTx/>
              <a:buNone/>
              <a:tabLst/>
              <a:defRPr/>
            </a:pPr>
            <a:r>
              <a:rPr kumimoji="0" lang="en-US" sz="1400" b="1" i="0" u="none" strike="noStrike" kern="0" cap="none" spc="0" normalizeH="0" baseline="0" noProof="0">
                <a:ln>
                  <a:noFill/>
                </a:ln>
                <a:effectLst/>
                <a:uLnTx/>
                <a:uFillTx/>
                <a:ea typeface="+mn-ea"/>
                <a:cs typeface="+mn-cs"/>
              </a:rPr>
              <a:t>Cloud </a:t>
            </a:r>
            <a:br>
              <a:rPr kumimoji="0" lang="en-US" sz="1400" b="1" i="0" u="none" strike="noStrike" kern="0" cap="none" spc="0" normalizeH="0" baseline="0" noProof="0">
                <a:ln>
                  <a:noFill/>
                </a:ln>
                <a:effectLst/>
                <a:uLnTx/>
                <a:uFillTx/>
                <a:ea typeface="+mn-ea"/>
                <a:cs typeface="+mn-cs"/>
              </a:rPr>
            </a:br>
            <a:r>
              <a:rPr kumimoji="0" lang="en-US" sz="1400" b="1" i="0" u="none" strike="noStrike" kern="0" cap="none" spc="0" normalizeH="0" baseline="0" noProof="0">
                <a:ln>
                  <a:noFill/>
                </a:ln>
                <a:effectLst/>
                <a:uLnTx/>
                <a:uFillTx/>
                <a:ea typeface="+mn-ea"/>
                <a:cs typeface="+mn-cs"/>
              </a:rPr>
              <a:t>visualization tools</a:t>
            </a:r>
          </a:p>
        </p:txBody>
      </p:sp>
      <p:sp>
        <p:nvSpPr>
          <p:cNvPr id="428" name="TextBox 427"/>
          <p:cNvSpPr txBox="1"/>
          <p:nvPr/>
        </p:nvSpPr>
        <p:spPr>
          <a:xfrm>
            <a:off x="9499813" y="3855070"/>
            <a:ext cx="2472252" cy="408904"/>
          </a:xfrm>
          <a:prstGeom prst="rect">
            <a:avLst/>
          </a:prstGeom>
          <a:noFill/>
        </p:spPr>
        <p:txBody>
          <a:bodyPr wrap="square" lIns="179259" tIns="89630" rIns="89630" bIns="179259" rtlCol="0" anchor="t">
            <a:noAutofit/>
          </a:bodyPr>
          <a:lstStyle/>
          <a:p>
            <a:pPr marL="0" marR="0" lvl="0" indent="0" algn="l" defTabSz="896214" rtl="0" eaLnBrk="1" fontAlgn="auto" latinLnBrk="0" hangingPunct="1">
              <a:lnSpc>
                <a:spcPct val="100000"/>
              </a:lnSpc>
              <a:spcBef>
                <a:spcPts val="0"/>
              </a:spcBef>
              <a:spcAft>
                <a:spcPts val="588"/>
              </a:spcAft>
              <a:buClrTx/>
              <a:buSzTx/>
              <a:buFontTx/>
              <a:buNone/>
              <a:tabLst/>
              <a:defRPr/>
            </a:pPr>
            <a:r>
              <a:rPr kumimoji="0" lang="en-US" sz="1400" b="1" i="0" u="none" strike="noStrike" kern="0" cap="none" spc="0" normalizeH="0" baseline="0" noProof="0">
                <a:ln>
                  <a:noFill/>
                </a:ln>
                <a:effectLst/>
                <a:uLnTx/>
                <a:uFillTx/>
                <a:ea typeface="+mn-ea"/>
                <a:cs typeface="+mn-cs"/>
              </a:rPr>
              <a:t>On-premises  visualization tools</a:t>
            </a:r>
          </a:p>
        </p:txBody>
      </p:sp>
      <p:sp>
        <p:nvSpPr>
          <p:cNvPr id="47" name="Rectangle 46"/>
          <p:cNvSpPr/>
          <p:nvPr/>
        </p:nvSpPr>
        <p:spPr>
          <a:xfrm>
            <a:off x="5604482" y="1859209"/>
            <a:ext cx="1620989" cy="415183"/>
          </a:xfrm>
          <a:prstGeom prst="rect">
            <a:avLst/>
          </a:prstGeom>
        </p:spPr>
        <p:txBody>
          <a:bodyPr wrap="square">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effectLst/>
                <a:uLnTx/>
                <a:uFillTx/>
                <a:ea typeface="+mn-ea"/>
                <a:cs typeface="+mn-cs"/>
              </a:rPr>
              <a:t>Azure </a:t>
            </a:r>
            <a:br>
              <a:rPr kumimoji="0" lang="en-US" sz="1028" b="1" i="0" u="none" strike="noStrike" kern="0" cap="none" spc="0" normalizeH="0" baseline="0" noProof="0">
                <a:ln>
                  <a:noFill/>
                </a:ln>
                <a:effectLst/>
                <a:uLnTx/>
                <a:uFillTx/>
                <a:ea typeface="+mn-ea"/>
                <a:cs typeface="+mn-cs"/>
              </a:rPr>
            </a:br>
            <a:r>
              <a:rPr kumimoji="0" lang="en-US" sz="1028" b="1" i="0" u="none" strike="noStrike" kern="0" cap="none" spc="0" normalizeH="0" baseline="0" noProof="0">
                <a:ln>
                  <a:noFill/>
                </a:ln>
                <a:effectLst/>
                <a:uLnTx/>
                <a:uFillTx/>
                <a:ea typeface="+mn-ea"/>
                <a:cs typeface="+mn-cs"/>
              </a:rPr>
              <a:t>Analysis Services</a:t>
            </a:r>
          </a:p>
        </p:txBody>
      </p:sp>
      <p:cxnSp>
        <p:nvCxnSpPr>
          <p:cNvPr id="224" name="Straight Arrow Connector 223"/>
          <p:cNvCxnSpPr/>
          <p:nvPr/>
        </p:nvCxnSpPr>
        <p:spPr>
          <a:xfrm>
            <a:off x="9409535" y="5224343"/>
            <a:ext cx="182854" cy="1"/>
          </a:xfrm>
          <a:prstGeom prst="straightConnector1">
            <a:avLst/>
          </a:prstGeom>
          <a:ln w="12700">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flipH="1" flipV="1">
            <a:off x="9396479" y="2752060"/>
            <a:ext cx="8894" cy="2479090"/>
          </a:xfrm>
          <a:prstGeom prst="straightConnector1">
            <a:avLst/>
          </a:prstGeom>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046825" y="2754282"/>
            <a:ext cx="2492229" cy="0"/>
          </a:xfrm>
          <a:prstGeom prst="straightConnector1">
            <a:avLst/>
          </a:prstGeom>
          <a:ln w="12700">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9" name="Freeform 428"/>
          <p:cNvSpPr>
            <a:spLocks noChangeAspect="1"/>
          </p:cNvSpPr>
          <p:nvPr/>
        </p:nvSpPr>
        <p:spPr bwMode="black">
          <a:xfrm>
            <a:off x="5744667" y="2273869"/>
            <a:ext cx="1391350" cy="82284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89606" tIns="44804" rIns="89606" bIns="4480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effectLst/>
              <a:uLnTx/>
              <a:uFillTx/>
              <a:ea typeface="+mn-ea"/>
              <a:cs typeface="+mn-cs"/>
            </a:endParaRPr>
          </a:p>
        </p:txBody>
      </p:sp>
      <p:cxnSp>
        <p:nvCxnSpPr>
          <p:cNvPr id="265" name="Straight Arrow Connector 264"/>
          <p:cNvCxnSpPr/>
          <p:nvPr/>
        </p:nvCxnSpPr>
        <p:spPr>
          <a:xfrm flipH="1">
            <a:off x="4819907" y="2754282"/>
            <a:ext cx="973050" cy="0"/>
          </a:xfrm>
          <a:prstGeom prst="straightConnector1">
            <a:avLst/>
          </a:prstGeom>
          <a:ln w="12700">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1" name="Straight Arrow Connector 420"/>
          <p:cNvCxnSpPr/>
          <p:nvPr/>
        </p:nvCxnSpPr>
        <p:spPr>
          <a:xfrm flipH="1">
            <a:off x="7054457" y="2962263"/>
            <a:ext cx="224857" cy="0"/>
          </a:xfrm>
          <a:prstGeom prst="straightConnector1">
            <a:avLst/>
          </a:prstGeom>
          <a:ln w="12700">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3" name="Freeform 271"/>
          <p:cNvSpPr/>
          <p:nvPr/>
        </p:nvSpPr>
        <p:spPr>
          <a:xfrm>
            <a:off x="9882136" y="2271158"/>
            <a:ext cx="388183" cy="293078"/>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0078D7"/>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ea typeface="+mn-ea"/>
              <a:cs typeface="+mn-cs"/>
            </a:endParaRPr>
          </a:p>
        </p:txBody>
      </p:sp>
      <p:sp>
        <p:nvSpPr>
          <p:cNvPr id="226" name="Freeform 271"/>
          <p:cNvSpPr/>
          <p:nvPr/>
        </p:nvSpPr>
        <p:spPr>
          <a:xfrm>
            <a:off x="9882136" y="2966290"/>
            <a:ext cx="388183" cy="293078"/>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0078D7"/>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ea typeface="+mn-ea"/>
              <a:cs typeface="+mn-cs"/>
            </a:endParaRPr>
          </a:p>
        </p:txBody>
      </p:sp>
      <p:sp>
        <p:nvSpPr>
          <p:cNvPr id="228" name="Freeform 271"/>
          <p:cNvSpPr/>
          <p:nvPr/>
        </p:nvSpPr>
        <p:spPr>
          <a:xfrm>
            <a:off x="7256359" y="5470983"/>
            <a:ext cx="388183" cy="293078"/>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0078D7"/>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ea typeface="+mn-ea"/>
              <a:cs typeface="+mn-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187" y="2321763"/>
            <a:ext cx="914270" cy="914270"/>
          </a:xfrm>
          <a:prstGeom prst="rect">
            <a:avLst/>
          </a:prstGeom>
        </p:spPr>
      </p:pic>
      <p:grpSp>
        <p:nvGrpSpPr>
          <p:cNvPr id="2" name="Group 1"/>
          <p:cNvGrpSpPr/>
          <p:nvPr/>
        </p:nvGrpSpPr>
        <p:grpSpPr>
          <a:xfrm>
            <a:off x="393730" y="5285331"/>
            <a:ext cx="2064460" cy="627408"/>
            <a:chOff x="392920" y="5285594"/>
            <a:chExt cx="2064753" cy="627497"/>
          </a:xfrm>
        </p:grpSpPr>
        <p:sp>
          <p:nvSpPr>
            <p:cNvPr id="33" name="TextBox 32"/>
            <p:cNvSpPr txBox="1"/>
            <p:nvPr/>
          </p:nvSpPr>
          <p:spPr>
            <a:xfrm>
              <a:off x="392920" y="5285594"/>
              <a:ext cx="2061777" cy="627497"/>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167" name="TextBox 166"/>
            <p:cNvSpPr txBox="1"/>
            <p:nvPr/>
          </p:nvSpPr>
          <p:spPr>
            <a:xfrm>
              <a:off x="910242" y="5342028"/>
              <a:ext cx="1547431" cy="522964"/>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Analytics Platform System</a:t>
              </a:r>
            </a:p>
          </p:txBody>
        </p:sp>
        <p:sp>
          <p:nvSpPr>
            <p:cNvPr id="230" name="Freeform 56"/>
            <p:cNvSpPr>
              <a:spLocks noChangeAspect="1"/>
            </p:cNvSpPr>
            <p:nvPr/>
          </p:nvSpPr>
          <p:spPr>
            <a:xfrm flipH="1">
              <a:off x="581198" y="5401256"/>
              <a:ext cx="200936" cy="396173"/>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rgbClr val="0078D7"/>
            </a:solidFill>
            <a:ln w="9525" cap="flat" cmpd="sng" algn="ctr">
              <a:noFill/>
              <a:prstDash val="solid"/>
            </a:ln>
            <a:effectLst/>
          </p:spPr>
          <p:txBody>
            <a:bodyPr vert="horz" wrap="square" lIns="91410" tIns="45705" rIns="91410" bIns="45705"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3650" rtl="0" eaLnBrk="1" fontAlgn="base" latinLnBrk="0" hangingPunct="1">
                <a:lnSpc>
                  <a:spcPct val="100000"/>
                </a:lnSpc>
                <a:spcBef>
                  <a:spcPct val="0"/>
                </a:spcBef>
                <a:spcAft>
                  <a:spcPct val="0"/>
                </a:spcAft>
                <a:buClrTx/>
                <a:buSzTx/>
                <a:buFontTx/>
                <a:buNone/>
                <a:tabLst/>
                <a:defRPr/>
              </a:pPr>
              <a:endParaRPr kumimoji="0" lang="en-US" sz="1599" b="0" i="0" u="none" strike="noStrike" kern="0" cap="none" spc="0" normalizeH="0" baseline="0" noProof="0">
                <a:ln>
                  <a:noFill/>
                </a:ln>
                <a:effectLst/>
                <a:uLnTx/>
                <a:uFillTx/>
                <a:ea typeface="+mn-ea"/>
                <a:cs typeface="+mn-cs"/>
              </a:endParaRPr>
            </a:p>
          </p:txBody>
        </p:sp>
      </p:grpSp>
      <p:grpSp>
        <p:nvGrpSpPr>
          <p:cNvPr id="4" name="Group 3"/>
          <p:cNvGrpSpPr/>
          <p:nvPr/>
        </p:nvGrpSpPr>
        <p:grpSpPr>
          <a:xfrm>
            <a:off x="2576723" y="2086880"/>
            <a:ext cx="2062311" cy="627408"/>
            <a:chOff x="2576223" y="2116506"/>
            <a:chExt cx="2062604" cy="627497"/>
          </a:xfrm>
        </p:grpSpPr>
        <p:sp>
          <p:nvSpPr>
            <p:cNvPr id="102" name="TextBox 101"/>
            <p:cNvSpPr txBox="1"/>
            <p:nvPr/>
          </p:nvSpPr>
          <p:spPr>
            <a:xfrm>
              <a:off x="2576223" y="2116506"/>
              <a:ext cx="2061777" cy="627497"/>
            </a:xfrm>
            <a:prstGeom prst="rect">
              <a:avLst/>
            </a:prstGeom>
            <a:solidFill>
              <a:schemeClr val="bg1"/>
            </a:solidFill>
            <a:ln w="6350">
              <a:solidFill>
                <a:srgbClr val="0078D7"/>
              </a:solidFill>
              <a:prstDash val="dash"/>
            </a:ln>
          </p:spPr>
          <p:txBody>
            <a:bodyPr wrap="square" lIns="0" tIns="0" rIns="0" bIns="0" rtlCol="0" anchor="ctr">
              <a:no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endParaRPr kumimoji="0" lang="en-US" sz="1961" b="0" i="0" u="none" strike="noStrike" kern="0" cap="none" spc="0" normalizeH="0" baseline="0" noProof="0">
                <a:ln>
                  <a:noFill/>
                </a:ln>
                <a:effectLst/>
                <a:uLnTx/>
                <a:uFillTx/>
                <a:ea typeface="+mn-ea"/>
                <a:cs typeface="+mn-cs"/>
              </a:endParaRPr>
            </a:p>
          </p:txBody>
        </p:sp>
        <p:sp>
          <p:nvSpPr>
            <p:cNvPr id="426" name="TextBox 425"/>
            <p:cNvSpPr txBox="1"/>
            <p:nvPr/>
          </p:nvSpPr>
          <p:spPr>
            <a:xfrm>
              <a:off x="3091396" y="2172940"/>
              <a:ext cx="1547431" cy="303331"/>
            </a:xfrm>
            <a:prstGeom prst="rect">
              <a:avLst/>
            </a:prstGeom>
            <a:noFill/>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effectLst/>
                  <a:uLnTx/>
                  <a:uFillTx/>
                  <a:ea typeface="+mn-ea"/>
                  <a:cs typeface="Segoe UI Semibold" panose="020B0702040204020203" pitchFamily="34" charset="0"/>
                </a:rPr>
                <a:t>Other data sources</a:t>
              </a:r>
            </a:p>
          </p:txBody>
        </p:sp>
        <p:grpSp>
          <p:nvGrpSpPr>
            <p:cNvPr id="190" name="Group 30"/>
            <p:cNvGrpSpPr>
              <a:grpSpLocks noChangeAspect="1"/>
            </p:cNvGrpSpPr>
            <p:nvPr/>
          </p:nvGrpSpPr>
          <p:grpSpPr bwMode="auto">
            <a:xfrm>
              <a:off x="2693520" y="2206953"/>
              <a:ext cx="339639" cy="446602"/>
              <a:chOff x="2455" y="3797"/>
              <a:chExt cx="308" cy="405"/>
            </a:xfrm>
          </p:grpSpPr>
          <p:sp>
            <p:nvSpPr>
              <p:cNvPr id="191" name="AutoShape 29"/>
              <p:cNvSpPr>
                <a:spLocks noChangeAspect="1" noChangeArrowheads="1" noTextEdit="1"/>
              </p:cNvSpPr>
              <p:nvPr/>
            </p:nvSpPr>
            <p:spPr bwMode="auto">
              <a:xfrm>
                <a:off x="2457" y="3797"/>
                <a:ext cx="3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92" name="Freeform 31"/>
              <p:cNvSpPr>
                <a:spLocks/>
              </p:cNvSpPr>
              <p:nvPr/>
            </p:nvSpPr>
            <p:spPr bwMode="auto">
              <a:xfrm>
                <a:off x="2455" y="3852"/>
                <a:ext cx="153" cy="350"/>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4" y="172"/>
                      <a:pt x="75" y="172"/>
                    </a:cubicBezTo>
                    <a:cubicBezTo>
                      <a:pt x="75" y="0"/>
                      <a:pt x="75" y="0"/>
                      <a:pt x="75"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93" name="Freeform 32"/>
              <p:cNvSpPr>
                <a:spLocks/>
              </p:cNvSpPr>
              <p:nvPr/>
            </p:nvSpPr>
            <p:spPr bwMode="auto">
              <a:xfrm>
                <a:off x="2606" y="3852"/>
                <a:ext cx="155" cy="350"/>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94" name="Freeform 33"/>
              <p:cNvSpPr>
                <a:spLocks/>
              </p:cNvSpPr>
              <p:nvPr/>
            </p:nvSpPr>
            <p:spPr bwMode="auto">
              <a:xfrm>
                <a:off x="2606" y="3852"/>
                <a:ext cx="155" cy="350"/>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95" name="Oval 34"/>
              <p:cNvSpPr>
                <a:spLocks noChangeArrowheads="1"/>
              </p:cNvSpPr>
              <p:nvPr/>
            </p:nvSpPr>
            <p:spPr bwMode="auto">
              <a:xfrm>
                <a:off x="2455" y="3797"/>
                <a:ext cx="306" cy="11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96" name="Oval 35"/>
              <p:cNvSpPr>
                <a:spLocks noChangeArrowheads="1"/>
              </p:cNvSpPr>
              <p:nvPr/>
            </p:nvSpPr>
            <p:spPr bwMode="auto">
              <a:xfrm>
                <a:off x="2486" y="3813"/>
                <a:ext cx="244" cy="7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sp>
            <p:nvSpPr>
              <p:cNvPr id="197" name="Freeform 36"/>
              <p:cNvSpPr>
                <a:spLocks/>
              </p:cNvSpPr>
              <p:nvPr/>
            </p:nvSpPr>
            <p:spPr bwMode="auto">
              <a:xfrm>
                <a:off x="2486" y="3813"/>
                <a:ext cx="244" cy="59"/>
              </a:xfrm>
              <a:custGeom>
                <a:avLst/>
                <a:gdLst>
                  <a:gd name="T0" fmla="*/ 107 w 120"/>
                  <a:gd name="T1" fmla="*/ 29 h 29"/>
                  <a:gd name="T2" fmla="*/ 120 w 120"/>
                  <a:gd name="T3" fmla="*/ 18 h 29"/>
                  <a:gd name="T4" fmla="*/ 60 w 120"/>
                  <a:gd name="T5" fmla="*/ 0 h 29"/>
                  <a:gd name="T6" fmla="*/ 0 w 120"/>
                  <a:gd name="T7" fmla="*/ 18 h 29"/>
                  <a:gd name="T8" fmla="*/ 13 w 120"/>
                  <a:gd name="T9" fmla="*/ 29 h 29"/>
                  <a:gd name="T10" fmla="*/ 60 w 120"/>
                  <a:gd name="T11" fmla="*/ 22 h 29"/>
                  <a:gd name="T12" fmla="*/ 107 w 120"/>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20" h="29">
                    <a:moveTo>
                      <a:pt x="107" y="29"/>
                    </a:moveTo>
                    <a:cubicBezTo>
                      <a:pt x="115" y="26"/>
                      <a:pt x="120" y="22"/>
                      <a:pt x="120" y="18"/>
                    </a:cubicBezTo>
                    <a:cubicBezTo>
                      <a:pt x="120" y="8"/>
                      <a:pt x="93" y="0"/>
                      <a:pt x="60" y="0"/>
                    </a:cubicBezTo>
                    <a:cubicBezTo>
                      <a:pt x="27" y="0"/>
                      <a:pt x="0" y="8"/>
                      <a:pt x="0" y="18"/>
                    </a:cubicBezTo>
                    <a:cubicBezTo>
                      <a:pt x="0" y="22"/>
                      <a:pt x="5" y="26"/>
                      <a:pt x="13" y="29"/>
                    </a:cubicBezTo>
                    <a:cubicBezTo>
                      <a:pt x="24" y="24"/>
                      <a:pt x="41" y="22"/>
                      <a:pt x="60" y="22"/>
                    </a:cubicBezTo>
                    <a:cubicBezTo>
                      <a:pt x="79" y="22"/>
                      <a:pt x="96" y="24"/>
                      <a:pt x="107" y="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ea typeface="+mn-ea"/>
                  <a:cs typeface="+mn-cs"/>
                </a:endParaRPr>
              </a:p>
            </p:txBody>
          </p:sp>
        </p:grpSp>
      </p:grpSp>
      <p:sp>
        <p:nvSpPr>
          <p:cNvPr id="184" name="Title 2"/>
          <p:cNvSpPr>
            <a:spLocks noGrp="1"/>
          </p:cNvSpPr>
          <p:nvPr>
            <p:ph type="title"/>
          </p:nvPr>
        </p:nvSpPr>
        <p:spPr>
          <a:xfrm>
            <a:off x="86400" y="111600"/>
            <a:ext cx="9954000" cy="655200"/>
          </a:xfrm>
        </p:spPr>
        <p:txBody>
          <a:bodyPr>
            <a:normAutofit fontScale="90000"/>
          </a:bodyPr>
          <a:lstStyle/>
          <a:p>
            <a:r>
              <a:rPr lang="en-US">
                <a:latin typeface="+mn-lt"/>
              </a:rPr>
              <a:t>Understanding Analysis Services with Power BI</a:t>
            </a:r>
          </a:p>
        </p:txBody>
      </p:sp>
    </p:spTree>
    <p:extLst>
      <p:ext uri="{BB962C8B-B14F-4D97-AF65-F5344CB8AC3E}">
        <p14:creationId xmlns:p14="http://schemas.microsoft.com/office/powerpoint/2010/main" val="178111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27F148-2D10-4A4C-8E0B-A81269B2A129}"/>
              </a:ext>
            </a:extLst>
          </p:cNvPr>
          <p:cNvSpPr>
            <a:spLocks noGrp="1"/>
          </p:cNvSpPr>
          <p:nvPr>
            <p:ph type="title"/>
          </p:nvPr>
        </p:nvSpPr>
        <p:spPr/>
        <p:txBody>
          <a:bodyPr>
            <a:normAutofit fontScale="90000"/>
          </a:bodyPr>
          <a:lstStyle/>
          <a:p>
            <a:r>
              <a:rPr lang="nb-NO" dirty="0"/>
              <a:t>Microsoft Cortana Intelligence Suite</a:t>
            </a:r>
          </a:p>
        </p:txBody>
      </p:sp>
      <p:sp>
        <p:nvSpPr>
          <p:cNvPr id="2" name="TextBox 1">
            <a:extLst>
              <a:ext uri="{FF2B5EF4-FFF2-40B4-BE49-F238E27FC236}">
                <a16:creationId xmlns:a16="http://schemas.microsoft.com/office/drawing/2014/main" id="{F02457EC-53F8-46E5-AD91-33FED1EAEF50}"/>
              </a:ext>
            </a:extLst>
          </p:cNvPr>
          <p:cNvSpPr txBox="1"/>
          <p:nvPr/>
        </p:nvSpPr>
        <p:spPr>
          <a:xfrm>
            <a:off x="569649" y="1060107"/>
            <a:ext cx="110526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Microsoft Power BI is part of Microsoft Cortana Intelligence Suite which is Microsoft’s answer to Business Intelligence challenges</a:t>
            </a:r>
          </a:p>
        </p:txBody>
      </p:sp>
      <p:pic>
        <p:nvPicPr>
          <p:cNvPr id="11" name="Picture 10">
            <a:extLst>
              <a:ext uri="{FF2B5EF4-FFF2-40B4-BE49-F238E27FC236}">
                <a16:creationId xmlns:a16="http://schemas.microsoft.com/office/drawing/2014/main" id="{4E45A04E-C66C-4A61-A82E-9676EF359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475" y="2051246"/>
            <a:ext cx="7667045" cy="3972780"/>
          </a:xfrm>
          <a:prstGeom prst="rect">
            <a:avLst/>
          </a:prstGeom>
        </p:spPr>
      </p:pic>
    </p:spTree>
    <p:extLst>
      <p:ext uri="{BB962C8B-B14F-4D97-AF65-F5344CB8AC3E}">
        <p14:creationId xmlns:p14="http://schemas.microsoft.com/office/powerpoint/2010/main" val="79993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27F148-2D10-4A4C-8E0B-A81269B2A129}"/>
              </a:ext>
            </a:extLst>
          </p:cNvPr>
          <p:cNvSpPr>
            <a:spLocks noGrp="1"/>
          </p:cNvSpPr>
          <p:nvPr>
            <p:ph type="title"/>
          </p:nvPr>
        </p:nvSpPr>
        <p:spPr/>
        <p:txBody>
          <a:bodyPr>
            <a:normAutofit fontScale="90000"/>
          </a:bodyPr>
          <a:lstStyle/>
          <a:p>
            <a:r>
              <a:rPr lang="nb-NO" dirty="0"/>
              <a:t>Gartner Analytics and Business Intelligence</a:t>
            </a:r>
          </a:p>
        </p:txBody>
      </p:sp>
      <p:sp>
        <p:nvSpPr>
          <p:cNvPr id="2" name="TextBox 1">
            <a:extLst>
              <a:ext uri="{FF2B5EF4-FFF2-40B4-BE49-F238E27FC236}">
                <a16:creationId xmlns:a16="http://schemas.microsoft.com/office/drawing/2014/main" id="{F02457EC-53F8-46E5-AD91-33FED1EAEF50}"/>
              </a:ext>
            </a:extLst>
          </p:cNvPr>
          <p:cNvSpPr txBox="1"/>
          <p:nvPr/>
        </p:nvSpPr>
        <p:spPr>
          <a:xfrm>
            <a:off x="523783" y="1260629"/>
            <a:ext cx="557221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Gartner ranks Microsoft as the top leader for Analytics and Business Intelligence Platforms, with a better completeness of vision than Tableau</a:t>
            </a:r>
          </a:p>
          <a:p>
            <a:endParaRPr lang="en-US" sz="2400" dirty="0"/>
          </a:p>
          <a:p>
            <a:pPr marL="285750" indent="-285750">
              <a:buFont typeface="Arial" panose="020B0604020202020204" pitchFamily="34" charset="0"/>
              <a:buChar char="•"/>
            </a:pPr>
            <a:r>
              <a:rPr lang="en-US" sz="2400" dirty="0"/>
              <a:t>See the Magic Quadrant on the right. Source : Gartner (February 2018)</a:t>
            </a:r>
          </a:p>
        </p:txBody>
      </p:sp>
      <p:pic>
        <p:nvPicPr>
          <p:cNvPr id="9" name="Picture 8">
            <a:extLst>
              <a:ext uri="{FF2B5EF4-FFF2-40B4-BE49-F238E27FC236}">
                <a16:creationId xmlns:a16="http://schemas.microsoft.com/office/drawing/2014/main" id="{8226B20C-497D-47DD-BF5C-CEAB018E9A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1799" y="852256"/>
            <a:ext cx="5240784" cy="5468645"/>
          </a:xfrm>
          <a:prstGeom prst="rect">
            <a:avLst/>
          </a:prstGeom>
        </p:spPr>
      </p:pic>
    </p:spTree>
    <p:extLst>
      <p:ext uri="{BB962C8B-B14F-4D97-AF65-F5344CB8AC3E}">
        <p14:creationId xmlns:p14="http://schemas.microsoft.com/office/powerpoint/2010/main" val="244829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117728" y="1117564"/>
            <a:ext cx="2527918" cy="4085993"/>
            <a:chOff x="6240401" y="1139477"/>
            <a:chExt cx="2578608" cy="4167926"/>
          </a:xfrm>
        </p:grpSpPr>
        <p:sp>
          <p:nvSpPr>
            <p:cNvPr id="71" name="Rectangle 70"/>
            <p:cNvSpPr/>
            <p:nvPr/>
          </p:nvSpPr>
          <p:spPr>
            <a:xfrm>
              <a:off x="6240401" y="1139477"/>
              <a:ext cx="1737360" cy="376738"/>
            </a:xfrm>
            <a:prstGeom prst="rect">
              <a:avLst/>
            </a:prstGeom>
          </p:spPr>
          <p:txBody>
            <a:bodyPr wrap="square">
              <a:spAutoFit/>
            </a:bodyPr>
            <a:lstStyle/>
            <a:p>
              <a:pPr marL="0" lvl="1" defTabSz="914225">
                <a:lnSpc>
                  <a:spcPct val="90000"/>
                </a:lnSpc>
                <a:defRPr/>
              </a:pPr>
              <a:r>
                <a:rPr lang="en-US" sz="2000">
                  <a:cs typeface="Segoe UI Semibold" panose="020B0702040204020203" pitchFamily="34" charset="0"/>
                </a:rPr>
                <a:t>Power BI Pro</a:t>
              </a:r>
            </a:p>
          </p:txBody>
        </p:sp>
        <p:sp>
          <p:nvSpPr>
            <p:cNvPr id="75" name="Rectangle 74"/>
            <p:cNvSpPr/>
            <p:nvPr/>
          </p:nvSpPr>
          <p:spPr>
            <a:xfrm>
              <a:off x="6240401" y="3235346"/>
              <a:ext cx="2578608" cy="2072057"/>
            </a:xfrm>
            <a:prstGeom prst="rect">
              <a:avLst/>
            </a:prstGeom>
          </p:spPr>
          <p:txBody>
            <a:bodyPr wrap="square">
              <a:spAutoFit/>
            </a:bodyPr>
            <a:lstStyle/>
            <a:p>
              <a:pPr marL="0" lvl="1" defTabSz="914367">
                <a:lnSpc>
                  <a:spcPct val="90000"/>
                </a:lnSpc>
                <a:defRPr/>
              </a:pPr>
              <a:r>
                <a:rPr lang="en-US" sz="2000" dirty="0">
                  <a:cs typeface="Segoe UI Semilight" panose="020B0402040204020203" pitchFamily="34" charset="0"/>
                </a:rPr>
                <a:t>Quick, easy-to-use </a:t>
              </a:r>
              <a:r>
                <a:rPr lang="en-US" sz="2000" dirty="0">
                  <a:cs typeface="Segoe UI Semibold" panose="020B0702040204020203" pitchFamily="34" charset="0"/>
                </a:rPr>
                <a:t>self-service</a:t>
              </a:r>
              <a:r>
                <a:rPr lang="en-US" sz="2000" dirty="0">
                  <a:cs typeface="Segoe UI Semilight" panose="020B0402040204020203" pitchFamily="34" charset="0"/>
                </a:rPr>
                <a:t> analytics for users requiring </a:t>
              </a:r>
              <a:r>
                <a:rPr lang="en-US" sz="2000" dirty="0">
                  <a:cs typeface="Segoe UI Semibold" panose="020B0702040204020203" pitchFamily="34" charset="0"/>
                </a:rPr>
                <a:t>collaboration</a:t>
              </a:r>
              <a:r>
                <a:rPr lang="en-US" sz="2000" dirty="0">
                  <a:cs typeface="Segoe UI Semilight" panose="020B0402040204020203" pitchFamily="34" charset="0"/>
                </a:rPr>
                <a:t>, dashboard sharing, ad hoc analysis, and report publishing</a:t>
              </a:r>
            </a:p>
          </p:txBody>
        </p:sp>
        <p:sp>
          <p:nvSpPr>
            <p:cNvPr id="19" name="Rectangle 18"/>
            <p:cNvSpPr/>
            <p:nvPr/>
          </p:nvSpPr>
          <p:spPr bwMode="auto">
            <a:xfrm>
              <a:off x="6240401" y="2986142"/>
              <a:ext cx="2578608" cy="0"/>
            </a:xfrm>
            <a:prstGeom prst="rect">
              <a:avLst/>
            </a:prstGeom>
            <a:noFill/>
            <a:ln w="666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2000">
                <a:solidFill>
                  <a:schemeClr val="tx1"/>
                </a:solidFill>
              </a:endParaRPr>
            </a:p>
          </p:txBody>
        </p:sp>
        <p:sp>
          <p:nvSpPr>
            <p:cNvPr id="27" name="Rectangle 26"/>
            <p:cNvSpPr/>
            <p:nvPr/>
          </p:nvSpPr>
          <p:spPr>
            <a:xfrm>
              <a:off x="6240401" y="2163428"/>
              <a:ext cx="2578608" cy="659291"/>
            </a:xfrm>
            <a:prstGeom prst="rect">
              <a:avLst/>
            </a:prstGeom>
          </p:spPr>
          <p:txBody>
            <a:bodyPr wrap="square" anchor="t">
              <a:spAutoFit/>
            </a:bodyPr>
            <a:lstStyle/>
            <a:p>
              <a:pPr defTabSz="914367">
                <a:lnSpc>
                  <a:spcPct val="90000"/>
                </a:lnSpc>
                <a:defRPr/>
              </a:pPr>
              <a:r>
                <a:rPr lang="en-US" sz="2000">
                  <a:cs typeface="Segoe UI" panose="020B0502040204020203" pitchFamily="34" charset="0"/>
                </a:rPr>
                <a:t>Licensed by </a:t>
              </a:r>
            </a:p>
            <a:p>
              <a:pPr defTabSz="914367">
                <a:lnSpc>
                  <a:spcPct val="90000"/>
                </a:lnSpc>
                <a:defRPr/>
              </a:pPr>
              <a:r>
                <a:rPr lang="en-US" sz="2000">
                  <a:cs typeface="Segoe UI" panose="020B0502040204020203" pitchFamily="34" charset="0"/>
                </a:rPr>
                <a:t>user</a:t>
              </a:r>
            </a:p>
          </p:txBody>
        </p:sp>
        <p:sp>
          <p:nvSpPr>
            <p:cNvPr id="29" name="Rectangle 28"/>
            <p:cNvSpPr/>
            <p:nvPr/>
          </p:nvSpPr>
          <p:spPr bwMode="auto">
            <a:xfrm>
              <a:off x="6240401" y="2056748"/>
              <a:ext cx="2578608" cy="0"/>
            </a:xfrm>
            <a:prstGeom prst="rect">
              <a:avLst/>
            </a:prstGeom>
            <a:solidFill>
              <a:schemeClr val="bg1"/>
            </a:solid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000">
                <a:solidFill>
                  <a:schemeClr val="tx1"/>
                </a:solidFill>
              </a:endParaRPr>
            </a:p>
          </p:txBody>
        </p:sp>
      </p:grpSp>
      <p:grpSp>
        <p:nvGrpSpPr>
          <p:cNvPr id="6" name="Group 5"/>
          <p:cNvGrpSpPr/>
          <p:nvPr/>
        </p:nvGrpSpPr>
        <p:grpSpPr>
          <a:xfrm>
            <a:off x="8991120" y="1117565"/>
            <a:ext cx="2527918" cy="4639992"/>
            <a:chOff x="9171410" y="1139477"/>
            <a:chExt cx="2578608" cy="4733033"/>
          </a:xfrm>
        </p:grpSpPr>
        <p:sp>
          <p:nvSpPr>
            <p:cNvPr id="72" name="Rectangle 71"/>
            <p:cNvSpPr/>
            <p:nvPr/>
          </p:nvSpPr>
          <p:spPr>
            <a:xfrm>
              <a:off x="9171410" y="1139477"/>
              <a:ext cx="1737360" cy="659291"/>
            </a:xfrm>
            <a:prstGeom prst="rect">
              <a:avLst/>
            </a:prstGeom>
          </p:spPr>
          <p:txBody>
            <a:bodyPr wrap="square">
              <a:spAutoFit/>
            </a:bodyPr>
            <a:lstStyle/>
            <a:p>
              <a:pPr marL="0" lvl="1" defTabSz="914225">
                <a:lnSpc>
                  <a:spcPct val="90000"/>
                </a:lnSpc>
                <a:defRPr/>
              </a:pPr>
              <a:r>
                <a:rPr lang="en-US" sz="2000" b="1">
                  <a:cs typeface="Segoe UI Semibold" panose="020B0702040204020203" pitchFamily="34" charset="0"/>
                </a:rPr>
                <a:t>Power</a:t>
              </a:r>
              <a:r>
                <a:rPr lang="en-US" sz="2000">
                  <a:cs typeface="Segoe UI Semibold" panose="020B0702040204020203" pitchFamily="34" charset="0"/>
                </a:rPr>
                <a:t> BI Premium</a:t>
              </a:r>
            </a:p>
          </p:txBody>
        </p:sp>
        <p:sp>
          <p:nvSpPr>
            <p:cNvPr id="76" name="Rectangle 75"/>
            <p:cNvSpPr/>
            <p:nvPr/>
          </p:nvSpPr>
          <p:spPr>
            <a:xfrm>
              <a:off x="9171410" y="3235346"/>
              <a:ext cx="2578608" cy="2637164"/>
            </a:xfrm>
            <a:prstGeom prst="rect">
              <a:avLst/>
            </a:prstGeom>
          </p:spPr>
          <p:txBody>
            <a:bodyPr wrap="square">
              <a:spAutoFit/>
            </a:bodyPr>
            <a:lstStyle/>
            <a:p>
              <a:pPr marL="0" lvl="1" defTabSz="914367">
                <a:lnSpc>
                  <a:spcPct val="90000"/>
                </a:lnSpc>
                <a:defRPr/>
              </a:pPr>
              <a:r>
                <a:rPr lang="en-US" sz="2000" dirty="0">
                  <a:cs typeface="Segoe UI Semilight" panose="020B0402040204020203" pitchFamily="34" charset="0"/>
                </a:rPr>
                <a:t>An add-on to </a:t>
              </a:r>
              <a:r>
                <a:rPr lang="en-US" sz="2000" dirty="0">
                  <a:cs typeface="Segoe UI Semibold" panose="020B0702040204020203" pitchFamily="34" charset="0"/>
                </a:rPr>
                <a:t>Power BI Pro </a:t>
              </a:r>
              <a:r>
                <a:rPr lang="en-US" sz="2000" dirty="0">
                  <a:cs typeface="Segoe UI Semilight" panose="020B0402040204020203" pitchFamily="34" charset="0"/>
                </a:rPr>
                <a:t>for projects requiring </a:t>
              </a:r>
              <a:r>
                <a:rPr lang="en-US" sz="2000" dirty="0">
                  <a:cs typeface="Segoe UI Semibold" panose="020B0702040204020203" pitchFamily="34" charset="0"/>
                </a:rPr>
                <a:t>large scale data</a:t>
              </a:r>
              <a:r>
                <a:rPr lang="en-US" sz="2000" dirty="0">
                  <a:cs typeface="Segoe UI Semilight" panose="020B0402040204020203" pitchFamily="34" charset="0"/>
                </a:rPr>
                <a:t>, demanding</a:t>
              </a:r>
              <a:r>
                <a:rPr lang="en-US" sz="2000" dirty="0">
                  <a:cs typeface="Segoe UI Semibold" panose="020B0702040204020203" pitchFamily="34" charset="0"/>
                </a:rPr>
                <a:t> performance</a:t>
              </a:r>
              <a:r>
                <a:rPr lang="en-US" sz="2000" dirty="0">
                  <a:cs typeface="Segoe UI Semilight" panose="020B0402040204020203" pitchFamily="34" charset="0"/>
                </a:rPr>
                <a:t>, and the ability to distribute content without requiring per user licensing</a:t>
              </a:r>
            </a:p>
          </p:txBody>
        </p:sp>
        <p:sp>
          <p:nvSpPr>
            <p:cNvPr id="20" name="Rectangle 19"/>
            <p:cNvSpPr/>
            <p:nvPr/>
          </p:nvSpPr>
          <p:spPr bwMode="auto">
            <a:xfrm>
              <a:off x="9171410" y="2986142"/>
              <a:ext cx="2578608" cy="0"/>
            </a:xfrm>
            <a:prstGeom prst="rect">
              <a:avLst/>
            </a:prstGeom>
            <a:noFill/>
            <a:ln w="666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2000">
                <a:solidFill>
                  <a:schemeClr val="tx1"/>
                </a:solidFill>
              </a:endParaRPr>
            </a:p>
          </p:txBody>
        </p:sp>
        <p:sp>
          <p:nvSpPr>
            <p:cNvPr id="28" name="Rectangle 27"/>
            <p:cNvSpPr/>
            <p:nvPr/>
          </p:nvSpPr>
          <p:spPr>
            <a:xfrm>
              <a:off x="9171410" y="2163428"/>
              <a:ext cx="2578608" cy="376738"/>
            </a:xfrm>
            <a:prstGeom prst="rect">
              <a:avLst/>
            </a:prstGeom>
          </p:spPr>
          <p:txBody>
            <a:bodyPr wrap="square" anchor="t">
              <a:spAutoFit/>
            </a:bodyPr>
            <a:lstStyle/>
            <a:p>
              <a:pPr defTabSz="914367">
                <a:lnSpc>
                  <a:spcPct val="90000"/>
                </a:lnSpc>
                <a:defRPr/>
              </a:pPr>
              <a:r>
                <a:rPr lang="en-US" sz="2000">
                  <a:cs typeface="Segoe UI" panose="020B0502040204020203" pitchFamily="34" charset="0"/>
                </a:rPr>
                <a:t>Licensed by capacity</a:t>
              </a:r>
            </a:p>
          </p:txBody>
        </p:sp>
        <p:sp>
          <p:nvSpPr>
            <p:cNvPr id="30" name="Rectangle 29"/>
            <p:cNvSpPr/>
            <p:nvPr/>
          </p:nvSpPr>
          <p:spPr bwMode="auto">
            <a:xfrm>
              <a:off x="9171410" y="2056748"/>
              <a:ext cx="2578608" cy="0"/>
            </a:xfrm>
            <a:prstGeom prst="rect">
              <a:avLst/>
            </a:prstGeom>
            <a:solidFill>
              <a:schemeClr val="bg1"/>
            </a:solid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000">
                <a:solidFill>
                  <a:schemeClr val="tx1"/>
                </a:solidFill>
              </a:endParaRPr>
            </a:p>
          </p:txBody>
        </p:sp>
      </p:grpSp>
      <p:grpSp>
        <p:nvGrpSpPr>
          <p:cNvPr id="4" name="Group 3"/>
          <p:cNvGrpSpPr/>
          <p:nvPr/>
        </p:nvGrpSpPr>
        <p:grpSpPr>
          <a:xfrm>
            <a:off x="3244337" y="1117565"/>
            <a:ext cx="2527918" cy="2977998"/>
            <a:chOff x="3309392" y="1139477"/>
            <a:chExt cx="2578608" cy="3037714"/>
          </a:xfrm>
        </p:grpSpPr>
        <p:sp>
          <p:nvSpPr>
            <p:cNvPr id="70" name="Rectangle 69"/>
            <p:cNvSpPr/>
            <p:nvPr/>
          </p:nvSpPr>
          <p:spPr>
            <a:xfrm>
              <a:off x="3309392" y="1139477"/>
              <a:ext cx="1737360" cy="376738"/>
            </a:xfrm>
            <a:prstGeom prst="rect">
              <a:avLst/>
            </a:prstGeom>
          </p:spPr>
          <p:txBody>
            <a:bodyPr wrap="square">
              <a:spAutoFit/>
            </a:bodyPr>
            <a:lstStyle/>
            <a:p>
              <a:pPr marL="0" lvl="1" defTabSz="914225">
                <a:lnSpc>
                  <a:spcPct val="90000"/>
                </a:lnSpc>
                <a:defRPr/>
              </a:pPr>
              <a:r>
                <a:rPr lang="en-US" sz="2000">
                  <a:cs typeface="Segoe UI Semibold" panose="020B0702040204020203" pitchFamily="34" charset="0"/>
                </a:rPr>
                <a:t>Power BI Free</a:t>
              </a:r>
            </a:p>
          </p:txBody>
        </p:sp>
        <p:sp>
          <p:nvSpPr>
            <p:cNvPr id="74" name="Rectangle 73"/>
            <p:cNvSpPr/>
            <p:nvPr/>
          </p:nvSpPr>
          <p:spPr>
            <a:xfrm>
              <a:off x="3309392" y="3235346"/>
              <a:ext cx="2578608" cy="941845"/>
            </a:xfrm>
            <a:prstGeom prst="rect">
              <a:avLst/>
            </a:prstGeom>
          </p:spPr>
          <p:txBody>
            <a:bodyPr wrap="square">
              <a:spAutoFit/>
            </a:bodyPr>
            <a:lstStyle/>
            <a:p>
              <a:pPr defTabSz="914367">
                <a:lnSpc>
                  <a:spcPct val="90000"/>
                </a:lnSpc>
                <a:defRPr/>
              </a:pPr>
              <a:r>
                <a:rPr lang="en-US" sz="2000" dirty="0">
                  <a:cs typeface="Segoe UI Semilight" panose="020B0402040204020203" pitchFamily="34" charset="0"/>
                </a:rPr>
                <a:t>Quick, easy-to-use self-service analytics for </a:t>
              </a:r>
              <a:r>
                <a:rPr lang="en-US" sz="2000" dirty="0">
                  <a:cs typeface="Segoe UI Semibold" panose="020B0702040204020203" pitchFamily="34" charset="0"/>
                </a:rPr>
                <a:t>personal use</a:t>
              </a:r>
            </a:p>
          </p:txBody>
        </p:sp>
        <p:sp>
          <p:nvSpPr>
            <p:cNvPr id="18" name="Rectangle 17"/>
            <p:cNvSpPr/>
            <p:nvPr/>
          </p:nvSpPr>
          <p:spPr bwMode="auto">
            <a:xfrm>
              <a:off x="3309392" y="2986142"/>
              <a:ext cx="2578608" cy="0"/>
            </a:xfrm>
            <a:prstGeom prst="rect">
              <a:avLst/>
            </a:prstGeom>
            <a:noFill/>
            <a:ln w="666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2000">
                <a:solidFill>
                  <a:schemeClr val="tx1"/>
                </a:solidFill>
              </a:endParaRPr>
            </a:p>
          </p:txBody>
        </p:sp>
        <p:sp>
          <p:nvSpPr>
            <p:cNvPr id="35" name="Rectangle 34"/>
            <p:cNvSpPr/>
            <p:nvPr/>
          </p:nvSpPr>
          <p:spPr bwMode="auto">
            <a:xfrm>
              <a:off x="3309392" y="2056748"/>
              <a:ext cx="2578608" cy="0"/>
            </a:xfrm>
            <a:prstGeom prst="rect">
              <a:avLst/>
            </a:prstGeom>
            <a:solidFill>
              <a:schemeClr val="bg1"/>
            </a:solid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000">
                <a:solidFill>
                  <a:schemeClr val="tx1"/>
                </a:solidFill>
              </a:endParaRPr>
            </a:p>
          </p:txBody>
        </p:sp>
      </p:grpSp>
      <p:grpSp>
        <p:nvGrpSpPr>
          <p:cNvPr id="3" name="Group 2"/>
          <p:cNvGrpSpPr/>
          <p:nvPr/>
        </p:nvGrpSpPr>
        <p:grpSpPr>
          <a:xfrm>
            <a:off x="370945" y="1117565"/>
            <a:ext cx="2527918" cy="3254997"/>
            <a:chOff x="378383" y="1139477"/>
            <a:chExt cx="2578608" cy="3320267"/>
          </a:xfrm>
        </p:grpSpPr>
        <p:sp>
          <p:nvSpPr>
            <p:cNvPr id="69" name="Rectangle 68"/>
            <p:cNvSpPr/>
            <p:nvPr/>
          </p:nvSpPr>
          <p:spPr>
            <a:xfrm>
              <a:off x="378383" y="1139477"/>
              <a:ext cx="1737360" cy="659291"/>
            </a:xfrm>
            <a:prstGeom prst="rect">
              <a:avLst/>
            </a:prstGeom>
          </p:spPr>
          <p:txBody>
            <a:bodyPr wrap="square">
              <a:spAutoFit/>
            </a:bodyPr>
            <a:lstStyle/>
            <a:p>
              <a:pPr marL="0" lvl="1" defTabSz="914225">
                <a:lnSpc>
                  <a:spcPct val="90000"/>
                </a:lnSpc>
                <a:defRPr/>
              </a:pPr>
              <a:r>
                <a:rPr lang="en-US" sz="2000">
                  <a:cs typeface="Segoe UI Semibold" panose="020B0702040204020203" pitchFamily="34" charset="0"/>
                </a:rPr>
                <a:t>Power BI Desktop</a:t>
              </a:r>
            </a:p>
          </p:txBody>
        </p:sp>
        <p:sp>
          <p:nvSpPr>
            <p:cNvPr id="73" name="Rectangle 72"/>
            <p:cNvSpPr/>
            <p:nvPr/>
          </p:nvSpPr>
          <p:spPr>
            <a:xfrm>
              <a:off x="378383" y="3235346"/>
              <a:ext cx="2578608" cy="1224398"/>
            </a:xfrm>
            <a:prstGeom prst="rect">
              <a:avLst/>
            </a:prstGeom>
          </p:spPr>
          <p:txBody>
            <a:bodyPr wrap="square">
              <a:spAutoFit/>
            </a:bodyPr>
            <a:lstStyle/>
            <a:p>
              <a:pPr defTabSz="914367">
                <a:lnSpc>
                  <a:spcPct val="90000"/>
                </a:lnSpc>
                <a:defRPr/>
              </a:pPr>
              <a:r>
                <a:rPr lang="en-US" sz="2000" dirty="0">
                  <a:cs typeface="Segoe UI Semibold" panose="020B0702040204020203" pitchFamily="34" charset="0"/>
                </a:rPr>
                <a:t>Free</a:t>
              </a:r>
              <a:r>
                <a:rPr lang="en-US" sz="2000" dirty="0">
                  <a:cs typeface="Segoe UI Semilight" panose="020B0402040204020203" pitchFamily="34" charset="0"/>
                </a:rPr>
                <a:t> report authoring and </a:t>
              </a:r>
              <a:br>
                <a:rPr lang="en-US" sz="2000" dirty="0">
                  <a:cs typeface="Segoe UI Semilight" panose="020B0402040204020203" pitchFamily="34" charset="0"/>
                </a:rPr>
              </a:br>
              <a:r>
                <a:rPr lang="en-US" sz="2000" dirty="0">
                  <a:cs typeface="Segoe UI Semilight" panose="020B0402040204020203" pitchFamily="34" charset="0"/>
                </a:rPr>
                <a:t>ad-hoc data exploration</a:t>
              </a:r>
            </a:p>
          </p:txBody>
        </p:sp>
        <p:sp>
          <p:nvSpPr>
            <p:cNvPr id="17" name="Rectangle 16"/>
            <p:cNvSpPr/>
            <p:nvPr/>
          </p:nvSpPr>
          <p:spPr bwMode="auto">
            <a:xfrm>
              <a:off x="378383" y="2986142"/>
              <a:ext cx="2578608" cy="0"/>
            </a:xfrm>
            <a:prstGeom prst="rect">
              <a:avLst/>
            </a:prstGeom>
            <a:noFill/>
            <a:ln w="666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2000">
                <a:solidFill>
                  <a:schemeClr val="tx1"/>
                </a:solidFill>
              </a:endParaRPr>
            </a:p>
          </p:txBody>
        </p:sp>
        <p:sp>
          <p:nvSpPr>
            <p:cNvPr id="36" name="Rectangle 35"/>
            <p:cNvSpPr/>
            <p:nvPr/>
          </p:nvSpPr>
          <p:spPr bwMode="auto">
            <a:xfrm>
              <a:off x="378383" y="2056748"/>
              <a:ext cx="2578608" cy="0"/>
            </a:xfrm>
            <a:prstGeom prst="rect">
              <a:avLst/>
            </a:prstGeom>
            <a:solidFill>
              <a:schemeClr val="bg1"/>
            </a:solid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000">
                <a:solidFill>
                  <a:schemeClr val="tx1"/>
                </a:solidFill>
              </a:endParaRPr>
            </a:p>
          </p:txBody>
        </p:sp>
      </p:grpSp>
      <p:sp>
        <p:nvSpPr>
          <p:cNvPr id="25" name="Rectangle 24"/>
          <p:cNvSpPr/>
          <p:nvPr/>
        </p:nvSpPr>
        <p:spPr>
          <a:xfrm>
            <a:off x="3244337" y="2100617"/>
            <a:ext cx="2527918" cy="646331"/>
          </a:xfrm>
          <a:prstGeom prst="rect">
            <a:avLst/>
          </a:prstGeom>
        </p:spPr>
        <p:txBody>
          <a:bodyPr wrap="square" anchor="t">
            <a:spAutoFit/>
          </a:bodyPr>
          <a:lstStyle/>
          <a:p>
            <a:pPr defTabSz="914367">
              <a:lnSpc>
                <a:spcPct val="90000"/>
              </a:lnSpc>
              <a:defRPr/>
            </a:pPr>
            <a:r>
              <a:rPr lang="en-US" sz="2000">
                <a:cs typeface="Segoe UI" panose="020B0502040204020203" pitchFamily="34" charset="0"/>
              </a:rPr>
              <a:t>Licensed by </a:t>
            </a:r>
          </a:p>
          <a:p>
            <a:pPr defTabSz="914367">
              <a:lnSpc>
                <a:spcPct val="90000"/>
              </a:lnSpc>
              <a:defRPr/>
            </a:pPr>
            <a:r>
              <a:rPr lang="en-US" sz="2000">
                <a:cs typeface="Segoe UI" panose="020B0502040204020203" pitchFamily="34" charset="0"/>
              </a:rPr>
              <a:t>user</a:t>
            </a:r>
          </a:p>
        </p:txBody>
      </p:sp>
      <p:sp>
        <p:nvSpPr>
          <p:cNvPr id="26" name="Rectangle 25"/>
          <p:cNvSpPr/>
          <p:nvPr/>
        </p:nvSpPr>
        <p:spPr>
          <a:xfrm>
            <a:off x="370945" y="2100617"/>
            <a:ext cx="2527918" cy="646331"/>
          </a:xfrm>
          <a:prstGeom prst="rect">
            <a:avLst/>
          </a:prstGeom>
        </p:spPr>
        <p:txBody>
          <a:bodyPr wrap="square" anchor="t">
            <a:spAutoFit/>
          </a:bodyPr>
          <a:lstStyle/>
          <a:p>
            <a:pPr defTabSz="914367">
              <a:lnSpc>
                <a:spcPct val="90000"/>
              </a:lnSpc>
              <a:defRPr/>
            </a:pPr>
            <a:r>
              <a:rPr lang="en-US" sz="2000">
                <a:cs typeface="Segoe UI" panose="020B0502040204020203" pitchFamily="34" charset="0"/>
              </a:rPr>
              <a:t>Licensed by </a:t>
            </a:r>
          </a:p>
          <a:p>
            <a:pPr defTabSz="914367">
              <a:lnSpc>
                <a:spcPct val="90000"/>
              </a:lnSpc>
              <a:defRPr/>
            </a:pPr>
            <a:r>
              <a:rPr lang="en-US" sz="2000">
                <a:cs typeface="Segoe UI" panose="020B0502040204020203" pitchFamily="34" charset="0"/>
              </a:rPr>
              <a:t>user</a:t>
            </a:r>
          </a:p>
        </p:txBody>
      </p:sp>
      <p:sp>
        <p:nvSpPr>
          <p:cNvPr id="7" name="Title 6">
            <a:extLst>
              <a:ext uri="{FF2B5EF4-FFF2-40B4-BE49-F238E27FC236}">
                <a16:creationId xmlns:a16="http://schemas.microsoft.com/office/drawing/2014/main" id="{1F27F148-2D10-4A4C-8E0B-A81269B2A129}"/>
              </a:ext>
            </a:extLst>
          </p:cNvPr>
          <p:cNvSpPr>
            <a:spLocks noGrp="1"/>
          </p:cNvSpPr>
          <p:nvPr>
            <p:ph type="title"/>
          </p:nvPr>
        </p:nvSpPr>
        <p:spPr/>
        <p:txBody>
          <a:bodyPr>
            <a:normAutofit fontScale="90000"/>
          </a:bodyPr>
          <a:lstStyle/>
          <a:p>
            <a:r>
              <a:rPr lang="nb-NO"/>
              <a:t>Power BI portfolio</a:t>
            </a:r>
          </a:p>
        </p:txBody>
      </p:sp>
    </p:spTree>
    <p:extLst>
      <p:ext uri="{BB962C8B-B14F-4D97-AF65-F5344CB8AC3E}">
        <p14:creationId xmlns:p14="http://schemas.microsoft.com/office/powerpoint/2010/main" val="199181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27F148-2D10-4A4C-8E0B-A81269B2A129}"/>
              </a:ext>
            </a:extLst>
          </p:cNvPr>
          <p:cNvSpPr>
            <a:spLocks noGrp="1"/>
          </p:cNvSpPr>
          <p:nvPr>
            <p:ph type="title"/>
          </p:nvPr>
        </p:nvSpPr>
        <p:spPr/>
        <p:txBody>
          <a:bodyPr>
            <a:normAutofit fontScale="90000"/>
          </a:bodyPr>
          <a:lstStyle/>
          <a:p>
            <a:r>
              <a:rPr lang="nb-NO" dirty="0"/>
              <a:t>Power BI Products</a:t>
            </a:r>
          </a:p>
        </p:txBody>
      </p:sp>
      <p:pic>
        <p:nvPicPr>
          <p:cNvPr id="9" name="Picture 8">
            <a:extLst>
              <a:ext uri="{FF2B5EF4-FFF2-40B4-BE49-F238E27FC236}">
                <a16:creationId xmlns:a16="http://schemas.microsoft.com/office/drawing/2014/main" id="{116E40E1-2D39-4642-8507-B40E8DCF34C2}"/>
              </a:ext>
            </a:extLst>
          </p:cNvPr>
          <p:cNvPicPr>
            <a:picLocks noChangeAspect="1"/>
          </p:cNvPicPr>
          <p:nvPr/>
        </p:nvPicPr>
        <p:blipFill>
          <a:blip r:embed="rId3"/>
          <a:stretch>
            <a:fillRect/>
          </a:stretch>
        </p:blipFill>
        <p:spPr>
          <a:xfrm>
            <a:off x="1219737" y="994557"/>
            <a:ext cx="9752526" cy="5042258"/>
          </a:xfrm>
          <a:prstGeom prst="rect">
            <a:avLst/>
          </a:prstGeom>
        </p:spPr>
      </p:pic>
    </p:spTree>
    <p:extLst>
      <p:ext uri="{BB962C8B-B14F-4D97-AF65-F5344CB8AC3E}">
        <p14:creationId xmlns:p14="http://schemas.microsoft.com/office/powerpoint/2010/main" val="142502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mn-lt"/>
              </a:rPr>
              <a:t>Power BI user license tiers</a:t>
            </a:r>
          </a:p>
        </p:txBody>
      </p:sp>
      <p:grpSp>
        <p:nvGrpSpPr>
          <p:cNvPr id="8" name="Group 7"/>
          <p:cNvGrpSpPr/>
          <p:nvPr/>
        </p:nvGrpSpPr>
        <p:grpSpPr>
          <a:xfrm>
            <a:off x="448583" y="1607066"/>
            <a:ext cx="5826761" cy="4345639"/>
            <a:chOff x="457577" y="1638794"/>
            <a:chExt cx="5943600" cy="4432778"/>
          </a:xfrm>
        </p:grpSpPr>
        <p:sp>
          <p:nvSpPr>
            <p:cNvPr id="17" name="Rectangle 16"/>
            <p:cNvSpPr/>
            <p:nvPr/>
          </p:nvSpPr>
          <p:spPr bwMode="auto">
            <a:xfrm>
              <a:off x="457577" y="1638794"/>
              <a:ext cx="5943600"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a:solidFill>
                  <a:schemeClr val="tx1"/>
                </a:solidFill>
              </a:endParaRPr>
            </a:p>
          </p:txBody>
        </p:sp>
        <p:sp>
          <p:nvSpPr>
            <p:cNvPr id="43" name="Rectangle 42"/>
            <p:cNvSpPr/>
            <p:nvPr/>
          </p:nvSpPr>
          <p:spPr bwMode="auto">
            <a:xfrm>
              <a:off x="457577" y="2082072"/>
              <a:ext cx="59436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66" name="Rectangle 65"/>
            <p:cNvSpPr/>
            <p:nvPr/>
          </p:nvSpPr>
          <p:spPr bwMode="auto">
            <a:xfrm>
              <a:off x="457577" y="2525350"/>
              <a:ext cx="59436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79" name="Rectangle 78"/>
            <p:cNvSpPr/>
            <p:nvPr/>
          </p:nvSpPr>
          <p:spPr bwMode="auto">
            <a:xfrm>
              <a:off x="457577" y="2968628"/>
              <a:ext cx="59436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10" name="Rectangle 109"/>
            <p:cNvSpPr/>
            <p:nvPr/>
          </p:nvSpPr>
          <p:spPr bwMode="auto">
            <a:xfrm>
              <a:off x="457577" y="3411906"/>
              <a:ext cx="59436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98" name="Rectangle 97"/>
            <p:cNvSpPr/>
            <p:nvPr/>
          </p:nvSpPr>
          <p:spPr bwMode="auto">
            <a:xfrm>
              <a:off x="457577" y="3855184"/>
              <a:ext cx="59436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40" name="Rectangle 139"/>
            <p:cNvSpPr/>
            <p:nvPr/>
          </p:nvSpPr>
          <p:spPr bwMode="auto">
            <a:xfrm>
              <a:off x="457577" y="4298462"/>
              <a:ext cx="59436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34" name="Rectangle 133"/>
            <p:cNvSpPr/>
            <p:nvPr/>
          </p:nvSpPr>
          <p:spPr bwMode="auto">
            <a:xfrm>
              <a:off x="457577" y="4741740"/>
              <a:ext cx="59436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28" name="Rectangle 127"/>
            <p:cNvSpPr/>
            <p:nvPr/>
          </p:nvSpPr>
          <p:spPr bwMode="auto">
            <a:xfrm>
              <a:off x="457577" y="5185018"/>
              <a:ext cx="59436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53" name="Rectangle 152"/>
            <p:cNvSpPr/>
            <p:nvPr/>
          </p:nvSpPr>
          <p:spPr bwMode="auto">
            <a:xfrm>
              <a:off x="457577" y="5628296"/>
              <a:ext cx="59436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50" name="Rectangle 149"/>
            <p:cNvSpPr/>
            <p:nvPr/>
          </p:nvSpPr>
          <p:spPr bwMode="auto">
            <a:xfrm>
              <a:off x="457577" y="6071572"/>
              <a:ext cx="59436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a:solidFill>
                  <a:schemeClr val="tx1"/>
                </a:solidFill>
              </a:endParaRPr>
            </a:p>
          </p:txBody>
        </p:sp>
        <p:sp>
          <p:nvSpPr>
            <p:cNvPr id="71" name="Rectangle 70"/>
            <p:cNvSpPr/>
            <p:nvPr/>
          </p:nvSpPr>
          <p:spPr>
            <a:xfrm>
              <a:off x="457577" y="3019451"/>
              <a:ext cx="5029200" cy="341632"/>
            </a:xfrm>
            <a:prstGeom prst="rect">
              <a:avLst/>
            </a:prstGeom>
          </p:spPr>
          <p:txBody>
            <a:bodyPr wrap="square" anchor="ctr" anchorCtr="0">
              <a:spAutoFit/>
            </a:bodyPr>
            <a:lstStyle/>
            <a:p>
              <a:pPr marL="0" lvl="1" defTabSz="914192">
                <a:lnSpc>
                  <a:spcPct val="90000"/>
                </a:lnSpc>
                <a:spcBef>
                  <a:spcPts val="588"/>
                </a:spcBef>
                <a:defRPr/>
              </a:pPr>
              <a:r>
                <a:rPr lang="en-US" sz="1765">
                  <a:cs typeface="Segoe UI Semibold" panose="020B0702040204020203" pitchFamily="34" charset="0"/>
                </a:rPr>
                <a:t>Enterprise distribution</a:t>
              </a:r>
            </a:p>
          </p:txBody>
        </p:sp>
        <p:sp>
          <p:nvSpPr>
            <p:cNvPr id="58" name="Rectangle 57"/>
            <p:cNvSpPr/>
            <p:nvPr/>
          </p:nvSpPr>
          <p:spPr>
            <a:xfrm>
              <a:off x="457577" y="2576173"/>
              <a:ext cx="5029200" cy="341632"/>
            </a:xfrm>
            <a:prstGeom prst="rect">
              <a:avLst/>
            </a:prstGeom>
          </p:spPr>
          <p:txBody>
            <a:bodyPr wrap="square" anchor="ctr" anchorCtr="0">
              <a:spAutoFit/>
            </a:bodyPr>
            <a:lstStyle/>
            <a:p>
              <a:pPr marL="0" lvl="1" defTabSz="914192">
                <a:lnSpc>
                  <a:spcPct val="90000"/>
                </a:lnSpc>
                <a:spcBef>
                  <a:spcPts val="588"/>
                </a:spcBef>
                <a:defRPr/>
              </a:pPr>
              <a:r>
                <a:rPr lang="en-US" sz="1765">
                  <a:cs typeface="Segoe UI Semibold" panose="020B0702040204020203" pitchFamily="34" charset="0"/>
                </a:rPr>
                <a:t>Peer-to-peer sharing</a:t>
              </a:r>
            </a:p>
          </p:txBody>
        </p:sp>
        <p:sp>
          <p:nvSpPr>
            <p:cNvPr id="105" name="Rectangle 104"/>
            <p:cNvSpPr/>
            <p:nvPr/>
          </p:nvSpPr>
          <p:spPr>
            <a:xfrm>
              <a:off x="457577" y="3462729"/>
              <a:ext cx="5029200" cy="341632"/>
            </a:xfrm>
            <a:prstGeom prst="rect">
              <a:avLst/>
            </a:prstGeom>
          </p:spPr>
          <p:txBody>
            <a:bodyPr wrap="square" lIns="268927" anchor="ctr" anchorCtr="0">
              <a:spAutoFit/>
            </a:bodyPr>
            <a:lstStyle/>
            <a:p>
              <a:pPr marL="0" lvl="1" defTabSz="914192">
                <a:lnSpc>
                  <a:spcPct val="90000"/>
                </a:lnSpc>
                <a:spcBef>
                  <a:spcPts val="588"/>
                </a:spcBef>
                <a:defRPr/>
              </a:pPr>
              <a:r>
                <a:rPr lang="en-US" sz="1765">
                  <a:cs typeface="Segoe UI Semilight" panose="020B0402040204020203" pitchFamily="34" charset="0"/>
                </a:rPr>
                <a:t>Apps</a:t>
              </a:r>
            </a:p>
          </p:txBody>
        </p:sp>
        <p:sp>
          <p:nvSpPr>
            <p:cNvPr id="129" name="Rectangle 128"/>
            <p:cNvSpPr/>
            <p:nvPr/>
          </p:nvSpPr>
          <p:spPr>
            <a:xfrm>
              <a:off x="457577" y="4792563"/>
              <a:ext cx="5029200" cy="341632"/>
            </a:xfrm>
            <a:prstGeom prst="rect">
              <a:avLst/>
            </a:prstGeom>
          </p:spPr>
          <p:txBody>
            <a:bodyPr wrap="square" anchor="ctr" anchorCtr="0">
              <a:spAutoFit/>
            </a:bodyPr>
            <a:lstStyle/>
            <a:p>
              <a:pPr marL="0" lvl="1" defTabSz="914192">
                <a:lnSpc>
                  <a:spcPct val="90000"/>
                </a:lnSpc>
                <a:spcBef>
                  <a:spcPts val="588"/>
                </a:spcBef>
                <a:defRPr/>
              </a:pPr>
              <a:r>
                <a:rPr lang="en-US" sz="1765">
                  <a:cs typeface="Segoe UI Semibold" panose="020B0702040204020203" pitchFamily="34" charset="0"/>
                </a:rPr>
                <a:t>Collaboration</a:t>
              </a:r>
            </a:p>
          </p:txBody>
        </p:sp>
        <p:sp>
          <p:nvSpPr>
            <p:cNvPr id="90" name="Rectangle 89"/>
            <p:cNvSpPr/>
            <p:nvPr/>
          </p:nvSpPr>
          <p:spPr>
            <a:xfrm>
              <a:off x="457577" y="3906007"/>
              <a:ext cx="5029200" cy="341632"/>
            </a:xfrm>
            <a:prstGeom prst="rect">
              <a:avLst/>
            </a:prstGeom>
          </p:spPr>
          <p:txBody>
            <a:bodyPr wrap="square" lIns="268927" anchor="ctr" anchorCtr="0">
              <a:spAutoFit/>
            </a:bodyPr>
            <a:lstStyle/>
            <a:p>
              <a:pPr marL="0" lvl="1" defTabSz="914192">
                <a:lnSpc>
                  <a:spcPct val="90000"/>
                </a:lnSpc>
                <a:spcBef>
                  <a:spcPts val="588"/>
                </a:spcBef>
                <a:defRPr/>
              </a:pPr>
              <a:r>
                <a:rPr lang="en-US" sz="1765">
                  <a:cs typeface="Segoe UI Semilight" panose="020B0402040204020203" pitchFamily="34" charset="0"/>
                </a:rPr>
                <a:t>Email subscriptions</a:t>
              </a:r>
            </a:p>
          </p:txBody>
        </p:sp>
        <p:sp>
          <p:nvSpPr>
            <p:cNvPr id="135" name="Rectangle 134"/>
            <p:cNvSpPr/>
            <p:nvPr/>
          </p:nvSpPr>
          <p:spPr>
            <a:xfrm>
              <a:off x="457577" y="4349285"/>
              <a:ext cx="5029200" cy="341632"/>
            </a:xfrm>
            <a:prstGeom prst="rect">
              <a:avLst/>
            </a:prstGeom>
          </p:spPr>
          <p:txBody>
            <a:bodyPr wrap="square" lIns="268927" anchor="ctr" anchorCtr="0">
              <a:spAutoFit/>
            </a:bodyPr>
            <a:lstStyle/>
            <a:p>
              <a:pPr marL="0" lvl="1" defTabSz="914192">
                <a:lnSpc>
                  <a:spcPct val="90000"/>
                </a:lnSpc>
                <a:spcBef>
                  <a:spcPts val="588"/>
                </a:spcBef>
                <a:defRPr/>
              </a:pPr>
              <a:r>
                <a:rPr lang="en-US" sz="1765">
                  <a:cs typeface="Segoe UI Semilight" panose="020B0402040204020203" pitchFamily="34" charset="0"/>
                </a:rPr>
                <a:t>Embed APIs and controls</a:t>
              </a:r>
            </a:p>
          </p:txBody>
        </p:sp>
        <p:sp>
          <p:nvSpPr>
            <p:cNvPr id="120" name="Rectangle 119"/>
            <p:cNvSpPr/>
            <p:nvPr/>
          </p:nvSpPr>
          <p:spPr>
            <a:xfrm>
              <a:off x="457577" y="5235841"/>
              <a:ext cx="5029200" cy="341632"/>
            </a:xfrm>
            <a:prstGeom prst="rect">
              <a:avLst/>
            </a:prstGeom>
          </p:spPr>
          <p:txBody>
            <a:bodyPr wrap="square" lIns="268927" anchor="ctr" anchorCtr="0">
              <a:spAutoFit/>
            </a:bodyPr>
            <a:lstStyle/>
            <a:p>
              <a:pPr marL="0" lvl="1" defTabSz="914192">
                <a:lnSpc>
                  <a:spcPct val="90000"/>
                </a:lnSpc>
                <a:spcBef>
                  <a:spcPts val="588"/>
                </a:spcBef>
                <a:defRPr/>
              </a:pPr>
              <a:r>
                <a:rPr lang="en-US" sz="1765">
                  <a:cs typeface="Segoe UI Semilight" panose="020B0402040204020203" pitchFamily="34" charset="0"/>
                </a:rPr>
                <a:t>Group workspaces</a:t>
              </a:r>
            </a:p>
          </p:txBody>
        </p:sp>
        <p:sp>
          <p:nvSpPr>
            <p:cNvPr id="145" name="Rectangle 144"/>
            <p:cNvSpPr/>
            <p:nvPr/>
          </p:nvSpPr>
          <p:spPr>
            <a:xfrm>
              <a:off x="457577" y="5678179"/>
              <a:ext cx="4579265" cy="343512"/>
            </a:xfrm>
            <a:prstGeom prst="rect">
              <a:avLst/>
            </a:prstGeom>
          </p:spPr>
          <p:txBody>
            <a:bodyPr wrap="none" lIns="268927" anchor="ctr" anchorCtr="0">
              <a:spAutoFit/>
            </a:bodyPr>
            <a:lstStyle/>
            <a:p>
              <a:pPr marL="0" lvl="1" defTabSz="914192">
                <a:lnSpc>
                  <a:spcPct val="90000"/>
                </a:lnSpc>
                <a:spcBef>
                  <a:spcPts val="588"/>
                </a:spcBef>
                <a:defRPr/>
              </a:pPr>
              <a:r>
                <a:rPr lang="en-US" sz="1765">
                  <a:cs typeface="Segoe UI Semilight" panose="020B0402040204020203" pitchFamily="34" charset="0"/>
                </a:rPr>
                <a:t>Analyze in Excel, analyze in Power BI Desktop</a:t>
              </a:r>
            </a:p>
          </p:txBody>
        </p:sp>
        <p:sp>
          <p:nvSpPr>
            <p:cNvPr id="18" name="Rectangle 17"/>
            <p:cNvSpPr/>
            <p:nvPr/>
          </p:nvSpPr>
          <p:spPr>
            <a:xfrm>
              <a:off x="457577" y="1689617"/>
              <a:ext cx="5029200" cy="341632"/>
            </a:xfrm>
            <a:prstGeom prst="rect">
              <a:avLst/>
            </a:prstGeom>
          </p:spPr>
          <p:txBody>
            <a:bodyPr wrap="square" anchor="ctr" anchorCtr="0">
              <a:spAutoFit/>
            </a:bodyPr>
            <a:lstStyle/>
            <a:p>
              <a:pPr marL="0" lvl="1" defTabSz="914192">
                <a:lnSpc>
                  <a:spcPct val="90000"/>
                </a:lnSpc>
                <a:spcBef>
                  <a:spcPts val="588"/>
                </a:spcBef>
                <a:defRPr/>
              </a:pPr>
              <a:r>
                <a:rPr lang="en-US" sz="1765">
                  <a:cs typeface="Segoe UI Semibold" panose="020B0702040204020203" pitchFamily="34" charset="0"/>
                </a:rPr>
                <a:t>Connect to 70+ data sources</a:t>
              </a:r>
            </a:p>
          </p:txBody>
        </p:sp>
        <p:sp>
          <p:nvSpPr>
            <p:cNvPr id="49" name="Rectangle 48"/>
            <p:cNvSpPr/>
            <p:nvPr/>
          </p:nvSpPr>
          <p:spPr>
            <a:xfrm>
              <a:off x="457577" y="2132895"/>
              <a:ext cx="5029200" cy="341632"/>
            </a:xfrm>
            <a:prstGeom prst="rect">
              <a:avLst/>
            </a:prstGeom>
          </p:spPr>
          <p:txBody>
            <a:bodyPr wrap="square" anchor="ctr" anchorCtr="0">
              <a:spAutoFit/>
            </a:bodyPr>
            <a:lstStyle/>
            <a:p>
              <a:pPr marL="0" lvl="1" defTabSz="914192">
                <a:lnSpc>
                  <a:spcPct val="90000"/>
                </a:lnSpc>
                <a:spcBef>
                  <a:spcPts val="588"/>
                </a:spcBef>
                <a:defRPr/>
              </a:pPr>
              <a:r>
                <a:rPr lang="en-US" sz="1765">
                  <a:cs typeface="Segoe UI Semibold" panose="020B0702040204020203" pitchFamily="34" charset="0"/>
                </a:rPr>
                <a:t>Publish to web</a:t>
              </a:r>
            </a:p>
          </p:txBody>
        </p:sp>
      </p:grpSp>
      <p:grpSp>
        <p:nvGrpSpPr>
          <p:cNvPr id="4" name="Group 3"/>
          <p:cNvGrpSpPr/>
          <p:nvPr/>
        </p:nvGrpSpPr>
        <p:grpSpPr>
          <a:xfrm>
            <a:off x="6544086" y="1187963"/>
            <a:ext cx="2241062" cy="4764742"/>
            <a:chOff x="6766560" y="1211287"/>
            <a:chExt cx="2286000" cy="4860285"/>
          </a:xfrm>
        </p:grpSpPr>
        <p:sp>
          <p:nvSpPr>
            <p:cNvPr id="5" name="Rectangle 4"/>
            <p:cNvSpPr/>
            <p:nvPr/>
          </p:nvSpPr>
          <p:spPr>
            <a:xfrm>
              <a:off x="6766560" y="1211287"/>
              <a:ext cx="2286000" cy="376684"/>
            </a:xfrm>
            <a:prstGeom prst="rect">
              <a:avLst/>
            </a:prstGeom>
          </p:spPr>
          <p:txBody>
            <a:bodyPr wrap="square">
              <a:spAutoFit/>
            </a:bodyPr>
            <a:lstStyle/>
            <a:p>
              <a:pPr marL="0" lvl="1" defTabSz="914049">
                <a:lnSpc>
                  <a:spcPct val="90000"/>
                </a:lnSpc>
                <a:defRPr/>
              </a:pPr>
              <a:r>
                <a:rPr lang="en-US" sz="1961">
                  <a:cs typeface="Segoe UI Semibold" panose="020B0702040204020203" pitchFamily="34" charset="0"/>
                </a:rPr>
                <a:t>Free</a:t>
              </a:r>
            </a:p>
          </p:txBody>
        </p:sp>
        <p:sp>
          <p:nvSpPr>
            <p:cNvPr id="6" name="Rectangle 5"/>
            <p:cNvSpPr/>
            <p:nvPr/>
          </p:nvSpPr>
          <p:spPr bwMode="auto">
            <a:xfrm>
              <a:off x="6766560" y="1638794"/>
              <a:ext cx="2286000"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a:solidFill>
                  <a:schemeClr val="tx1"/>
                </a:solidFill>
              </a:endParaRPr>
            </a:p>
          </p:txBody>
        </p:sp>
        <p:sp>
          <p:nvSpPr>
            <p:cNvPr id="41" name="Rectangle 40"/>
            <p:cNvSpPr/>
            <p:nvPr/>
          </p:nvSpPr>
          <p:spPr bwMode="auto">
            <a:xfrm>
              <a:off x="6766560" y="2082072"/>
              <a:ext cx="22860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64" name="Rectangle 63"/>
            <p:cNvSpPr/>
            <p:nvPr/>
          </p:nvSpPr>
          <p:spPr bwMode="auto">
            <a:xfrm>
              <a:off x="6766560" y="2525350"/>
              <a:ext cx="22860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77" name="Rectangle 76"/>
            <p:cNvSpPr/>
            <p:nvPr/>
          </p:nvSpPr>
          <p:spPr bwMode="auto">
            <a:xfrm>
              <a:off x="6766560" y="2968628"/>
              <a:ext cx="22860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08" name="Rectangle 107"/>
            <p:cNvSpPr/>
            <p:nvPr/>
          </p:nvSpPr>
          <p:spPr bwMode="auto">
            <a:xfrm>
              <a:off x="6766560" y="3411906"/>
              <a:ext cx="22860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59" name="Freeform: Shape 158"/>
            <p:cNvSpPr>
              <a:spLocks noChangeAspect="1"/>
            </p:cNvSpPr>
            <p:nvPr/>
          </p:nvSpPr>
          <p:spPr bwMode="auto">
            <a:xfrm>
              <a:off x="6890657" y="2632689"/>
              <a:ext cx="228600" cy="228600"/>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60" name="Freeform: Shape 159"/>
            <p:cNvSpPr>
              <a:spLocks noChangeAspect="1"/>
            </p:cNvSpPr>
            <p:nvPr/>
          </p:nvSpPr>
          <p:spPr bwMode="auto">
            <a:xfrm>
              <a:off x="6890657" y="3519245"/>
              <a:ext cx="228600" cy="228600"/>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96" name="Rectangle 95"/>
            <p:cNvSpPr/>
            <p:nvPr/>
          </p:nvSpPr>
          <p:spPr bwMode="auto">
            <a:xfrm>
              <a:off x="6766560" y="3855184"/>
              <a:ext cx="22860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38" name="Rectangle 137"/>
            <p:cNvSpPr/>
            <p:nvPr/>
          </p:nvSpPr>
          <p:spPr bwMode="auto">
            <a:xfrm>
              <a:off x="6766560" y="4298462"/>
              <a:ext cx="22860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32" name="Rectangle 131"/>
            <p:cNvSpPr/>
            <p:nvPr/>
          </p:nvSpPr>
          <p:spPr bwMode="auto">
            <a:xfrm>
              <a:off x="6766560" y="4741740"/>
              <a:ext cx="22860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26" name="Rectangle 125"/>
            <p:cNvSpPr/>
            <p:nvPr/>
          </p:nvSpPr>
          <p:spPr bwMode="auto">
            <a:xfrm>
              <a:off x="6766560" y="5185018"/>
              <a:ext cx="22860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51" name="Rectangle 150"/>
            <p:cNvSpPr/>
            <p:nvPr/>
          </p:nvSpPr>
          <p:spPr bwMode="auto">
            <a:xfrm>
              <a:off x="6766560" y="5628294"/>
              <a:ext cx="22860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48" name="Rectangle 147"/>
            <p:cNvSpPr/>
            <p:nvPr/>
          </p:nvSpPr>
          <p:spPr bwMode="auto">
            <a:xfrm>
              <a:off x="6766560" y="6071572"/>
              <a:ext cx="22860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a:solidFill>
                  <a:schemeClr val="tx1"/>
                </a:solidFill>
              </a:endParaRPr>
            </a:p>
          </p:txBody>
        </p:sp>
        <p:sp>
          <p:nvSpPr>
            <p:cNvPr id="162" name="Freeform: Shape 161"/>
            <p:cNvSpPr>
              <a:spLocks noChangeAspect="1"/>
            </p:cNvSpPr>
            <p:nvPr/>
          </p:nvSpPr>
          <p:spPr bwMode="auto">
            <a:xfrm>
              <a:off x="6890657" y="3962523"/>
              <a:ext cx="228600" cy="228600"/>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63" name="Freeform: Shape 162"/>
            <p:cNvSpPr>
              <a:spLocks noChangeAspect="1"/>
            </p:cNvSpPr>
            <p:nvPr/>
          </p:nvSpPr>
          <p:spPr bwMode="auto">
            <a:xfrm>
              <a:off x="6890657" y="4405801"/>
              <a:ext cx="228600" cy="228600"/>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64" name="Freeform: Shape 163"/>
            <p:cNvSpPr>
              <a:spLocks noChangeAspect="1"/>
            </p:cNvSpPr>
            <p:nvPr/>
          </p:nvSpPr>
          <p:spPr bwMode="auto">
            <a:xfrm>
              <a:off x="6890657" y="5292356"/>
              <a:ext cx="228600" cy="228600"/>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93" name="Freeform: Shape 92"/>
            <p:cNvSpPr>
              <a:spLocks noChangeAspect="1"/>
            </p:cNvSpPr>
            <p:nvPr/>
          </p:nvSpPr>
          <p:spPr bwMode="auto">
            <a:xfrm>
              <a:off x="6890657" y="5735632"/>
              <a:ext cx="228600" cy="228600"/>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27" name="Freeform: Shape 26"/>
            <p:cNvSpPr>
              <a:spLocks noChangeAspect="1"/>
            </p:cNvSpPr>
            <p:nvPr/>
          </p:nvSpPr>
          <p:spPr bwMode="auto">
            <a:xfrm>
              <a:off x="6858000" y="1746133"/>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50" name="Freeform: Shape 49"/>
            <p:cNvSpPr>
              <a:spLocks noChangeAspect="1"/>
            </p:cNvSpPr>
            <p:nvPr/>
          </p:nvSpPr>
          <p:spPr bwMode="auto">
            <a:xfrm>
              <a:off x="6858000" y="2189411"/>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grpSp>
      <p:grpSp>
        <p:nvGrpSpPr>
          <p:cNvPr id="3" name="Group 2"/>
          <p:cNvGrpSpPr/>
          <p:nvPr/>
        </p:nvGrpSpPr>
        <p:grpSpPr>
          <a:xfrm>
            <a:off x="9053891" y="1187963"/>
            <a:ext cx="2689274" cy="4764742"/>
            <a:chOff x="9235440" y="1211287"/>
            <a:chExt cx="2743200" cy="4860285"/>
          </a:xfrm>
        </p:grpSpPr>
        <p:sp>
          <p:nvSpPr>
            <p:cNvPr id="11" name="Rectangle 10"/>
            <p:cNvSpPr/>
            <p:nvPr/>
          </p:nvSpPr>
          <p:spPr>
            <a:xfrm>
              <a:off x="9235440" y="1211287"/>
              <a:ext cx="2743200" cy="376684"/>
            </a:xfrm>
            <a:prstGeom prst="rect">
              <a:avLst/>
            </a:prstGeom>
          </p:spPr>
          <p:txBody>
            <a:bodyPr wrap="square">
              <a:spAutoFit/>
            </a:bodyPr>
            <a:lstStyle/>
            <a:p>
              <a:pPr marL="0" lvl="1" defTabSz="914049">
                <a:lnSpc>
                  <a:spcPct val="90000"/>
                </a:lnSpc>
                <a:defRPr/>
              </a:pPr>
              <a:r>
                <a:rPr lang="en-US" sz="1961">
                  <a:cs typeface="Segoe UI Semibold" panose="020B0702040204020203" pitchFamily="34" charset="0"/>
                </a:rPr>
                <a:t>Pro ($10/user/month)</a:t>
              </a:r>
            </a:p>
          </p:txBody>
        </p:sp>
        <p:sp>
          <p:nvSpPr>
            <p:cNvPr id="12" name="Rectangle 11"/>
            <p:cNvSpPr/>
            <p:nvPr/>
          </p:nvSpPr>
          <p:spPr bwMode="auto">
            <a:xfrm>
              <a:off x="9235440" y="1638794"/>
              <a:ext cx="2743200"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a:solidFill>
                  <a:schemeClr val="tx1"/>
                </a:solidFill>
              </a:endParaRPr>
            </a:p>
          </p:txBody>
        </p:sp>
        <p:sp>
          <p:nvSpPr>
            <p:cNvPr id="42" name="Rectangle 41"/>
            <p:cNvSpPr/>
            <p:nvPr/>
          </p:nvSpPr>
          <p:spPr bwMode="auto">
            <a:xfrm>
              <a:off x="9235440" y="2082072"/>
              <a:ext cx="27432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65" name="Rectangle 64"/>
            <p:cNvSpPr/>
            <p:nvPr/>
          </p:nvSpPr>
          <p:spPr bwMode="auto">
            <a:xfrm>
              <a:off x="9235440" y="2525350"/>
              <a:ext cx="27432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78" name="Rectangle 77"/>
            <p:cNvSpPr/>
            <p:nvPr/>
          </p:nvSpPr>
          <p:spPr bwMode="auto">
            <a:xfrm>
              <a:off x="9235440" y="2968628"/>
              <a:ext cx="27432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09" name="Rectangle 108"/>
            <p:cNvSpPr/>
            <p:nvPr/>
          </p:nvSpPr>
          <p:spPr bwMode="auto">
            <a:xfrm>
              <a:off x="9235440" y="3411906"/>
              <a:ext cx="27432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59" name="Freeform: Shape 58"/>
            <p:cNvSpPr>
              <a:spLocks noChangeAspect="1"/>
            </p:cNvSpPr>
            <p:nvPr/>
          </p:nvSpPr>
          <p:spPr bwMode="auto">
            <a:xfrm>
              <a:off x="9326880" y="2632689"/>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06" name="Freeform: Shape 105"/>
            <p:cNvSpPr>
              <a:spLocks noChangeAspect="1"/>
            </p:cNvSpPr>
            <p:nvPr/>
          </p:nvSpPr>
          <p:spPr bwMode="auto">
            <a:xfrm>
              <a:off x="9326880" y="3519245"/>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97" name="Rectangle 96"/>
            <p:cNvSpPr/>
            <p:nvPr/>
          </p:nvSpPr>
          <p:spPr bwMode="auto">
            <a:xfrm>
              <a:off x="9235440" y="3855184"/>
              <a:ext cx="27432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39" name="Rectangle 138"/>
            <p:cNvSpPr/>
            <p:nvPr/>
          </p:nvSpPr>
          <p:spPr bwMode="auto">
            <a:xfrm>
              <a:off x="9235440" y="4298462"/>
              <a:ext cx="27432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33" name="Rectangle 132"/>
            <p:cNvSpPr/>
            <p:nvPr/>
          </p:nvSpPr>
          <p:spPr bwMode="auto">
            <a:xfrm>
              <a:off x="9235440" y="4741740"/>
              <a:ext cx="27432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27" name="Rectangle 126"/>
            <p:cNvSpPr/>
            <p:nvPr/>
          </p:nvSpPr>
          <p:spPr bwMode="auto">
            <a:xfrm>
              <a:off x="9235440" y="5185018"/>
              <a:ext cx="27432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52" name="Rectangle 151"/>
            <p:cNvSpPr/>
            <p:nvPr/>
          </p:nvSpPr>
          <p:spPr bwMode="auto">
            <a:xfrm>
              <a:off x="9235440" y="5628294"/>
              <a:ext cx="27432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a:solidFill>
                  <a:schemeClr val="tx1"/>
                </a:solidFill>
              </a:endParaRPr>
            </a:p>
          </p:txBody>
        </p:sp>
        <p:sp>
          <p:nvSpPr>
            <p:cNvPr id="149" name="Rectangle 148"/>
            <p:cNvSpPr/>
            <p:nvPr/>
          </p:nvSpPr>
          <p:spPr bwMode="auto">
            <a:xfrm>
              <a:off x="9235440" y="6071572"/>
              <a:ext cx="27432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a:solidFill>
                  <a:schemeClr val="tx1"/>
                </a:solidFill>
              </a:endParaRPr>
            </a:p>
          </p:txBody>
        </p:sp>
        <p:sp>
          <p:nvSpPr>
            <p:cNvPr id="91" name="Freeform: Shape 90"/>
            <p:cNvSpPr>
              <a:spLocks noChangeAspect="1"/>
            </p:cNvSpPr>
            <p:nvPr/>
          </p:nvSpPr>
          <p:spPr bwMode="auto">
            <a:xfrm>
              <a:off x="9326880" y="3962523"/>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36" name="Freeform: Shape 135"/>
            <p:cNvSpPr>
              <a:spLocks noChangeAspect="1"/>
            </p:cNvSpPr>
            <p:nvPr/>
          </p:nvSpPr>
          <p:spPr bwMode="auto">
            <a:xfrm>
              <a:off x="9326880" y="4405801"/>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21" name="Freeform: Shape 120"/>
            <p:cNvSpPr>
              <a:spLocks noChangeAspect="1"/>
            </p:cNvSpPr>
            <p:nvPr/>
          </p:nvSpPr>
          <p:spPr bwMode="auto">
            <a:xfrm>
              <a:off x="9326880" y="5292356"/>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46" name="Freeform: Shape 145"/>
            <p:cNvSpPr>
              <a:spLocks noChangeAspect="1"/>
            </p:cNvSpPr>
            <p:nvPr/>
          </p:nvSpPr>
          <p:spPr bwMode="auto">
            <a:xfrm>
              <a:off x="9326880" y="5735632"/>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66" name="Freeform: Shape 165"/>
            <p:cNvSpPr>
              <a:spLocks noChangeAspect="1"/>
            </p:cNvSpPr>
            <p:nvPr/>
          </p:nvSpPr>
          <p:spPr bwMode="auto">
            <a:xfrm>
              <a:off x="9326880" y="1746133"/>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167" name="Freeform: Shape 166"/>
            <p:cNvSpPr>
              <a:spLocks noChangeAspect="1"/>
            </p:cNvSpPr>
            <p:nvPr/>
          </p:nvSpPr>
          <p:spPr bwMode="auto">
            <a:xfrm>
              <a:off x="9326880" y="2189411"/>
              <a:ext cx="293914" cy="228600"/>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360965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mn-lt"/>
              </a:rPr>
              <a:t>Power BI capacity tiers</a:t>
            </a:r>
          </a:p>
        </p:txBody>
      </p:sp>
      <p:sp>
        <p:nvSpPr>
          <p:cNvPr id="71" name="Rectangle 70"/>
          <p:cNvSpPr/>
          <p:nvPr/>
        </p:nvSpPr>
        <p:spPr>
          <a:xfrm>
            <a:off x="448213" y="2534337"/>
            <a:ext cx="457176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Enterprise distribution to Free users</a:t>
            </a:r>
          </a:p>
        </p:txBody>
      </p:sp>
      <p:sp>
        <p:nvSpPr>
          <p:cNvPr id="58" name="Rectangle 57"/>
          <p:cNvSpPr/>
          <p:nvPr/>
        </p:nvSpPr>
        <p:spPr>
          <a:xfrm>
            <a:off x="448213" y="2206985"/>
            <a:ext cx="457176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Isolation with dedicated hardware</a:t>
            </a:r>
          </a:p>
        </p:txBody>
      </p:sp>
      <p:sp>
        <p:nvSpPr>
          <p:cNvPr id="99" name="Rectangle 98"/>
          <p:cNvSpPr/>
          <p:nvPr/>
        </p:nvSpPr>
        <p:spPr>
          <a:xfrm>
            <a:off x="448213" y="3189041"/>
            <a:ext cx="4571767" cy="307761"/>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Email subscriptions</a:t>
            </a:r>
          </a:p>
        </p:txBody>
      </p:sp>
      <p:sp>
        <p:nvSpPr>
          <p:cNvPr id="135" name="Rectangle 134"/>
          <p:cNvSpPr/>
          <p:nvPr/>
        </p:nvSpPr>
        <p:spPr>
          <a:xfrm>
            <a:off x="448213" y="3843744"/>
            <a:ext cx="4571767" cy="307761"/>
          </a:xfrm>
          <a:prstGeom prst="rect">
            <a:avLst/>
          </a:prstGeom>
        </p:spPr>
        <p:txBody>
          <a:bodyPr wrap="square" lIns="89642" anchor="ctr" anchorCtr="0">
            <a:spAutoFit/>
          </a:bodyPr>
          <a:lstStyle/>
          <a:p>
            <a:pPr marL="0" lvl="1" defTabSz="914192">
              <a:lnSpc>
                <a:spcPct val="90000"/>
              </a:lnSpc>
              <a:spcBef>
                <a:spcPts val="588"/>
              </a:spcBef>
              <a:defRPr/>
            </a:pPr>
            <a:r>
              <a:rPr lang="en-US" sz="1568">
                <a:cs typeface="Segoe UI Semibold" panose="020B0702040204020203" pitchFamily="34" charset="0"/>
              </a:rPr>
              <a:t>Performance</a:t>
            </a:r>
          </a:p>
        </p:txBody>
      </p:sp>
      <p:sp>
        <p:nvSpPr>
          <p:cNvPr id="129" name="Rectangle 128"/>
          <p:cNvSpPr/>
          <p:nvPr/>
        </p:nvSpPr>
        <p:spPr>
          <a:xfrm>
            <a:off x="448213" y="4171096"/>
            <a:ext cx="4571767" cy="307761"/>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Pin to memory</a:t>
            </a:r>
            <a:endParaRPr lang="en-US" sz="1568" baseline="30000">
              <a:cs typeface="Segoe UI Semilight" panose="020B0402040204020203" pitchFamily="34" charset="0"/>
            </a:endParaRPr>
          </a:p>
        </p:txBody>
      </p:sp>
      <p:sp>
        <p:nvSpPr>
          <p:cNvPr id="120" name="Rectangle 119"/>
          <p:cNvSpPr/>
          <p:nvPr/>
        </p:nvSpPr>
        <p:spPr>
          <a:xfrm>
            <a:off x="448213" y="4498448"/>
            <a:ext cx="4571767" cy="307761"/>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Incremental/dedicated refresh</a:t>
            </a:r>
          </a:p>
        </p:txBody>
      </p:sp>
      <p:sp>
        <p:nvSpPr>
          <p:cNvPr id="145" name="Rectangle 144"/>
          <p:cNvSpPr/>
          <p:nvPr/>
        </p:nvSpPr>
        <p:spPr>
          <a:xfrm>
            <a:off x="448213" y="4824927"/>
            <a:ext cx="1850062" cy="309508"/>
          </a:xfrm>
          <a:prstGeom prst="rect">
            <a:avLst/>
          </a:prstGeom>
        </p:spPr>
        <p:txBody>
          <a:bodyPr wrap="non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Read-only replicas</a:t>
            </a:r>
          </a:p>
        </p:txBody>
      </p:sp>
      <p:sp>
        <p:nvSpPr>
          <p:cNvPr id="17" name="Rectangle 16"/>
          <p:cNvSpPr/>
          <p:nvPr/>
        </p:nvSpPr>
        <p:spPr bwMode="auto">
          <a:xfrm>
            <a:off x="448213" y="1542486"/>
            <a:ext cx="4571767"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765">
              <a:solidFill>
                <a:schemeClr val="tx1"/>
              </a:solidFill>
            </a:endParaRPr>
          </a:p>
        </p:txBody>
      </p:sp>
      <p:sp>
        <p:nvSpPr>
          <p:cNvPr id="43" name="Rectangle 42"/>
          <p:cNvSpPr/>
          <p:nvPr/>
        </p:nvSpPr>
        <p:spPr bwMode="auto">
          <a:xfrm>
            <a:off x="448213" y="1869837"/>
            <a:ext cx="457176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66" name="Rectangle 65"/>
          <p:cNvSpPr/>
          <p:nvPr/>
        </p:nvSpPr>
        <p:spPr bwMode="auto">
          <a:xfrm>
            <a:off x="448213" y="2197189"/>
            <a:ext cx="457176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79" name="Rectangle 78"/>
          <p:cNvSpPr/>
          <p:nvPr/>
        </p:nvSpPr>
        <p:spPr bwMode="auto">
          <a:xfrm>
            <a:off x="448213" y="2524541"/>
            <a:ext cx="457176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10" name="Rectangle 109"/>
          <p:cNvSpPr/>
          <p:nvPr/>
        </p:nvSpPr>
        <p:spPr bwMode="auto">
          <a:xfrm>
            <a:off x="448213" y="2851893"/>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4" name="Rectangle 103"/>
          <p:cNvSpPr/>
          <p:nvPr/>
        </p:nvSpPr>
        <p:spPr bwMode="auto">
          <a:xfrm>
            <a:off x="448213" y="3179245"/>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98" name="Rectangle 97"/>
          <p:cNvSpPr/>
          <p:nvPr/>
        </p:nvSpPr>
        <p:spPr bwMode="auto">
          <a:xfrm>
            <a:off x="448213" y="3506597"/>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40" name="Rectangle 139"/>
          <p:cNvSpPr/>
          <p:nvPr/>
        </p:nvSpPr>
        <p:spPr bwMode="auto">
          <a:xfrm>
            <a:off x="448213" y="3833949"/>
            <a:ext cx="457176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4" name="Rectangle 133"/>
          <p:cNvSpPr/>
          <p:nvPr/>
        </p:nvSpPr>
        <p:spPr bwMode="auto">
          <a:xfrm>
            <a:off x="448213" y="4161301"/>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28" name="Rectangle 127"/>
          <p:cNvSpPr/>
          <p:nvPr/>
        </p:nvSpPr>
        <p:spPr bwMode="auto">
          <a:xfrm>
            <a:off x="448213" y="4488653"/>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3" name="Rectangle 152"/>
          <p:cNvSpPr/>
          <p:nvPr/>
        </p:nvSpPr>
        <p:spPr bwMode="auto">
          <a:xfrm>
            <a:off x="448213" y="4816005"/>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23" name="Rectangle 122"/>
          <p:cNvSpPr/>
          <p:nvPr/>
        </p:nvSpPr>
        <p:spPr bwMode="auto">
          <a:xfrm>
            <a:off x="448213" y="5143357"/>
            <a:ext cx="457176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1" name="Rectangle 130"/>
          <p:cNvSpPr/>
          <p:nvPr/>
        </p:nvSpPr>
        <p:spPr bwMode="auto">
          <a:xfrm>
            <a:off x="448213" y="5470708"/>
            <a:ext cx="457176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43" name="Rectangle 142"/>
          <p:cNvSpPr/>
          <p:nvPr/>
        </p:nvSpPr>
        <p:spPr bwMode="auto">
          <a:xfrm>
            <a:off x="448213" y="5798063"/>
            <a:ext cx="457176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4" name="Rectangle 153"/>
          <p:cNvSpPr/>
          <p:nvPr/>
        </p:nvSpPr>
        <p:spPr>
          <a:xfrm>
            <a:off x="448213" y="5153152"/>
            <a:ext cx="4571767" cy="307761"/>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Geo distribution</a:t>
            </a:r>
          </a:p>
        </p:txBody>
      </p:sp>
      <p:sp>
        <p:nvSpPr>
          <p:cNvPr id="158" name="Rectangle 157"/>
          <p:cNvSpPr/>
          <p:nvPr/>
        </p:nvSpPr>
        <p:spPr>
          <a:xfrm>
            <a:off x="448213" y="5480504"/>
            <a:ext cx="4571767" cy="307761"/>
          </a:xfrm>
          <a:prstGeom prst="rect">
            <a:avLst/>
          </a:prstGeom>
        </p:spPr>
        <p:txBody>
          <a:bodyPr wrap="square" lIns="89642" anchor="ctr" anchorCtr="0">
            <a:spAutoFit/>
          </a:bodyPr>
          <a:lstStyle/>
          <a:p>
            <a:pPr marL="0" lvl="1" defTabSz="914192">
              <a:lnSpc>
                <a:spcPct val="90000"/>
              </a:lnSpc>
              <a:spcBef>
                <a:spcPts val="588"/>
              </a:spcBef>
              <a:defRPr/>
            </a:pPr>
            <a:r>
              <a:rPr lang="en-US" sz="1568">
                <a:cs typeface="Segoe UI Semibold" panose="020B0702040204020203" pitchFamily="34" charset="0"/>
              </a:rPr>
              <a:t>Power BI reports on-premises </a:t>
            </a:r>
          </a:p>
        </p:txBody>
      </p:sp>
      <p:sp>
        <p:nvSpPr>
          <p:cNvPr id="18" name="Rectangle 17"/>
          <p:cNvSpPr/>
          <p:nvPr/>
        </p:nvSpPr>
        <p:spPr>
          <a:xfrm>
            <a:off x="448213" y="1552281"/>
            <a:ext cx="457176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Total storage size</a:t>
            </a:r>
          </a:p>
        </p:txBody>
      </p:sp>
      <p:sp>
        <p:nvSpPr>
          <p:cNvPr id="49" name="Rectangle 48"/>
          <p:cNvSpPr/>
          <p:nvPr/>
        </p:nvSpPr>
        <p:spPr>
          <a:xfrm>
            <a:off x="448213" y="1879633"/>
            <a:ext cx="457176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Refresh rate</a:t>
            </a:r>
          </a:p>
        </p:txBody>
      </p:sp>
      <p:sp>
        <p:nvSpPr>
          <p:cNvPr id="105" name="Rectangle 104"/>
          <p:cNvSpPr/>
          <p:nvPr/>
        </p:nvSpPr>
        <p:spPr>
          <a:xfrm>
            <a:off x="448213" y="2861689"/>
            <a:ext cx="4571767" cy="307761"/>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Apps</a:t>
            </a:r>
            <a:endParaRPr lang="en-US" sz="1568" baseline="30000">
              <a:cs typeface="Segoe UI Semilight" panose="020B0402040204020203" pitchFamily="34" charset="0"/>
            </a:endParaRPr>
          </a:p>
        </p:txBody>
      </p:sp>
      <p:sp>
        <p:nvSpPr>
          <p:cNvPr id="90" name="Rectangle 89"/>
          <p:cNvSpPr/>
          <p:nvPr/>
        </p:nvSpPr>
        <p:spPr>
          <a:xfrm>
            <a:off x="448213" y="3516392"/>
            <a:ext cx="4571767" cy="307761"/>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Embed APIs and controls</a:t>
            </a:r>
          </a:p>
        </p:txBody>
      </p:sp>
      <p:sp>
        <p:nvSpPr>
          <p:cNvPr id="159" name="Freeform: Shape 158"/>
          <p:cNvSpPr>
            <a:spLocks noChangeAspect="1"/>
          </p:cNvSpPr>
          <p:nvPr/>
        </p:nvSpPr>
        <p:spPr bwMode="auto">
          <a:xfrm>
            <a:off x="5369583" y="2271223"/>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61" name="Freeform: Shape 160"/>
          <p:cNvSpPr>
            <a:spLocks noChangeAspect="1"/>
          </p:cNvSpPr>
          <p:nvPr/>
        </p:nvSpPr>
        <p:spPr bwMode="auto">
          <a:xfrm>
            <a:off x="5369583" y="3253279"/>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63" name="Freeform: Shape 162"/>
          <p:cNvSpPr>
            <a:spLocks noChangeAspect="1"/>
          </p:cNvSpPr>
          <p:nvPr/>
        </p:nvSpPr>
        <p:spPr bwMode="auto">
          <a:xfrm>
            <a:off x="5369583" y="4235334"/>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64" name="Freeform: Shape 163"/>
          <p:cNvSpPr>
            <a:spLocks noChangeAspect="1"/>
          </p:cNvSpPr>
          <p:nvPr/>
        </p:nvSpPr>
        <p:spPr bwMode="auto">
          <a:xfrm>
            <a:off x="5369583" y="4562686"/>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13" name="Freeform: Shape 112"/>
          <p:cNvSpPr>
            <a:spLocks noChangeAspect="1"/>
          </p:cNvSpPr>
          <p:nvPr/>
        </p:nvSpPr>
        <p:spPr bwMode="auto">
          <a:xfrm>
            <a:off x="5369583" y="4890038"/>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5" name="Rectangle 4"/>
          <p:cNvSpPr/>
          <p:nvPr/>
        </p:nvSpPr>
        <p:spPr>
          <a:xfrm>
            <a:off x="5244086" y="1187963"/>
            <a:ext cx="2236253" cy="336759"/>
          </a:xfrm>
          <a:prstGeom prst="rect">
            <a:avLst/>
          </a:prstGeom>
        </p:spPr>
        <p:txBody>
          <a:bodyPr wrap="none">
            <a:spAutoFit/>
          </a:bodyPr>
          <a:lstStyle/>
          <a:p>
            <a:pPr marL="0" lvl="1" defTabSz="914049">
              <a:lnSpc>
                <a:spcPct val="90000"/>
              </a:lnSpc>
              <a:defRPr/>
            </a:pPr>
            <a:r>
              <a:rPr lang="en-US" sz="1765">
                <a:cs typeface="Segoe UI Semibold" panose="020B0702040204020203" pitchFamily="34" charset="0"/>
              </a:rPr>
              <a:t>Pro (shared, $10/u/m)</a:t>
            </a:r>
          </a:p>
        </p:txBody>
      </p:sp>
      <p:sp>
        <p:nvSpPr>
          <p:cNvPr id="6" name="Rectangle 5"/>
          <p:cNvSpPr/>
          <p:nvPr/>
        </p:nvSpPr>
        <p:spPr bwMode="auto">
          <a:xfrm>
            <a:off x="5244086" y="1542486"/>
            <a:ext cx="3137487"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765">
              <a:solidFill>
                <a:schemeClr val="tx1"/>
              </a:solidFill>
            </a:endParaRPr>
          </a:p>
        </p:txBody>
      </p:sp>
      <p:sp>
        <p:nvSpPr>
          <p:cNvPr id="41" name="Rectangle 40"/>
          <p:cNvSpPr/>
          <p:nvPr/>
        </p:nvSpPr>
        <p:spPr bwMode="auto">
          <a:xfrm>
            <a:off x="5244086" y="1869837"/>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64" name="Rectangle 63"/>
          <p:cNvSpPr/>
          <p:nvPr/>
        </p:nvSpPr>
        <p:spPr bwMode="auto">
          <a:xfrm>
            <a:off x="5244086" y="2197189"/>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77" name="Rectangle 76"/>
          <p:cNvSpPr/>
          <p:nvPr/>
        </p:nvSpPr>
        <p:spPr bwMode="auto">
          <a:xfrm>
            <a:off x="5244086" y="2524541"/>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8" name="Rectangle 107"/>
          <p:cNvSpPr/>
          <p:nvPr/>
        </p:nvSpPr>
        <p:spPr bwMode="auto">
          <a:xfrm>
            <a:off x="5244086" y="2851893"/>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2" name="Rectangle 101"/>
          <p:cNvSpPr/>
          <p:nvPr/>
        </p:nvSpPr>
        <p:spPr bwMode="auto">
          <a:xfrm>
            <a:off x="5244086" y="3179245"/>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96" name="Rectangle 95"/>
          <p:cNvSpPr/>
          <p:nvPr/>
        </p:nvSpPr>
        <p:spPr bwMode="auto">
          <a:xfrm>
            <a:off x="5244086" y="3506597"/>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8" name="Rectangle 137"/>
          <p:cNvSpPr/>
          <p:nvPr/>
        </p:nvSpPr>
        <p:spPr bwMode="auto">
          <a:xfrm>
            <a:off x="5244086" y="3833949"/>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2" name="Rectangle 131"/>
          <p:cNvSpPr/>
          <p:nvPr/>
        </p:nvSpPr>
        <p:spPr bwMode="auto">
          <a:xfrm>
            <a:off x="5244086" y="4161301"/>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26" name="Rectangle 125"/>
          <p:cNvSpPr/>
          <p:nvPr/>
        </p:nvSpPr>
        <p:spPr bwMode="auto">
          <a:xfrm>
            <a:off x="5244086" y="4488653"/>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1" name="Rectangle 150"/>
          <p:cNvSpPr/>
          <p:nvPr/>
        </p:nvSpPr>
        <p:spPr bwMode="auto">
          <a:xfrm>
            <a:off x="5244086" y="4816005"/>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24" name="Rectangle 123"/>
          <p:cNvSpPr/>
          <p:nvPr/>
        </p:nvSpPr>
        <p:spPr bwMode="auto">
          <a:xfrm>
            <a:off x="5244086" y="5143357"/>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7" name="Rectangle 136"/>
          <p:cNvSpPr/>
          <p:nvPr/>
        </p:nvSpPr>
        <p:spPr bwMode="auto">
          <a:xfrm>
            <a:off x="5244086" y="5470708"/>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44" name="Rectangle 143"/>
          <p:cNvSpPr/>
          <p:nvPr/>
        </p:nvSpPr>
        <p:spPr bwMode="auto">
          <a:xfrm>
            <a:off x="5244086" y="5798063"/>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5" name="Freeform: Shape 154"/>
          <p:cNvSpPr>
            <a:spLocks noChangeAspect="1"/>
          </p:cNvSpPr>
          <p:nvPr/>
        </p:nvSpPr>
        <p:spPr bwMode="auto">
          <a:xfrm>
            <a:off x="5369583" y="5217390"/>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68" name="Freeform: Shape 167"/>
          <p:cNvSpPr>
            <a:spLocks noChangeAspect="1"/>
          </p:cNvSpPr>
          <p:nvPr/>
        </p:nvSpPr>
        <p:spPr bwMode="auto">
          <a:xfrm>
            <a:off x="5369583" y="5544742"/>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85" name="Rectangle 84"/>
          <p:cNvSpPr/>
          <p:nvPr/>
        </p:nvSpPr>
        <p:spPr>
          <a:xfrm>
            <a:off x="5244086" y="1552281"/>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10 GB</a:t>
            </a:r>
          </a:p>
        </p:txBody>
      </p:sp>
      <p:sp>
        <p:nvSpPr>
          <p:cNvPr id="86" name="Rectangle 85"/>
          <p:cNvSpPr/>
          <p:nvPr/>
        </p:nvSpPr>
        <p:spPr>
          <a:xfrm>
            <a:off x="5244086" y="1879633"/>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8/day</a:t>
            </a:r>
          </a:p>
        </p:txBody>
      </p:sp>
      <p:sp>
        <p:nvSpPr>
          <p:cNvPr id="160" name="Freeform: Shape 159"/>
          <p:cNvSpPr>
            <a:spLocks noChangeAspect="1"/>
          </p:cNvSpPr>
          <p:nvPr/>
        </p:nvSpPr>
        <p:spPr bwMode="auto">
          <a:xfrm>
            <a:off x="5369583" y="2925927"/>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62" name="Freeform: Shape 161"/>
          <p:cNvSpPr>
            <a:spLocks noChangeAspect="1"/>
          </p:cNvSpPr>
          <p:nvPr/>
        </p:nvSpPr>
        <p:spPr bwMode="auto">
          <a:xfrm>
            <a:off x="5369583" y="3580630"/>
            <a:ext cx="184558" cy="179285"/>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59" name="Freeform: Shape 58"/>
          <p:cNvSpPr>
            <a:spLocks noChangeAspect="1"/>
          </p:cNvSpPr>
          <p:nvPr/>
        </p:nvSpPr>
        <p:spPr bwMode="auto">
          <a:xfrm>
            <a:off x="8695324" y="2271223"/>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00" name="Freeform: Shape 99"/>
          <p:cNvSpPr>
            <a:spLocks noChangeAspect="1"/>
          </p:cNvSpPr>
          <p:nvPr/>
        </p:nvSpPr>
        <p:spPr bwMode="auto">
          <a:xfrm>
            <a:off x="8695324" y="3253279"/>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36" name="Freeform: Shape 135"/>
          <p:cNvSpPr>
            <a:spLocks noChangeAspect="1"/>
          </p:cNvSpPr>
          <p:nvPr/>
        </p:nvSpPr>
        <p:spPr bwMode="auto">
          <a:xfrm>
            <a:off x="8695324" y="4235334"/>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21" name="Freeform: Shape 120"/>
          <p:cNvSpPr>
            <a:spLocks noChangeAspect="1"/>
          </p:cNvSpPr>
          <p:nvPr/>
        </p:nvSpPr>
        <p:spPr bwMode="auto">
          <a:xfrm>
            <a:off x="8695324" y="4562686"/>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46" name="Freeform: Shape 145"/>
          <p:cNvSpPr>
            <a:spLocks noChangeAspect="1"/>
          </p:cNvSpPr>
          <p:nvPr/>
        </p:nvSpPr>
        <p:spPr bwMode="auto">
          <a:xfrm>
            <a:off x="8695324" y="4890038"/>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1" name="Rectangle 10"/>
          <p:cNvSpPr/>
          <p:nvPr/>
        </p:nvSpPr>
        <p:spPr>
          <a:xfrm>
            <a:off x="8605679" y="1187963"/>
            <a:ext cx="2826608" cy="336759"/>
          </a:xfrm>
          <a:prstGeom prst="rect">
            <a:avLst/>
          </a:prstGeom>
        </p:spPr>
        <p:txBody>
          <a:bodyPr wrap="none">
            <a:spAutoFit/>
          </a:bodyPr>
          <a:lstStyle/>
          <a:p>
            <a:pPr marL="0" lvl="1" defTabSz="914049">
              <a:lnSpc>
                <a:spcPct val="90000"/>
              </a:lnSpc>
              <a:defRPr/>
            </a:pPr>
            <a:r>
              <a:rPr lang="en-US" sz="1765">
                <a:cs typeface="Segoe UI Semibold" panose="020B0702040204020203" pitchFamily="34" charset="0"/>
              </a:rPr>
              <a:t>Premium (dedicated, $5k/m)</a:t>
            </a:r>
          </a:p>
        </p:txBody>
      </p:sp>
      <p:sp>
        <p:nvSpPr>
          <p:cNvPr id="12" name="Rectangle 11"/>
          <p:cNvSpPr/>
          <p:nvPr/>
        </p:nvSpPr>
        <p:spPr bwMode="auto">
          <a:xfrm>
            <a:off x="8605679" y="1542486"/>
            <a:ext cx="3137487"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765">
              <a:solidFill>
                <a:schemeClr val="tx1"/>
              </a:solidFill>
            </a:endParaRPr>
          </a:p>
        </p:txBody>
      </p:sp>
      <p:sp>
        <p:nvSpPr>
          <p:cNvPr id="42" name="Rectangle 41"/>
          <p:cNvSpPr/>
          <p:nvPr/>
        </p:nvSpPr>
        <p:spPr bwMode="auto">
          <a:xfrm>
            <a:off x="8605679" y="1869837"/>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65" name="Rectangle 64"/>
          <p:cNvSpPr/>
          <p:nvPr/>
        </p:nvSpPr>
        <p:spPr bwMode="auto">
          <a:xfrm>
            <a:off x="8605679" y="2197189"/>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78" name="Rectangle 77"/>
          <p:cNvSpPr/>
          <p:nvPr/>
        </p:nvSpPr>
        <p:spPr bwMode="auto">
          <a:xfrm>
            <a:off x="8605679" y="2524541"/>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9" name="Rectangle 108"/>
          <p:cNvSpPr/>
          <p:nvPr/>
        </p:nvSpPr>
        <p:spPr bwMode="auto">
          <a:xfrm>
            <a:off x="8605679" y="2851893"/>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3" name="Rectangle 102"/>
          <p:cNvSpPr/>
          <p:nvPr/>
        </p:nvSpPr>
        <p:spPr bwMode="auto">
          <a:xfrm>
            <a:off x="8605679" y="3179245"/>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97" name="Rectangle 96"/>
          <p:cNvSpPr/>
          <p:nvPr/>
        </p:nvSpPr>
        <p:spPr bwMode="auto">
          <a:xfrm>
            <a:off x="8605679" y="3506597"/>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9" name="Rectangle 138"/>
          <p:cNvSpPr/>
          <p:nvPr/>
        </p:nvSpPr>
        <p:spPr bwMode="auto">
          <a:xfrm>
            <a:off x="8605679" y="3833949"/>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3" name="Rectangle 132"/>
          <p:cNvSpPr/>
          <p:nvPr/>
        </p:nvSpPr>
        <p:spPr bwMode="auto">
          <a:xfrm>
            <a:off x="8605679" y="4161301"/>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27" name="Rectangle 126"/>
          <p:cNvSpPr/>
          <p:nvPr/>
        </p:nvSpPr>
        <p:spPr bwMode="auto">
          <a:xfrm>
            <a:off x="8605679" y="4488653"/>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2" name="Rectangle 151"/>
          <p:cNvSpPr/>
          <p:nvPr/>
        </p:nvSpPr>
        <p:spPr bwMode="auto">
          <a:xfrm>
            <a:off x="8605679" y="4816005"/>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22" name="Rectangle 121"/>
          <p:cNvSpPr/>
          <p:nvPr/>
        </p:nvSpPr>
        <p:spPr bwMode="auto">
          <a:xfrm>
            <a:off x="8605679" y="5143357"/>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30" name="Rectangle 129"/>
          <p:cNvSpPr/>
          <p:nvPr/>
        </p:nvSpPr>
        <p:spPr bwMode="auto">
          <a:xfrm>
            <a:off x="8605679" y="5470708"/>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42" name="Rectangle 141"/>
          <p:cNvSpPr/>
          <p:nvPr/>
        </p:nvSpPr>
        <p:spPr bwMode="auto">
          <a:xfrm>
            <a:off x="8605679" y="5798063"/>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6" name="Freeform: Shape 155"/>
          <p:cNvSpPr>
            <a:spLocks noChangeAspect="1"/>
          </p:cNvSpPr>
          <p:nvPr/>
        </p:nvSpPr>
        <p:spPr bwMode="auto">
          <a:xfrm>
            <a:off x="8695324" y="5217390"/>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172" name="Freeform: Shape 171"/>
          <p:cNvSpPr>
            <a:spLocks noChangeAspect="1"/>
          </p:cNvSpPr>
          <p:nvPr/>
        </p:nvSpPr>
        <p:spPr bwMode="auto">
          <a:xfrm>
            <a:off x="8695324" y="5544743"/>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87" name="Rectangle 86"/>
          <p:cNvSpPr/>
          <p:nvPr/>
        </p:nvSpPr>
        <p:spPr>
          <a:xfrm>
            <a:off x="8605679" y="1552281"/>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100 TB</a:t>
            </a:r>
          </a:p>
        </p:txBody>
      </p:sp>
      <p:sp>
        <p:nvSpPr>
          <p:cNvPr id="88" name="Rectangle 87"/>
          <p:cNvSpPr/>
          <p:nvPr/>
        </p:nvSpPr>
        <p:spPr>
          <a:xfrm>
            <a:off x="8605679" y="1879633"/>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48/day</a:t>
            </a:r>
          </a:p>
        </p:txBody>
      </p:sp>
      <p:sp>
        <p:nvSpPr>
          <p:cNvPr id="106" name="Freeform: Shape 105"/>
          <p:cNvSpPr>
            <a:spLocks noChangeAspect="1"/>
          </p:cNvSpPr>
          <p:nvPr/>
        </p:nvSpPr>
        <p:spPr bwMode="auto">
          <a:xfrm>
            <a:off x="8695324" y="2925927"/>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92" name="Rectangle 91"/>
          <p:cNvSpPr/>
          <p:nvPr/>
        </p:nvSpPr>
        <p:spPr>
          <a:xfrm>
            <a:off x="8605679" y="2861689"/>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r>
              <a:rPr lang="en-US" sz="1568" baseline="30000">
                <a:cs typeface="Segoe UI Semilight" panose="020B0402040204020203" pitchFamily="34" charset="0"/>
              </a:rPr>
              <a:t>2</a:t>
            </a:r>
          </a:p>
        </p:txBody>
      </p:sp>
      <p:sp>
        <p:nvSpPr>
          <p:cNvPr id="91" name="Freeform: Shape 90"/>
          <p:cNvSpPr>
            <a:spLocks noChangeAspect="1"/>
          </p:cNvSpPr>
          <p:nvPr/>
        </p:nvSpPr>
        <p:spPr bwMode="auto">
          <a:xfrm>
            <a:off x="8695324" y="3580630"/>
            <a:ext cx="230509" cy="179285"/>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err="1">
              <a:solidFill>
                <a:schemeClr val="tx1"/>
              </a:solidFill>
              <a:ea typeface="Segoe UI" pitchFamily="34" charset="0"/>
              <a:cs typeface="Segoe UI" pitchFamily="34" charset="0"/>
            </a:endParaRPr>
          </a:p>
        </p:txBody>
      </p:sp>
      <p:sp>
        <p:nvSpPr>
          <p:cNvPr id="95" name="Rectangle 94"/>
          <p:cNvSpPr/>
          <p:nvPr/>
        </p:nvSpPr>
        <p:spPr>
          <a:xfrm>
            <a:off x="8605679" y="3516392"/>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r>
              <a:rPr lang="en-US" sz="1568" baseline="30000">
                <a:cs typeface="Segoe UI Semilight" panose="020B0402040204020203" pitchFamily="34" charset="0"/>
              </a:rPr>
              <a:t>3</a:t>
            </a:r>
          </a:p>
        </p:txBody>
      </p:sp>
      <p:sp>
        <p:nvSpPr>
          <p:cNvPr id="112" name="Rectangle 111"/>
          <p:cNvSpPr/>
          <p:nvPr/>
        </p:nvSpPr>
        <p:spPr>
          <a:xfrm>
            <a:off x="8605679" y="4171096"/>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endParaRPr lang="en-US" sz="1568" baseline="30000">
              <a:cs typeface="Segoe UI Semilight" panose="020B0402040204020203" pitchFamily="34" charset="0"/>
            </a:endParaRPr>
          </a:p>
        </p:txBody>
      </p:sp>
      <p:sp>
        <p:nvSpPr>
          <p:cNvPr id="114" name="Rectangle 113"/>
          <p:cNvSpPr/>
          <p:nvPr/>
        </p:nvSpPr>
        <p:spPr>
          <a:xfrm>
            <a:off x="8605679" y="4498448"/>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endParaRPr lang="en-US" sz="1568" baseline="30000">
              <a:cs typeface="Segoe UI Semilight" panose="020B0402040204020203" pitchFamily="34" charset="0"/>
            </a:endParaRPr>
          </a:p>
        </p:txBody>
      </p:sp>
      <p:sp>
        <p:nvSpPr>
          <p:cNvPr id="115" name="Rectangle 114"/>
          <p:cNvSpPr/>
          <p:nvPr/>
        </p:nvSpPr>
        <p:spPr>
          <a:xfrm>
            <a:off x="8605679" y="4825800"/>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endParaRPr lang="en-US" sz="1568" baseline="30000">
              <a:cs typeface="Segoe UI Semilight" panose="020B0402040204020203" pitchFamily="34" charset="0"/>
            </a:endParaRPr>
          </a:p>
        </p:txBody>
      </p:sp>
      <p:sp>
        <p:nvSpPr>
          <p:cNvPr id="116" name="Rectangle 115"/>
          <p:cNvSpPr/>
          <p:nvPr/>
        </p:nvSpPr>
        <p:spPr>
          <a:xfrm>
            <a:off x="8605679" y="5153152"/>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endParaRPr lang="en-US" sz="1568" baseline="30000">
              <a:cs typeface="Segoe UI Semilight" panose="020B0402040204020203" pitchFamily="34" charset="0"/>
            </a:endParaRPr>
          </a:p>
        </p:txBody>
      </p:sp>
      <p:sp>
        <p:nvSpPr>
          <p:cNvPr id="117" name="Rectangle 116"/>
          <p:cNvSpPr/>
          <p:nvPr/>
        </p:nvSpPr>
        <p:spPr>
          <a:xfrm>
            <a:off x="8605679" y="3189041"/>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r>
              <a:rPr lang="en-US" sz="1568" baseline="30000">
                <a:cs typeface="Segoe UI Semilight" panose="020B0402040204020203" pitchFamily="34" charset="0"/>
              </a:rPr>
              <a:t>3</a:t>
            </a:r>
          </a:p>
        </p:txBody>
      </p:sp>
      <p:sp>
        <p:nvSpPr>
          <p:cNvPr id="141" name="TextBox 140"/>
          <p:cNvSpPr txBox="1"/>
          <p:nvPr/>
        </p:nvSpPr>
        <p:spPr>
          <a:xfrm>
            <a:off x="393522" y="6304002"/>
            <a:ext cx="11294953" cy="553998"/>
          </a:xfrm>
          <a:prstGeom prst="rect">
            <a:avLst/>
          </a:prstGeom>
          <a:noFill/>
        </p:spPr>
        <p:txBody>
          <a:bodyPr wrap="square" rtlCol="0">
            <a:spAutoFit/>
          </a:bodyPr>
          <a:lstStyle/>
          <a:p>
            <a:pPr defTabSz="914225">
              <a:defRPr/>
            </a:pPr>
            <a:r>
              <a:rPr lang="en-US" sz="1000" baseline="30000">
                <a:cs typeface="Segoe UI" panose="020B0502040204020203" pitchFamily="34" charset="0"/>
              </a:rPr>
              <a:t>1</a:t>
            </a:r>
            <a:r>
              <a:rPr lang="en-US" sz="1000">
                <a:cs typeface="Segoe UI" panose="020B0502040204020203" pitchFamily="34" charset="0"/>
              </a:rPr>
              <a:t> EM3 SKU or higher.</a:t>
            </a:r>
          </a:p>
          <a:p>
            <a:pPr defTabSz="914225">
              <a:defRPr/>
            </a:pPr>
            <a:r>
              <a:rPr lang="en-US" sz="1000" baseline="30000">
                <a:cs typeface="Segoe UI" panose="020B0502040204020203" pitchFamily="34" charset="0"/>
              </a:rPr>
              <a:t>2</a:t>
            </a:r>
            <a:r>
              <a:rPr lang="en-US" sz="1000">
                <a:cs typeface="Segoe UI" panose="020B0502040204020203" pitchFamily="34" charset="0"/>
              </a:rPr>
              <a:t> Basic user consumption in apps includes viewing content in web and mobile; using Q&amp;A, Quick Insights, and Cortana; and exporting to Excel, CSV, and PowerPoint.</a:t>
            </a:r>
          </a:p>
          <a:p>
            <a:pPr defTabSz="914225">
              <a:defRPr/>
            </a:pPr>
            <a:r>
              <a:rPr lang="en-US" sz="1000" baseline="30000">
                <a:cs typeface="Segoe UI" panose="020B0502040204020203" pitchFamily="34" charset="0"/>
              </a:rPr>
              <a:t>3</a:t>
            </a:r>
            <a:r>
              <a:rPr lang="en-US" sz="1000">
                <a:cs typeface="Segoe UI" panose="020B0502040204020203" pitchFamily="34" charset="0"/>
              </a:rPr>
              <a:t> Embedded SKUs only allow consumption through embedded APIs and controls, NOT apps or email subscriptions.</a:t>
            </a:r>
          </a:p>
        </p:txBody>
      </p:sp>
      <p:sp>
        <p:nvSpPr>
          <p:cNvPr id="94" name="Rectangle 93"/>
          <p:cNvSpPr/>
          <p:nvPr/>
        </p:nvSpPr>
        <p:spPr>
          <a:xfrm>
            <a:off x="8605679" y="2203722"/>
            <a:ext cx="3137487" cy="307761"/>
          </a:xfrm>
          <a:prstGeom prst="rect">
            <a:avLst/>
          </a:prstGeom>
        </p:spPr>
        <p:txBody>
          <a:bodyPr wrap="square" lIns="313749" anchor="ctr" anchorCtr="0">
            <a:spAutoFit/>
          </a:bodyPr>
          <a:lstStyle/>
          <a:p>
            <a:pPr marL="0" lvl="1" defTabSz="914192">
              <a:lnSpc>
                <a:spcPct val="90000"/>
              </a:lnSpc>
              <a:spcBef>
                <a:spcPts val="588"/>
              </a:spcBef>
              <a:defRPr/>
            </a:pPr>
            <a:r>
              <a:rPr lang="en-US" sz="1568">
                <a:cs typeface="Segoe UI Semilight" panose="020B0402040204020203" pitchFamily="34" charset="0"/>
              </a:rPr>
              <a:t> </a:t>
            </a:r>
            <a:r>
              <a:rPr lang="en-US" sz="1568" baseline="30000">
                <a:cs typeface="Segoe UI Semilight" panose="020B0402040204020203" pitchFamily="34" charset="0"/>
              </a:rPr>
              <a:t>1</a:t>
            </a:r>
          </a:p>
        </p:txBody>
      </p:sp>
    </p:spTree>
    <p:extLst>
      <p:ext uri="{BB962C8B-B14F-4D97-AF65-F5344CB8AC3E}">
        <p14:creationId xmlns:p14="http://schemas.microsoft.com/office/powerpoint/2010/main" val="369015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mn-lt"/>
              </a:rPr>
              <a:t>Collaboration vs. consumption</a:t>
            </a:r>
          </a:p>
        </p:txBody>
      </p:sp>
      <p:sp>
        <p:nvSpPr>
          <p:cNvPr id="17" name="Rectangle 16"/>
          <p:cNvSpPr/>
          <p:nvPr/>
        </p:nvSpPr>
        <p:spPr bwMode="auto">
          <a:xfrm>
            <a:off x="448212" y="1994736"/>
            <a:ext cx="4571766"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765">
              <a:solidFill>
                <a:schemeClr val="tx1"/>
              </a:solidFill>
            </a:endParaRPr>
          </a:p>
        </p:txBody>
      </p:sp>
      <p:sp>
        <p:nvSpPr>
          <p:cNvPr id="43" name="Rectangle 42"/>
          <p:cNvSpPr/>
          <p:nvPr/>
        </p:nvSpPr>
        <p:spPr bwMode="auto">
          <a:xfrm>
            <a:off x="448212" y="2324390"/>
            <a:ext cx="4571766"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8" name="Rectangle 17"/>
          <p:cNvSpPr/>
          <p:nvPr/>
        </p:nvSpPr>
        <p:spPr>
          <a:xfrm>
            <a:off x="448212" y="2005682"/>
            <a:ext cx="4571766"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Total storage size</a:t>
            </a:r>
          </a:p>
        </p:txBody>
      </p:sp>
      <p:sp>
        <p:nvSpPr>
          <p:cNvPr id="49" name="Rectangle 48"/>
          <p:cNvSpPr/>
          <p:nvPr/>
        </p:nvSpPr>
        <p:spPr>
          <a:xfrm>
            <a:off x="448212" y="2335336"/>
            <a:ext cx="4571766"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Refresh rate</a:t>
            </a:r>
          </a:p>
        </p:txBody>
      </p:sp>
      <p:sp>
        <p:nvSpPr>
          <p:cNvPr id="148" name="TextBox 147"/>
          <p:cNvSpPr txBox="1"/>
          <p:nvPr/>
        </p:nvSpPr>
        <p:spPr>
          <a:xfrm>
            <a:off x="338521" y="6325506"/>
            <a:ext cx="11294953" cy="549381"/>
          </a:xfrm>
          <a:prstGeom prst="rect">
            <a:avLst/>
          </a:prstGeom>
          <a:noFill/>
        </p:spPr>
        <p:txBody>
          <a:bodyPr wrap="square" rtlCol="0">
            <a:spAutoFit/>
          </a:bodyPr>
          <a:lstStyle/>
          <a:p>
            <a:pPr defTabSz="914225">
              <a:lnSpc>
                <a:spcPct val="90000"/>
              </a:lnSpc>
              <a:defRPr/>
            </a:pPr>
            <a:r>
              <a:rPr lang="en-US" sz="1100" baseline="30000">
                <a:cs typeface="Segoe UI" panose="020B0502040204020203" pitchFamily="34" charset="0"/>
              </a:rPr>
              <a:t>1</a:t>
            </a:r>
            <a:r>
              <a:rPr lang="en-US" sz="1100">
                <a:cs typeface="Segoe UI" panose="020B0502040204020203" pitchFamily="34" charset="0"/>
              </a:rPr>
              <a:t> EM3 SKU or higher.</a:t>
            </a:r>
          </a:p>
          <a:p>
            <a:pPr defTabSz="914225">
              <a:lnSpc>
                <a:spcPct val="90000"/>
              </a:lnSpc>
              <a:defRPr/>
            </a:pPr>
            <a:r>
              <a:rPr lang="en-US" sz="1100" baseline="30000">
                <a:cs typeface="Segoe UI" panose="020B0502040204020203" pitchFamily="34" charset="0"/>
              </a:rPr>
              <a:t>2</a:t>
            </a:r>
            <a:r>
              <a:rPr lang="en-US" sz="1100">
                <a:cs typeface="Segoe UI" panose="020B0502040204020203" pitchFamily="34" charset="0"/>
              </a:rPr>
              <a:t> Basic user consumption in apps includes viewing content in web and mobile; using Q&amp;A, Quick Insights, and Cortana; and exporting to Excel, CSV, and PowerPoint.</a:t>
            </a:r>
          </a:p>
          <a:p>
            <a:pPr defTabSz="914225">
              <a:lnSpc>
                <a:spcPct val="90000"/>
              </a:lnSpc>
              <a:defRPr/>
            </a:pPr>
            <a:r>
              <a:rPr lang="en-US" sz="1100" baseline="30000">
                <a:cs typeface="Segoe UI" panose="020B0502040204020203" pitchFamily="34" charset="0"/>
              </a:rPr>
              <a:t>3</a:t>
            </a:r>
            <a:r>
              <a:rPr lang="en-US" sz="1100">
                <a:cs typeface="Segoe UI" panose="020B0502040204020203" pitchFamily="34" charset="0"/>
              </a:rPr>
              <a:t> Collaboration capabilities can be enabled with a Power BI Pro license per user.</a:t>
            </a:r>
          </a:p>
        </p:txBody>
      </p:sp>
      <p:sp>
        <p:nvSpPr>
          <p:cNvPr id="5" name="Rectangle 4"/>
          <p:cNvSpPr/>
          <p:nvPr/>
        </p:nvSpPr>
        <p:spPr>
          <a:xfrm>
            <a:off x="5244227" y="1187962"/>
            <a:ext cx="3137487" cy="769402"/>
          </a:xfrm>
          <a:prstGeom prst="rect">
            <a:avLst/>
          </a:prstGeom>
        </p:spPr>
        <p:txBody>
          <a:bodyPr wrap="square">
            <a:spAutoFit/>
          </a:bodyPr>
          <a:lstStyle/>
          <a:p>
            <a:pPr marL="0" lvl="1" defTabSz="914049">
              <a:lnSpc>
                <a:spcPct val="90000"/>
              </a:lnSpc>
              <a:defRPr/>
            </a:pPr>
            <a:r>
              <a:rPr lang="en-US" sz="1765">
                <a:cs typeface="Segoe UI Semibold" panose="020B0702040204020203" pitchFamily="34" charset="0"/>
              </a:rPr>
              <a:t>Pro </a:t>
            </a:r>
          </a:p>
          <a:p>
            <a:pPr marL="0" lvl="1" defTabSz="914049">
              <a:lnSpc>
                <a:spcPct val="90000"/>
              </a:lnSpc>
              <a:defRPr/>
            </a:pPr>
            <a:r>
              <a:rPr lang="en-US" sz="1568">
                <a:cs typeface="Segoe UI Semibold" panose="020B0702040204020203" pitchFamily="34" charset="0"/>
              </a:rPr>
              <a:t>Self-service and collaboration—licensed per user</a:t>
            </a:r>
          </a:p>
        </p:txBody>
      </p:sp>
      <p:sp>
        <p:nvSpPr>
          <p:cNvPr id="190" name="Rectangle 189"/>
          <p:cNvSpPr/>
          <p:nvPr/>
        </p:nvSpPr>
        <p:spPr bwMode="auto">
          <a:xfrm>
            <a:off x="5244227" y="1994736"/>
            <a:ext cx="3137487"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2353">
              <a:solidFill>
                <a:schemeClr val="tx1"/>
              </a:solidFill>
            </a:endParaRPr>
          </a:p>
        </p:txBody>
      </p:sp>
      <p:sp>
        <p:nvSpPr>
          <p:cNvPr id="191" name="Rectangle 190"/>
          <p:cNvSpPr/>
          <p:nvPr/>
        </p:nvSpPr>
        <p:spPr bwMode="auto">
          <a:xfrm>
            <a:off x="5244227" y="2324390"/>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93" name="Rectangle 192"/>
          <p:cNvSpPr/>
          <p:nvPr/>
        </p:nvSpPr>
        <p:spPr>
          <a:xfrm>
            <a:off x="5244227" y="2005682"/>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10 GB</a:t>
            </a:r>
          </a:p>
        </p:txBody>
      </p:sp>
      <p:sp>
        <p:nvSpPr>
          <p:cNvPr id="194" name="Rectangle 193"/>
          <p:cNvSpPr/>
          <p:nvPr/>
        </p:nvSpPr>
        <p:spPr>
          <a:xfrm>
            <a:off x="5244227" y="2335336"/>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8/day</a:t>
            </a:r>
          </a:p>
        </p:txBody>
      </p:sp>
      <p:sp>
        <p:nvSpPr>
          <p:cNvPr id="11" name="Rectangle 10"/>
          <p:cNvSpPr/>
          <p:nvPr/>
        </p:nvSpPr>
        <p:spPr>
          <a:xfrm>
            <a:off x="8605962" y="1187962"/>
            <a:ext cx="3137487" cy="769402"/>
          </a:xfrm>
          <a:prstGeom prst="rect">
            <a:avLst/>
          </a:prstGeom>
        </p:spPr>
        <p:txBody>
          <a:bodyPr wrap="square">
            <a:spAutoFit/>
          </a:bodyPr>
          <a:lstStyle/>
          <a:p>
            <a:pPr marL="0" lvl="1" defTabSz="914049">
              <a:lnSpc>
                <a:spcPct val="90000"/>
              </a:lnSpc>
              <a:defRPr/>
            </a:pPr>
            <a:r>
              <a:rPr lang="en-US" sz="1765">
                <a:cs typeface="Segoe UI Semibold" panose="020B0702040204020203" pitchFamily="34" charset="0"/>
              </a:rPr>
              <a:t>Premium without Pro </a:t>
            </a:r>
          </a:p>
          <a:p>
            <a:pPr marL="0" lvl="1" defTabSz="914049">
              <a:lnSpc>
                <a:spcPct val="90000"/>
              </a:lnSpc>
              <a:defRPr/>
            </a:pPr>
            <a:r>
              <a:rPr lang="en-US" sz="1568">
                <a:cs typeface="Segoe UI Semibold" panose="020B0702040204020203" pitchFamily="34" charset="0"/>
              </a:rPr>
              <a:t>Basic consumption—</a:t>
            </a:r>
            <a:br>
              <a:rPr lang="en-US" sz="1568">
                <a:cs typeface="Segoe UI Semibold" panose="020B0702040204020203" pitchFamily="34" charset="0"/>
              </a:rPr>
            </a:br>
            <a:r>
              <a:rPr lang="en-US" sz="1568">
                <a:cs typeface="Segoe UI Semibold" panose="020B0702040204020203" pitchFamily="34" charset="0"/>
              </a:rPr>
              <a:t>not licensed per user</a:t>
            </a:r>
          </a:p>
        </p:txBody>
      </p:sp>
      <p:sp>
        <p:nvSpPr>
          <p:cNvPr id="211" name="Rectangle 210"/>
          <p:cNvSpPr/>
          <p:nvPr/>
        </p:nvSpPr>
        <p:spPr bwMode="auto">
          <a:xfrm>
            <a:off x="8605962" y="1994736"/>
            <a:ext cx="3137487" cy="0"/>
          </a:xfrm>
          <a:prstGeom prst="rect">
            <a:avLst/>
          </a:prstGeom>
          <a:noFill/>
          <a:ln w="476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2353">
              <a:solidFill>
                <a:schemeClr val="tx1"/>
              </a:solidFill>
            </a:endParaRPr>
          </a:p>
        </p:txBody>
      </p:sp>
      <p:sp>
        <p:nvSpPr>
          <p:cNvPr id="212" name="Rectangle 211"/>
          <p:cNvSpPr/>
          <p:nvPr/>
        </p:nvSpPr>
        <p:spPr bwMode="auto">
          <a:xfrm>
            <a:off x="8605962" y="2324390"/>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14" name="Rectangle 213"/>
          <p:cNvSpPr/>
          <p:nvPr/>
        </p:nvSpPr>
        <p:spPr>
          <a:xfrm>
            <a:off x="8605962" y="2005682"/>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100 TB</a:t>
            </a:r>
          </a:p>
        </p:txBody>
      </p:sp>
      <p:sp>
        <p:nvSpPr>
          <p:cNvPr id="215" name="Rectangle 214"/>
          <p:cNvSpPr/>
          <p:nvPr/>
        </p:nvSpPr>
        <p:spPr>
          <a:xfrm>
            <a:off x="8605962" y="2335336"/>
            <a:ext cx="3137487"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panose="020B0502040204020203" pitchFamily="34" charset="0"/>
              </a:rPr>
              <a:t>48/day</a:t>
            </a:r>
          </a:p>
        </p:txBody>
      </p:sp>
      <p:grpSp>
        <p:nvGrpSpPr>
          <p:cNvPr id="6" name="Group 5"/>
          <p:cNvGrpSpPr/>
          <p:nvPr/>
        </p:nvGrpSpPr>
        <p:grpSpPr>
          <a:xfrm>
            <a:off x="448212" y="2654044"/>
            <a:ext cx="11295237" cy="988964"/>
            <a:chOff x="457199" y="5052883"/>
            <a:chExt cx="11521730" cy="1008795"/>
          </a:xfrm>
        </p:grpSpPr>
        <p:sp>
          <p:nvSpPr>
            <p:cNvPr id="135" name="Rectangle 134"/>
            <p:cNvSpPr/>
            <p:nvPr/>
          </p:nvSpPr>
          <p:spPr>
            <a:xfrm>
              <a:off x="457199" y="5064049"/>
              <a:ext cx="4663439" cy="313932"/>
            </a:xfrm>
            <a:prstGeom prst="rect">
              <a:avLst/>
            </a:prstGeom>
          </p:spPr>
          <p:txBody>
            <a:bodyPr wrap="square" lIns="89642" anchor="ctr" anchorCtr="0">
              <a:spAutoFit/>
            </a:bodyPr>
            <a:lstStyle/>
            <a:p>
              <a:pPr marL="0" lvl="1" defTabSz="914192">
                <a:lnSpc>
                  <a:spcPct val="90000"/>
                </a:lnSpc>
                <a:spcBef>
                  <a:spcPts val="588"/>
                </a:spcBef>
                <a:defRPr/>
              </a:pPr>
              <a:r>
                <a:rPr lang="en-US" sz="1568">
                  <a:cs typeface="Segoe UI Semibold" panose="020B0702040204020203" pitchFamily="34" charset="0"/>
                </a:rPr>
                <a:t>Isolation with dedicated hardware</a:t>
              </a:r>
            </a:p>
          </p:txBody>
        </p:sp>
        <p:sp>
          <p:nvSpPr>
            <p:cNvPr id="129" name="Rectangle 128"/>
            <p:cNvSpPr/>
            <p:nvPr/>
          </p:nvSpPr>
          <p:spPr>
            <a:xfrm>
              <a:off x="457199" y="5400313"/>
              <a:ext cx="4663439" cy="313932"/>
            </a:xfrm>
            <a:prstGeom prst="rect">
              <a:avLst/>
            </a:prstGeom>
          </p:spPr>
          <p:txBody>
            <a:bodyPr wrap="square" lIns="89642" anchor="ctr" anchorCtr="0">
              <a:spAutoFit/>
            </a:bodyPr>
            <a:lstStyle/>
            <a:p>
              <a:pPr marL="0" lvl="1" defTabSz="914192">
                <a:lnSpc>
                  <a:spcPct val="90000"/>
                </a:lnSpc>
                <a:spcBef>
                  <a:spcPts val="588"/>
                </a:spcBef>
              </a:pPr>
              <a:r>
                <a:rPr lang="en-US" sz="1568">
                  <a:cs typeface="Segoe UI Semibold" panose="020B0702040204020203" pitchFamily="34" charset="0"/>
                </a:rPr>
                <a:t>Enterprise distribution</a:t>
              </a:r>
            </a:p>
          </p:txBody>
        </p:sp>
        <p:sp>
          <p:nvSpPr>
            <p:cNvPr id="120" name="Rectangle 119"/>
            <p:cNvSpPr/>
            <p:nvPr/>
          </p:nvSpPr>
          <p:spPr>
            <a:xfrm>
              <a:off x="457199" y="5736577"/>
              <a:ext cx="4663439" cy="313932"/>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Apps</a:t>
              </a:r>
            </a:p>
          </p:txBody>
        </p:sp>
        <p:sp>
          <p:nvSpPr>
            <p:cNvPr id="140" name="Rectangle 139"/>
            <p:cNvSpPr/>
            <p:nvPr/>
          </p:nvSpPr>
          <p:spPr bwMode="auto">
            <a:xfrm>
              <a:off x="457199" y="5052883"/>
              <a:ext cx="4663439"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34" name="Rectangle 133"/>
            <p:cNvSpPr/>
            <p:nvPr/>
          </p:nvSpPr>
          <p:spPr bwMode="auto">
            <a:xfrm>
              <a:off x="457199" y="5389147"/>
              <a:ext cx="4663439"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28" name="Rectangle 127"/>
            <p:cNvSpPr/>
            <p:nvPr/>
          </p:nvSpPr>
          <p:spPr bwMode="auto">
            <a:xfrm>
              <a:off x="457199" y="5725411"/>
              <a:ext cx="4663439"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53" name="Rectangle 152"/>
            <p:cNvSpPr/>
            <p:nvPr/>
          </p:nvSpPr>
          <p:spPr bwMode="auto">
            <a:xfrm>
              <a:off x="457199" y="6061678"/>
              <a:ext cx="4663439"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568">
                <a:solidFill>
                  <a:schemeClr val="tx1"/>
                </a:solidFill>
              </a:endParaRPr>
            </a:p>
          </p:txBody>
        </p:sp>
        <p:sp>
          <p:nvSpPr>
            <p:cNvPr id="204" name="Rectangle 203"/>
            <p:cNvSpPr/>
            <p:nvPr/>
          </p:nvSpPr>
          <p:spPr bwMode="auto">
            <a:xfrm>
              <a:off x="5349384" y="5725411"/>
              <a:ext cx="32004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568">
                <a:solidFill>
                  <a:schemeClr val="tx1"/>
                </a:solidFill>
              </a:endParaRPr>
            </a:p>
          </p:txBody>
        </p:sp>
        <p:sp>
          <p:nvSpPr>
            <p:cNvPr id="205" name="Rectangle 204"/>
            <p:cNvSpPr/>
            <p:nvPr/>
          </p:nvSpPr>
          <p:spPr bwMode="auto">
            <a:xfrm>
              <a:off x="5349384" y="6061678"/>
              <a:ext cx="32004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568">
                <a:solidFill>
                  <a:schemeClr val="tx1"/>
                </a:solidFill>
              </a:endParaRPr>
            </a:p>
          </p:txBody>
        </p:sp>
        <p:sp>
          <p:nvSpPr>
            <p:cNvPr id="206" name="Rectangle 205"/>
            <p:cNvSpPr/>
            <p:nvPr/>
          </p:nvSpPr>
          <p:spPr bwMode="auto">
            <a:xfrm>
              <a:off x="5349384" y="5052883"/>
              <a:ext cx="32004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07" name="Rectangle 206"/>
            <p:cNvSpPr/>
            <p:nvPr/>
          </p:nvSpPr>
          <p:spPr bwMode="auto">
            <a:xfrm>
              <a:off x="5349384" y="5389147"/>
              <a:ext cx="32004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08" name="Freeform: Shape 207"/>
            <p:cNvSpPr>
              <a:spLocks noChangeAspect="1"/>
            </p:cNvSpPr>
            <p:nvPr/>
          </p:nvSpPr>
          <p:spPr bwMode="auto">
            <a:xfrm>
              <a:off x="5448925" y="5122683"/>
              <a:ext cx="196664" cy="196664"/>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209" name="Rectangle 208"/>
            <p:cNvSpPr/>
            <p:nvPr/>
          </p:nvSpPr>
          <p:spPr>
            <a:xfrm>
              <a:off x="5349384" y="5736577"/>
              <a:ext cx="3200400" cy="313932"/>
            </a:xfrm>
            <a:prstGeom prst="rect">
              <a:avLst/>
            </a:prstGeom>
          </p:spPr>
          <p:txBody>
            <a:bodyPr wrap="square" lIns="89642" anchor="ctr" anchorCtr="0">
              <a:spAutoFit/>
            </a:bodyPr>
            <a:lstStyle/>
            <a:p>
              <a:pPr marL="0" lvl="1" defTabSz="914192">
                <a:lnSpc>
                  <a:spcPct val="90000"/>
                </a:lnSpc>
                <a:spcBef>
                  <a:spcPts val="588"/>
                </a:spcBef>
              </a:pPr>
              <a:r>
                <a:rPr lang="en-US" sz="1568">
                  <a:cs typeface="Segoe UI Semilight" panose="020B0402040204020203" pitchFamily="34" charset="0"/>
                </a:rPr>
                <a:t>Create and consume</a:t>
              </a:r>
            </a:p>
          </p:txBody>
        </p:sp>
        <p:sp>
          <p:nvSpPr>
            <p:cNvPr id="187" name="Freeform: Shape 186"/>
            <p:cNvSpPr>
              <a:spLocks noChangeAspect="1"/>
            </p:cNvSpPr>
            <p:nvPr/>
          </p:nvSpPr>
          <p:spPr bwMode="auto">
            <a:xfrm>
              <a:off x="8849976" y="5122683"/>
              <a:ext cx="252853" cy="196664"/>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188" name="Rectangle 187"/>
            <p:cNvSpPr/>
            <p:nvPr/>
          </p:nvSpPr>
          <p:spPr>
            <a:xfrm>
              <a:off x="8778529" y="5736577"/>
              <a:ext cx="3200400" cy="313932"/>
            </a:xfrm>
            <a:prstGeom prst="rect">
              <a:avLst/>
            </a:prstGeom>
          </p:spPr>
          <p:txBody>
            <a:bodyPr wrap="square" lIns="89642" anchor="ctr" anchorCtr="0">
              <a:spAutoFit/>
            </a:bodyPr>
            <a:lstStyle/>
            <a:p>
              <a:pPr marL="0" lvl="1" defTabSz="914192">
                <a:lnSpc>
                  <a:spcPct val="90000"/>
                </a:lnSpc>
                <a:spcBef>
                  <a:spcPts val="588"/>
                </a:spcBef>
              </a:pPr>
              <a:r>
                <a:rPr lang="en-US" sz="1568">
                  <a:cs typeface="Segoe UI Semilight" panose="020B0402040204020203" pitchFamily="34" charset="0"/>
                </a:rPr>
                <a:t>Consume only</a:t>
              </a:r>
              <a:r>
                <a:rPr lang="en-US" sz="1568" baseline="30000">
                  <a:cs typeface="Segoe UI Semilight" panose="020B0402040204020203" pitchFamily="34" charset="0"/>
                </a:rPr>
                <a:t>2</a:t>
              </a:r>
            </a:p>
          </p:txBody>
        </p:sp>
        <p:sp>
          <p:nvSpPr>
            <p:cNvPr id="189" name="Rectangle 188"/>
            <p:cNvSpPr/>
            <p:nvPr/>
          </p:nvSpPr>
          <p:spPr>
            <a:xfrm>
              <a:off x="8778529" y="5095312"/>
              <a:ext cx="3200400" cy="240066"/>
            </a:xfrm>
            <a:prstGeom prst="rect">
              <a:avLst/>
            </a:prstGeom>
          </p:spPr>
          <p:txBody>
            <a:bodyPr wrap="square" lIns="358570" anchor="ctr" anchorCtr="0">
              <a:spAutoFit/>
            </a:bodyPr>
            <a:lstStyle/>
            <a:p>
              <a:pPr marL="0" lvl="1" defTabSz="914192">
                <a:lnSpc>
                  <a:spcPct val="90000"/>
                </a:lnSpc>
                <a:spcBef>
                  <a:spcPts val="588"/>
                </a:spcBef>
              </a:pPr>
              <a:r>
                <a:rPr lang="en-US" sz="1568" baseline="30000">
                  <a:cs typeface="Segoe UI Semilight" panose="020B0402040204020203" pitchFamily="34" charset="0"/>
                </a:rPr>
                <a:t>1</a:t>
              </a:r>
            </a:p>
          </p:txBody>
        </p:sp>
        <p:sp>
          <p:nvSpPr>
            <p:cNvPr id="220" name="Rectangle 219"/>
            <p:cNvSpPr/>
            <p:nvPr/>
          </p:nvSpPr>
          <p:spPr bwMode="auto">
            <a:xfrm>
              <a:off x="8778529" y="5725411"/>
              <a:ext cx="3200400"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568">
                <a:solidFill>
                  <a:schemeClr val="tx1"/>
                </a:solidFill>
              </a:endParaRPr>
            </a:p>
          </p:txBody>
        </p:sp>
        <p:sp>
          <p:nvSpPr>
            <p:cNvPr id="221" name="Rectangle 220"/>
            <p:cNvSpPr/>
            <p:nvPr/>
          </p:nvSpPr>
          <p:spPr bwMode="auto">
            <a:xfrm>
              <a:off x="8778529" y="6061678"/>
              <a:ext cx="32004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568">
                <a:solidFill>
                  <a:schemeClr val="tx1"/>
                </a:solidFill>
              </a:endParaRPr>
            </a:p>
          </p:txBody>
        </p:sp>
        <p:sp>
          <p:nvSpPr>
            <p:cNvPr id="222" name="Rectangle 221"/>
            <p:cNvSpPr/>
            <p:nvPr/>
          </p:nvSpPr>
          <p:spPr bwMode="auto">
            <a:xfrm>
              <a:off x="8778529" y="5052883"/>
              <a:ext cx="32004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23" name="Rectangle 222"/>
            <p:cNvSpPr/>
            <p:nvPr/>
          </p:nvSpPr>
          <p:spPr bwMode="auto">
            <a:xfrm>
              <a:off x="8778529" y="5389147"/>
              <a:ext cx="3200400"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grpSp>
      <p:sp>
        <p:nvSpPr>
          <p:cNvPr id="71" name="Rectangle 70"/>
          <p:cNvSpPr/>
          <p:nvPr/>
        </p:nvSpPr>
        <p:spPr>
          <a:xfrm>
            <a:off x="448212" y="3973286"/>
            <a:ext cx="4571766" cy="307761"/>
          </a:xfrm>
          <a:prstGeom prst="rect">
            <a:avLst/>
          </a:prstGeom>
        </p:spPr>
        <p:txBody>
          <a:bodyPr wrap="square" lIns="268927" anchor="ctr" anchorCtr="0">
            <a:spAutoFit/>
          </a:bodyPr>
          <a:lstStyle/>
          <a:p>
            <a:pPr marL="0" lvl="1" defTabSz="914192">
              <a:lnSpc>
                <a:spcPct val="90000"/>
              </a:lnSpc>
              <a:spcBef>
                <a:spcPts val="588"/>
              </a:spcBef>
            </a:pPr>
            <a:r>
              <a:rPr lang="en-US" sz="1568">
                <a:cs typeface="Segoe UI Semilight" panose="020B0402040204020203" pitchFamily="34" charset="0"/>
              </a:rPr>
              <a:t>Edit and save customized views</a:t>
            </a:r>
          </a:p>
        </p:txBody>
      </p:sp>
      <p:sp>
        <p:nvSpPr>
          <p:cNvPr id="58" name="Rectangle 57"/>
          <p:cNvSpPr/>
          <p:nvPr/>
        </p:nvSpPr>
        <p:spPr>
          <a:xfrm>
            <a:off x="448212" y="3643632"/>
            <a:ext cx="4571766" cy="307761"/>
          </a:xfrm>
          <a:prstGeom prst="rect">
            <a:avLst/>
          </a:prstGeom>
        </p:spPr>
        <p:txBody>
          <a:bodyPr wrap="square" anchor="ctr" anchorCtr="0">
            <a:spAutoFit/>
          </a:bodyPr>
          <a:lstStyle/>
          <a:p>
            <a:pPr marL="0" lvl="1" defTabSz="914192">
              <a:lnSpc>
                <a:spcPct val="90000"/>
              </a:lnSpc>
              <a:spcBef>
                <a:spcPts val="588"/>
              </a:spcBef>
              <a:defRPr/>
            </a:pPr>
            <a:r>
              <a:rPr lang="en-US" sz="1568">
                <a:cs typeface="Segoe UI Semibold" panose="020B0702040204020203" pitchFamily="34" charset="0"/>
              </a:rPr>
              <a:t>Collaboration</a:t>
            </a:r>
          </a:p>
        </p:txBody>
      </p:sp>
      <p:sp>
        <p:nvSpPr>
          <p:cNvPr id="99" name="Rectangle 98"/>
          <p:cNvSpPr/>
          <p:nvPr/>
        </p:nvSpPr>
        <p:spPr>
          <a:xfrm>
            <a:off x="448212" y="4849837"/>
            <a:ext cx="4571766" cy="525004"/>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Connect and analyze data in Excel </a:t>
            </a:r>
            <a:br>
              <a:rPr lang="en-US" sz="1568">
                <a:cs typeface="Segoe UI Semilight" panose="020B0402040204020203" pitchFamily="34" charset="0"/>
              </a:rPr>
            </a:br>
            <a:r>
              <a:rPr lang="en-US" sz="1568">
                <a:cs typeface="Segoe UI Semilight" panose="020B0402040204020203" pitchFamily="34" charset="0"/>
              </a:rPr>
              <a:t>or Power BI Desktop</a:t>
            </a:r>
          </a:p>
        </p:txBody>
      </p:sp>
      <p:sp>
        <p:nvSpPr>
          <p:cNvPr id="66" name="Rectangle 65"/>
          <p:cNvSpPr/>
          <p:nvPr/>
        </p:nvSpPr>
        <p:spPr bwMode="auto">
          <a:xfrm>
            <a:off x="448212" y="5922266"/>
            <a:ext cx="4571766"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79" name="Rectangle 78"/>
          <p:cNvSpPr/>
          <p:nvPr/>
        </p:nvSpPr>
        <p:spPr bwMode="auto">
          <a:xfrm>
            <a:off x="448212" y="3962339"/>
            <a:ext cx="4571766"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10" name="Rectangle 109"/>
          <p:cNvSpPr/>
          <p:nvPr/>
        </p:nvSpPr>
        <p:spPr bwMode="auto">
          <a:xfrm>
            <a:off x="448212" y="4291993"/>
            <a:ext cx="4571766"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4" name="Rectangle 103"/>
          <p:cNvSpPr/>
          <p:nvPr/>
        </p:nvSpPr>
        <p:spPr bwMode="auto">
          <a:xfrm>
            <a:off x="448212" y="4838890"/>
            <a:ext cx="4571766"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98" name="Rectangle 97"/>
          <p:cNvSpPr/>
          <p:nvPr/>
        </p:nvSpPr>
        <p:spPr bwMode="auto">
          <a:xfrm>
            <a:off x="448212" y="5385786"/>
            <a:ext cx="4571766"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solidFill>
                <a:schemeClr val="tx1"/>
              </a:solidFill>
            </a:endParaRPr>
          </a:p>
        </p:txBody>
      </p:sp>
      <p:sp>
        <p:nvSpPr>
          <p:cNvPr id="105" name="Rectangle 104"/>
          <p:cNvSpPr/>
          <p:nvPr/>
        </p:nvSpPr>
        <p:spPr>
          <a:xfrm>
            <a:off x="448211" y="4302940"/>
            <a:ext cx="4571766" cy="525004"/>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Create personal dashboards </a:t>
            </a:r>
            <a:br>
              <a:rPr lang="en-US" sz="1568">
                <a:cs typeface="Segoe UI Semilight" panose="020B0402040204020203" pitchFamily="34" charset="0"/>
              </a:rPr>
            </a:br>
            <a:r>
              <a:rPr lang="en-US" sz="1568">
                <a:cs typeface="Segoe UI Semilight" panose="020B0402040204020203" pitchFamily="34" charset="0"/>
              </a:rPr>
              <a:t>(pin to new dashboards)</a:t>
            </a:r>
          </a:p>
        </p:txBody>
      </p:sp>
      <p:sp>
        <p:nvSpPr>
          <p:cNvPr id="90" name="Rectangle 89"/>
          <p:cNvSpPr/>
          <p:nvPr/>
        </p:nvSpPr>
        <p:spPr>
          <a:xfrm>
            <a:off x="448212" y="5396733"/>
            <a:ext cx="4571766" cy="525004"/>
          </a:xfrm>
          <a:prstGeom prst="rect">
            <a:avLst/>
          </a:prstGeom>
        </p:spPr>
        <p:txBody>
          <a:bodyPr wrap="square" lIns="268927" anchor="ctr" anchorCtr="0">
            <a:spAutoFit/>
          </a:bodyPr>
          <a:lstStyle/>
          <a:p>
            <a:pPr marL="0" lvl="1" defTabSz="914192">
              <a:lnSpc>
                <a:spcPct val="90000"/>
              </a:lnSpc>
              <a:spcBef>
                <a:spcPts val="588"/>
              </a:spcBef>
              <a:defRPr/>
            </a:pPr>
            <a:r>
              <a:rPr lang="en-US" sz="1568">
                <a:cs typeface="Segoe UI Semilight" panose="020B0402040204020203" pitchFamily="34" charset="0"/>
              </a:rPr>
              <a:t>Share and collaborate with Office 365 </a:t>
            </a:r>
            <a:br>
              <a:rPr lang="en-US" sz="1568">
                <a:cs typeface="Segoe UI Semilight" panose="020B0402040204020203" pitchFamily="34" charset="0"/>
              </a:rPr>
            </a:br>
            <a:r>
              <a:rPr lang="en-US" sz="1568">
                <a:cs typeface="Segoe UI Semilight" panose="020B0402040204020203" pitchFamily="34" charset="0"/>
              </a:rPr>
              <a:t>Groups and Microsoft Teams</a:t>
            </a:r>
          </a:p>
        </p:txBody>
      </p:sp>
      <p:sp>
        <p:nvSpPr>
          <p:cNvPr id="192" name="Rectangle 191"/>
          <p:cNvSpPr/>
          <p:nvPr/>
        </p:nvSpPr>
        <p:spPr bwMode="auto">
          <a:xfrm>
            <a:off x="5244227" y="5922266"/>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96" name="Rectangle 195"/>
          <p:cNvSpPr/>
          <p:nvPr/>
        </p:nvSpPr>
        <p:spPr bwMode="auto">
          <a:xfrm>
            <a:off x="5244227" y="3962339"/>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97" name="Rectangle 196"/>
          <p:cNvSpPr/>
          <p:nvPr/>
        </p:nvSpPr>
        <p:spPr bwMode="auto">
          <a:xfrm>
            <a:off x="5244227" y="4291993"/>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98" name="Rectangle 197"/>
          <p:cNvSpPr/>
          <p:nvPr/>
        </p:nvSpPr>
        <p:spPr bwMode="auto">
          <a:xfrm>
            <a:off x="5244227" y="4838891"/>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199" name="Rectangle 198"/>
          <p:cNvSpPr/>
          <p:nvPr/>
        </p:nvSpPr>
        <p:spPr bwMode="auto">
          <a:xfrm>
            <a:off x="5244227" y="5385788"/>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00" name="Freeform: Shape 199"/>
          <p:cNvSpPr>
            <a:spLocks noChangeAspect="1"/>
          </p:cNvSpPr>
          <p:nvPr/>
        </p:nvSpPr>
        <p:spPr bwMode="auto">
          <a:xfrm>
            <a:off x="5314270" y="4030767"/>
            <a:ext cx="247882" cy="192798"/>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201" name="Freeform: Shape 200"/>
          <p:cNvSpPr>
            <a:spLocks noChangeAspect="1"/>
          </p:cNvSpPr>
          <p:nvPr/>
        </p:nvSpPr>
        <p:spPr bwMode="auto">
          <a:xfrm>
            <a:off x="5314270" y="4469043"/>
            <a:ext cx="247882" cy="192798"/>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202" name="Freeform: Shape 201"/>
          <p:cNvSpPr>
            <a:spLocks noChangeAspect="1"/>
          </p:cNvSpPr>
          <p:nvPr/>
        </p:nvSpPr>
        <p:spPr bwMode="auto">
          <a:xfrm>
            <a:off x="5314270" y="5015941"/>
            <a:ext cx="247882" cy="192798"/>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203" name="Freeform: Shape 202"/>
          <p:cNvSpPr>
            <a:spLocks noChangeAspect="1"/>
          </p:cNvSpPr>
          <p:nvPr/>
        </p:nvSpPr>
        <p:spPr bwMode="auto">
          <a:xfrm>
            <a:off x="5314270" y="5562838"/>
            <a:ext cx="247882" cy="192798"/>
          </a:xfrm>
          <a:custGeom>
            <a:avLst/>
            <a:gdLst>
              <a:gd name="connsiteX0" fmla="*/ 517263 w 581921"/>
              <a:gd name="connsiteY0" fmla="*/ 0 h 452606"/>
              <a:gd name="connsiteX1" fmla="*/ 581921 w 581921"/>
              <a:gd name="connsiteY1" fmla="*/ 64658 h 452606"/>
              <a:gd name="connsiteX2" fmla="*/ 193974 w 581921"/>
              <a:gd name="connsiteY2" fmla="*/ 452606 h 452606"/>
              <a:gd name="connsiteX3" fmla="*/ 0 w 581921"/>
              <a:gd name="connsiteY3" fmla="*/ 258632 h 452606"/>
              <a:gd name="connsiteX4" fmla="*/ 64658 w 581921"/>
              <a:gd name="connsiteY4" fmla="*/ 193974 h 452606"/>
              <a:gd name="connsiteX5" fmla="*/ 193974 w 581921"/>
              <a:gd name="connsiteY5" fmla="*/ 323290 h 45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21" h="452606">
                <a:moveTo>
                  <a:pt x="517263" y="0"/>
                </a:moveTo>
                <a:lnTo>
                  <a:pt x="581921" y="64658"/>
                </a:lnTo>
                <a:lnTo>
                  <a:pt x="193974" y="452606"/>
                </a:lnTo>
                <a:lnTo>
                  <a:pt x="0" y="258632"/>
                </a:lnTo>
                <a:lnTo>
                  <a:pt x="64658" y="193974"/>
                </a:lnTo>
                <a:lnTo>
                  <a:pt x="193974" y="32329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179" name="Rectangle 178"/>
          <p:cNvSpPr/>
          <p:nvPr/>
        </p:nvSpPr>
        <p:spPr>
          <a:xfrm>
            <a:off x="8605962" y="4447768"/>
            <a:ext cx="3137487" cy="235347"/>
          </a:xfrm>
          <a:prstGeom prst="rect">
            <a:avLst/>
          </a:prstGeom>
        </p:spPr>
        <p:txBody>
          <a:bodyPr wrap="square" lIns="358570" anchor="ctr" anchorCtr="0">
            <a:spAutoFit/>
          </a:bodyPr>
          <a:lstStyle/>
          <a:p>
            <a:pPr marL="0" lvl="1" defTabSz="914192">
              <a:lnSpc>
                <a:spcPct val="90000"/>
              </a:lnSpc>
              <a:spcBef>
                <a:spcPts val="588"/>
              </a:spcBef>
            </a:pPr>
            <a:r>
              <a:rPr lang="en-US" sz="1568" baseline="30000">
                <a:cs typeface="Segoe UI Semilight" panose="020B0402040204020203" pitchFamily="34" charset="0"/>
              </a:rPr>
              <a:t>3</a:t>
            </a:r>
          </a:p>
        </p:txBody>
      </p:sp>
      <p:sp>
        <p:nvSpPr>
          <p:cNvPr id="180" name="Rectangle 179"/>
          <p:cNvSpPr/>
          <p:nvPr/>
        </p:nvSpPr>
        <p:spPr>
          <a:xfrm>
            <a:off x="8605962" y="4994666"/>
            <a:ext cx="3137487" cy="235347"/>
          </a:xfrm>
          <a:prstGeom prst="rect">
            <a:avLst/>
          </a:prstGeom>
        </p:spPr>
        <p:txBody>
          <a:bodyPr wrap="square" lIns="358570" anchor="ctr" anchorCtr="0">
            <a:spAutoFit/>
          </a:bodyPr>
          <a:lstStyle/>
          <a:p>
            <a:pPr marL="0" lvl="1" defTabSz="914192">
              <a:lnSpc>
                <a:spcPct val="90000"/>
              </a:lnSpc>
              <a:spcBef>
                <a:spcPts val="588"/>
              </a:spcBef>
            </a:pPr>
            <a:r>
              <a:rPr lang="en-US" sz="1568" baseline="30000">
                <a:cs typeface="Segoe UI Semilight" panose="020B0402040204020203" pitchFamily="34" charset="0"/>
              </a:rPr>
              <a:t>3</a:t>
            </a:r>
          </a:p>
        </p:txBody>
      </p:sp>
      <p:sp>
        <p:nvSpPr>
          <p:cNvPr id="182" name="Rectangle 181"/>
          <p:cNvSpPr/>
          <p:nvPr/>
        </p:nvSpPr>
        <p:spPr>
          <a:xfrm>
            <a:off x="8605962" y="5541564"/>
            <a:ext cx="3137487" cy="235347"/>
          </a:xfrm>
          <a:prstGeom prst="rect">
            <a:avLst/>
          </a:prstGeom>
        </p:spPr>
        <p:txBody>
          <a:bodyPr wrap="square" lIns="358570" anchor="ctr" anchorCtr="0">
            <a:spAutoFit/>
          </a:bodyPr>
          <a:lstStyle/>
          <a:p>
            <a:pPr marL="0" lvl="1" defTabSz="914192">
              <a:lnSpc>
                <a:spcPct val="90000"/>
              </a:lnSpc>
              <a:spcBef>
                <a:spcPts val="588"/>
              </a:spcBef>
            </a:pPr>
            <a:r>
              <a:rPr lang="en-US" sz="1568" baseline="30000">
                <a:cs typeface="Segoe UI Semilight" panose="020B0402040204020203" pitchFamily="34" charset="0"/>
              </a:rPr>
              <a:t>3</a:t>
            </a:r>
          </a:p>
        </p:txBody>
      </p:sp>
      <p:sp>
        <p:nvSpPr>
          <p:cNvPr id="176" name="Freeform: Shape 175"/>
          <p:cNvSpPr>
            <a:spLocks noChangeAspect="1"/>
          </p:cNvSpPr>
          <p:nvPr/>
        </p:nvSpPr>
        <p:spPr bwMode="auto">
          <a:xfrm>
            <a:off x="8703546" y="4030767"/>
            <a:ext cx="192798" cy="192798"/>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177" name="Freeform: Shape 176"/>
          <p:cNvSpPr>
            <a:spLocks noChangeAspect="1"/>
          </p:cNvSpPr>
          <p:nvPr/>
        </p:nvSpPr>
        <p:spPr bwMode="auto">
          <a:xfrm>
            <a:off x="8703546" y="4469043"/>
            <a:ext cx="192798" cy="192798"/>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178" name="Freeform: Shape 177"/>
          <p:cNvSpPr>
            <a:spLocks noChangeAspect="1"/>
          </p:cNvSpPr>
          <p:nvPr/>
        </p:nvSpPr>
        <p:spPr bwMode="auto">
          <a:xfrm>
            <a:off x="8703546" y="5015940"/>
            <a:ext cx="192798" cy="192798"/>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181" name="Freeform: Shape 180"/>
          <p:cNvSpPr>
            <a:spLocks noChangeAspect="1"/>
          </p:cNvSpPr>
          <p:nvPr/>
        </p:nvSpPr>
        <p:spPr bwMode="auto">
          <a:xfrm>
            <a:off x="8703546" y="5562835"/>
            <a:ext cx="192798" cy="192798"/>
          </a:xfrm>
          <a:custGeom>
            <a:avLst/>
            <a:gdLst>
              <a:gd name="connsiteX0" fmla="*/ 64658 w 452605"/>
              <a:gd name="connsiteY0" fmla="*/ 0 h 452605"/>
              <a:gd name="connsiteX1" fmla="*/ 226303 w 452605"/>
              <a:gd name="connsiteY1" fmla="*/ 161644 h 452605"/>
              <a:gd name="connsiteX2" fmla="*/ 387947 w 452605"/>
              <a:gd name="connsiteY2" fmla="*/ 0 h 452605"/>
              <a:gd name="connsiteX3" fmla="*/ 452605 w 452605"/>
              <a:gd name="connsiteY3" fmla="*/ 64658 h 452605"/>
              <a:gd name="connsiteX4" fmla="*/ 290961 w 452605"/>
              <a:gd name="connsiteY4" fmla="*/ 226302 h 452605"/>
              <a:gd name="connsiteX5" fmla="*/ 452605 w 452605"/>
              <a:gd name="connsiteY5" fmla="*/ 387947 h 452605"/>
              <a:gd name="connsiteX6" fmla="*/ 387947 w 452605"/>
              <a:gd name="connsiteY6" fmla="*/ 452605 h 452605"/>
              <a:gd name="connsiteX7" fmla="*/ 226303 w 452605"/>
              <a:gd name="connsiteY7" fmla="*/ 290960 h 452605"/>
              <a:gd name="connsiteX8" fmla="*/ 64658 w 452605"/>
              <a:gd name="connsiteY8" fmla="*/ 452605 h 452605"/>
              <a:gd name="connsiteX9" fmla="*/ 0 w 452605"/>
              <a:gd name="connsiteY9" fmla="*/ 387947 h 452605"/>
              <a:gd name="connsiteX10" fmla="*/ 161645 w 452605"/>
              <a:gd name="connsiteY10" fmla="*/ 226302 h 452605"/>
              <a:gd name="connsiteX11" fmla="*/ 0 w 452605"/>
              <a:gd name="connsiteY11" fmla="*/ 64658 h 45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605" h="452605">
                <a:moveTo>
                  <a:pt x="64658" y="0"/>
                </a:moveTo>
                <a:lnTo>
                  <a:pt x="226303" y="161644"/>
                </a:lnTo>
                <a:lnTo>
                  <a:pt x="387947" y="0"/>
                </a:lnTo>
                <a:lnTo>
                  <a:pt x="452605" y="64658"/>
                </a:lnTo>
                <a:lnTo>
                  <a:pt x="290961" y="226302"/>
                </a:lnTo>
                <a:lnTo>
                  <a:pt x="452605" y="387947"/>
                </a:lnTo>
                <a:lnTo>
                  <a:pt x="387947" y="452605"/>
                </a:lnTo>
                <a:lnTo>
                  <a:pt x="226303" y="290960"/>
                </a:lnTo>
                <a:lnTo>
                  <a:pt x="64658" y="452605"/>
                </a:lnTo>
                <a:lnTo>
                  <a:pt x="0" y="387947"/>
                </a:lnTo>
                <a:lnTo>
                  <a:pt x="161645" y="226302"/>
                </a:lnTo>
                <a:lnTo>
                  <a:pt x="0" y="6465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err="1">
              <a:solidFill>
                <a:schemeClr val="tx1"/>
              </a:solidFill>
              <a:ea typeface="Segoe UI" pitchFamily="34" charset="0"/>
              <a:cs typeface="Segoe UI" pitchFamily="34" charset="0"/>
            </a:endParaRPr>
          </a:p>
        </p:txBody>
      </p:sp>
      <p:sp>
        <p:nvSpPr>
          <p:cNvPr id="213" name="Rectangle 212"/>
          <p:cNvSpPr/>
          <p:nvPr/>
        </p:nvSpPr>
        <p:spPr bwMode="auto">
          <a:xfrm>
            <a:off x="8605962" y="5922266"/>
            <a:ext cx="3137487" cy="0"/>
          </a:xfrm>
          <a:prstGeom prst="rect">
            <a:avLst/>
          </a:prstGeom>
          <a:solidFill>
            <a:schemeClr val="bg1"/>
          </a:solidFill>
          <a:ln w="254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16" name="Rectangle 215"/>
          <p:cNvSpPr/>
          <p:nvPr/>
        </p:nvSpPr>
        <p:spPr bwMode="auto">
          <a:xfrm>
            <a:off x="8605962" y="3962339"/>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17" name="Rectangle 216"/>
          <p:cNvSpPr/>
          <p:nvPr/>
        </p:nvSpPr>
        <p:spPr bwMode="auto">
          <a:xfrm>
            <a:off x="8605962" y="4291993"/>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18" name="Rectangle 217"/>
          <p:cNvSpPr/>
          <p:nvPr/>
        </p:nvSpPr>
        <p:spPr bwMode="auto">
          <a:xfrm>
            <a:off x="8605962" y="4838891"/>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219" name="Rectangle 218"/>
          <p:cNvSpPr/>
          <p:nvPr/>
        </p:nvSpPr>
        <p:spPr bwMode="auto">
          <a:xfrm>
            <a:off x="8605962" y="5385788"/>
            <a:ext cx="3137487" cy="0"/>
          </a:xfrm>
          <a:prstGeom prst="rect">
            <a:avLst/>
          </a:prstGeom>
          <a:solidFill>
            <a:schemeClr val="bg1"/>
          </a:solidFill>
          <a:ln w="25400">
            <a:solidFill>
              <a:schemeClr val="accent5">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2353">
              <a:solidFill>
                <a:schemeClr val="tx1"/>
              </a:solidFill>
            </a:endParaRPr>
          </a:p>
        </p:txBody>
      </p:sp>
      <p:sp>
        <p:nvSpPr>
          <p:cNvPr id="72" name="Rectangle 71"/>
          <p:cNvSpPr/>
          <p:nvPr/>
        </p:nvSpPr>
        <p:spPr>
          <a:xfrm>
            <a:off x="8605962" y="4018544"/>
            <a:ext cx="3137487" cy="235347"/>
          </a:xfrm>
          <a:prstGeom prst="rect">
            <a:avLst/>
          </a:prstGeom>
        </p:spPr>
        <p:txBody>
          <a:bodyPr wrap="square" lIns="358570" anchor="ctr" anchorCtr="0">
            <a:spAutoFit/>
          </a:bodyPr>
          <a:lstStyle/>
          <a:p>
            <a:pPr marL="0" lvl="1" defTabSz="914192">
              <a:lnSpc>
                <a:spcPct val="90000"/>
              </a:lnSpc>
              <a:spcBef>
                <a:spcPts val="588"/>
              </a:spcBef>
            </a:pPr>
            <a:r>
              <a:rPr lang="en-US" sz="1568" baseline="30000">
                <a:cs typeface="Segoe UI Semilight" panose="020B0402040204020203" pitchFamily="34" charset="0"/>
              </a:rPr>
              <a:t>3, 4</a:t>
            </a:r>
          </a:p>
        </p:txBody>
      </p:sp>
    </p:spTree>
    <p:extLst>
      <p:ext uri="{BB962C8B-B14F-4D97-AF65-F5344CB8AC3E}">
        <p14:creationId xmlns:p14="http://schemas.microsoft.com/office/powerpoint/2010/main" val="46995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4333-39D5-457C-8A33-BEBF6758D23F}"/>
              </a:ext>
            </a:extLst>
          </p:cNvPr>
          <p:cNvSpPr>
            <a:spLocks noGrp="1"/>
          </p:cNvSpPr>
          <p:nvPr>
            <p:ph type="title"/>
          </p:nvPr>
        </p:nvSpPr>
        <p:spPr/>
        <p:txBody>
          <a:bodyPr>
            <a:normAutofit fontScale="90000"/>
          </a:bodyPr>
          <a:lstStyle/>
          <a:p>
            <a:r>
              <a:rPr lang="en-US"/>
              <a:t>Power BI Premium capacity</a:t>
            </a:r>
          </a:p>
        </p:txBody>
      </p:sp>
      <p:graphicFrame>
        <p:nvGraphicFramePr>
          <p:cNvPr id="3" name="Table 2">
            <a:extLst>
              <a:ext uri="{FF2B5EF4-FFF2-40B4-BE49-F238E27FC236}">
                <a16:creationId xmlns:a16="http://schemas.microsoft.com/office/drawing/2014/main" id="{AD3F03F0-7998-4E39-8689-AAF1E5684990}"/>
              </a:ext>
            </a:extLst>
          </p:cNvPr>
          <p:cNvGraphicFramePr>
            <a:graphicFrameLocks noGrp="1"/>
          </p:cNvGraphicFramePr>
          <p:nvPr>
            <p:extLst/>
          </p:nvPr>
        </p:nvGraphicFramePr>
        <p:xfrm>
          <a:off x="981674" y="1374573"/>
          <a:ext cx="10127049" cy="3219419"/>
        </p:xfrm>
        <a:graphic>
          <a:graphicData uri="http://schemas.openxmlformats.org/drawingml/2006/table">
            <a:tbl>
              <a:tblPr firstRow="1" bandRow="1">
                <a:tableStyleId>{1FECB4D8-DB02-4DC6-A0A2-4F2EBAE1DC90}</a:tableStyleId>
              </a:tblPr>
              <a:tblGrid>
                <a:gridCol w="2929593">
                  <a:extLst>
                    <a:ext uri="{9D8B030D-6E8A-4147-A177-3AD203B41FA5}">
                      <a16:colId xmlns:a16="http://schemas.microsoft.com/office/drawing/2014/main" val="3074768689"/>
                    </a:ext>
                  </a:extLst>
                </a:gridCol>
                <a:gridCol w="2496580">
                  <a:extLst>
                    <a:ext uri="{9D8B030D-6E8A-4147-A177-3AD203B41FA5}">
                      <a16:colId xmlns:a16="http://schemas.microsoft.com/office/drawing/2014/main" val="2870685266"/>
                    </a:ext>
                  </a:extLst>
                </a:gridCol>
                <a:gridCol w="2301724">
                  <a:extLst>
                    <a:ext uri="{9D8B030D-6E8A-4147-A177-3AD203B41FA5}">
                      <a16:colId xmlns:a16="http://schemas.microsoft.com/office/drawing/2014/main" val="2971445621"/>
                    </a:ext>
                  </a:extLst>
                </a:gridCol>
                <a:gridCol w="2399152">
                  <a:extLst>
                    <a:ext uri="{9D8B030D-6E8A-4147-A177-3AD203B41FA5}">
                      <a16:colId xmlns:a16="http://schemas.microsoft.com/office/drawing/2014/main" val="78614978"/>
                    </a:ext>
                  </a:extLst>
                </a:gridCol>
              </a:tblGrid>
              <a:tr h="459917">
                <a:tc>
                  <a:txBody>
                    <a:bodyPr/>
                    <a:lstStyle/>
                    <a:p>
                      <a:pPr algn="ctr"/>
                      <a:r>
                        <a:rPr lang="nb-NO"/>
                        <a:t>CAPACITY NODE</a:t>
                      </a:r>
                    </a:p>
                  </a:txBody>
                  <a:tcPr>
                    <a:solidFill>
                      <a:srgbClr val="C00000"/>
                    </a:solidFill>
                  </a:tcPr>
                </a:tc>
                <a:tc>
                  <a:txBody>
                    <a:bodyPr/>
                    <a:lstStyle/>
                    <a:p>
                      <a:pPr algn="ctr"/>
                      <a:r>
                        <a:rPr lang="nb-NO"/>
                        <a:t>VIRTUAL CORES</a:t>
                      </a:r>
                    </a:p>
                  </a:txBody>
                  <a:tcPr>
                    <a:solidFill>
                      <a:srgbClr val="C00000"/>
                    </a:solidFill>
                  </a:tcPr>
                </a:tc>
                <a:tc>
                  <a:txBody>
                    <a:bodyPr/>
                    <a:lstStyle/>
                    <a:p>
                      <a:pPr algn="ctr"/>
                      <a:r>
                        <a:rPr lang="nb-NO"/>
                        <a:t>BACKEND CORES</a:t>
                      </a:r>
                    </a:p>
                  </a:txBody>
                  <a:tcPr>
                    <a:solidFill>
                      <a:srgbClr val="C00000"/>
                    </a:solidFill>
                  </a:tcPr>
                </a:tc>
                <a:tc>
                  <a:txBody>
                    <a:bodyPr/>
                    <a:lstStyle/>
                    <a:p>
                      <a:pPr algn="ctr"/>
                      <a:r>
                        <a:rPr lang="nb-NO"/>
                        <a:t>FRONTEND CORES</a:t>
                      </a:r>
                    </a:p>
                  </a:txBody>
                  <a:tcPr>
                    <a:solidFill>
                      <a:srgbClr val="C00000"/>
                    </a:solidFill>
                  </a:tcPr>
                </a:tc>
                <a:extLst>
                  <a:ext uri="{0D108BD9-81ED-4DB2-BD59-A6C34878D82A}">
                    <a16:rowId xmlns:a16="http://schemas.microsoft.com/office/drawing/2014/main" val="593216844"/>
                  </a:ext>
                </a:extLst>
              </a:tr>
              <a:tr h="459917">
                <a:tc>
                  <a:txBody>
                    <a:bodyPr/>
                    <a:lstStyle/>
                    <a:p>
                      <a:pPr algn="ctr"/>
                      <a:r>
                        <a:rPr lang="nb-NO" sz="1800" kern="1200"/>
                        <a:t>Power Bl Premium EM1</a:t>
                      </a:r>
                      <a:r>
                        <a:rPr lang="nb-NO"/>
                        <a:t> </a:t>
                      </a:r>
                      <a:r>
                        <a:rPr lang="en-US" sz="1800" baseline="30000"/>
                        <a:t>1</a:t>
                      </a:r>
                      <a:endParaRPr lang="nb-NO" sz="1800" kern="1200">
                        <a:solidFill>
                          <a:schemeClr val="dk1"/>
                        </a:solidFill>
                        <a:latin typeface="+mn-lt"/>
                        <a:ea typeface="+mn-ea"/>
                        <a:cs typeface="+mn-cs"/>
                      </a:endParaRPr>
                    </a:p>
                  </a:txBody>
                  <a:tcPr/>
                </a:tc>
                <a:tc>
                  <a:txBody>
                    <a:bodyPr/>
                    <a:lstStyle/>
                    <a:p>
                      <a:pPr algn="ctr"/>
                      <a:r>
                        <a:rPr lang="nb-NO" sz="1800" kern="1200"/>
                        <a:t>1</a:t>
                      </a:r>
                      <a:endParaRPr lang="nb-NO" sz="1800" kern="1200">
                        <a:solidFill>
                          <a:schemeClr val="dk1"/>
                        </a:solidFill>
                        <a:latin typeface="+mn-lt"/>
                        <a:ea typeface="+mn-ea"/>
                        <a:cs typeface="+mn-cs"/>
                      </a:endParaRPr>
                    </a:p>
                  </a:txBody>
                  <a:tcPr/>
                </a:tc>
                <a:tc>
                  <a:txBody>
                    <a:bodyPr/>
                    <a:lstStyle/>
                    <a:p>
                      <a:pPr algn="ctr"/>
                      <a:r>
                        <a:rPr lang="nb-NO"/>
                        <a:t>0.5 core, 3 GB RAM</a:t>
                      </a:r>
                    </a:p>
                  </a:txBody>
                  <a:tcPr/>
                </a:tc>
                <a:tc>
                  <a:txBody>
                    <a:bodyPr/>
                    <a:lstStyle/>
                    <a:p>
                      <a:pPr algn="ctr"/>
                      <a:r>
                        <a:rPr lang="nb-NO"/>
                        <a:t>0.5</a:t>
                      </a:r>
                    </a:p>
                  </a:txBody>
                  <a:tcPr/>
                </a:tc>
                <a:extLst>
                  <a:ext uri="{0D108BD9-81ED-4DB2-BD59-A6C34878D82A}">
                    <a16:rowId xmlns:a16="http://schemas.microsoft.com/office/drawing/2014/main" val="2632007494"/>
                  </a:ext>
                </a:extLst>
              </a:tr>
              <a:tr h="459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b-NO"/>
                        <a:t>Power Bl Premium EM2 </a:t>
                      </a:r>
                      <a:r>
                        <a:rPr lang="en-US" sz="1800" baseline="30000"/>
                        <a:t>1</a:t>
                      </a:r>
                      <a:endParaRPr lang="en-US" sz="1800" baseline="30000">
                        <a:cs typeface="Segoe UI Semilight" panose="020B0402040204020203" pitchFamily="34" charset="0"/>
                      </a:endParaRPr>
                    </a:p>
                  </a:txBody>
                  <a:tcPr/>
                </a:tc>
                <a:tc>
                  <a:txBody>
                    <a:bodyPr/>
                    <a:lstStyle/>
                    <a:p>
                      <a:pPr algn="ctr"/>
                      <a:r>
                        <a:rPr lang="nb-NO"/>
                        <a:t>2</a:t>
                      </a:r>
                    </a:p>
                  </a:txBody>
                  <a:tcPr/>
                </a:tc>
                <a:tc>
                  <a:txBody>
                    <a:bodyPr/>
                    <a:lstStyle/>
                    <a:p>
                      <a:pPr algn="ctr"/>
                      <a:r>
                        <a:rPr lang="nb-NO"/>
                        <a:t>1 core, 5 GB RAM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b-NO"/>
                        <a:t>1</a:t>
                      </a:r>
                      <a:endParaRPr lang="en-US" sz="1800" baseline="30000">
                        <a:cs typeface="Segoe UI Semilight" panose="020B0402040204020203" pitchFamily="34" charset="0"/>
                      </a:endParaRPr>
                    </a:p>
                  </a:txBody>
                  <a:tcPr/>
                </a:tc>
                <a:extLst>
                  <a:ext uri="{0D108BD9-81ED-4DB2-BD59-A6C34878D82A}">
                    <a16:rowId xmlns:a16="http://schemas.microsoft.com/office/drawing/2014/main" val="3954655606"/>
                  </a:ext>
                </a:extLst>
              </a:tr>
              <a:tr h="459917">
                <a:tc>
                  <a:txBody>
                    <a:bodyPr/>
                    <a:lstStyle/>
                    <a:p>
                      <a:pPr algn="ctr"/>
                      <a:r>
                        <a:rPr lang="nb-NO"/>
                        <a:t>Power Bl Premium EM3</a:t>
                      </a:r>
                    </a:p>
                  </a:txBody>
                  <a:tcPr/>
                </a:tc>
                <a:tc>
                  <a:txBody>
                    <a:bodyPr/>
                    <a:lstStyle/>
                    <a:p>
                      <a:pPr algn="ctr"/>
                      <a:r>
                        <a:rPr lang="nb-NO"/>
                        <a:t>4</a:t>
                      </a:r>
                    </a:p>
                  </a:txBody>
                  <a:tcPr/>
                </a:tc>
                <a:tc>
                  <a:txBody>
                    <a:bodyPr/>
                    <a:lstStyle/>
                    <a:p>
                      <a:pPr algn="ctr"/>
                      <a:r>
                        <a:rPr lang="pt-BR"/>
                        <a:t>2 cores, 10 GB RAM</a:t>
                      </a:r>
                      <a:endParaRPr lang="nb-NO"/>
                    </a:p>
                  </a:txBody>
                  <a:tcPr/>
                </a:tc>
                <a:tc>
                  <a:txBody>
                    <a:bodyPr/>
                    <a:lstStyle/>
                    <a:p>
                      <a:pPr algn="ctr"/>
                      <a:r>
                        <a:rPr lang="nb-NO"/>
                        <a:t>2</a:t>
                      </a:r>
                    </a:p>
                  </a:txBody>
                  <a:tcPr/>
                </a:tc>
                <a:extLst>
                  <a:ext uri="{0D108BD9-81ED-4DB2-BD59-A6C34878D82A}">
                    <a16:rowId xmlns:a16="http://schemas.microsoft.com/office/drawing/2014/main" val="290546412"/>
                  </a:ext>
                </a:extLst>
              </a:tr>
              <a:tr h="459917">
                <a:tc>
                  <a:txBody>
                    <a:bodyPr/>
                    <a:lstStyle/>
                    <a:p>
                      <a:pPr algn="ctr"/>
                      <a:r>
                        <a:rPr lang="nb-NO" dirty="0"/>
                        <a:t>Power </a:t>
                      </a:r>
                      <a:r>
                        <a:rPr lang="nb-NO" dirty="0" err="1"/>
                        <a:t>Bl</a:t>
                      </a:r>
                      <a:r>
                        <a:rPr lang="nb-NO" dirty="0"/>
                        <a:t> Premium P1</a:t>
                      </a:r>
                    </a:p>
                  </a:txBody>
                  <a:tcPr/>
                </a:tc>
                <a:tc>
                  <a:txBody>
                    <a:bodyPr/>
                    <a:lstStyle/>
                    <a:p>
                      <a:pPr algn="ctr"/>
                      <a:r>
                        <a:rPr lang="nb-NO"/>
                        <a:t>8</a:t>
                      </a:r>
                    </a:p>
                  </a:txBody>
                  <a:tcPr/>
                </a:tc>
                <a:tc>
                  <a:txBody>
                    <a:bodyPr/>
                    <a:lstStyle/>
                    <a:p>
                      <a:pPr algn="ctr"/>
                      <a:r>
                        <a:rPr lang="pt-BR"/>
                        <a:t>4 cores, 25 GB RAM</a:t>
                      </a:r>
                      <a:endParaRPr lang="nb-NO"/>
                    </a:p>
                  </a:txBody>
                  <a:tcPr/>
                </a:tc>
                <a:tc>
                  <a:txBody>
                    <a:bodyPr/>
                    <a:lstStyle/>
                    <a:p>
                      <a:pPr algn="ctr"/>
                      <a:r>
                        <a:rPr lang="nb-NO"/>
                        <a:t>4</a:t>
                      </a:r>
                    </a:p>
                  </a:txBody>
                  <a:tcPr/>
                </a:tc>
                <a:extLst>
                  <a:ext uri="{0D108BD9-81ED-4DB2-BD59-A6C34878D82A}">
                    <a16:rowId xmlns:a16="http://schemas.microsoft.com/office/drawing/2014/main" val="1144470899"/>
                  </a:ext>
                </a:extLst>
              </a:tr>
              <a:tr h="459917">
                <a:tc>
                  <a:txBody>
                    <a:bodyPr/>
                    <a:lstStyle/>
                    <a:p>
                      <a:pPr algn="ctr"/>
                      <a:r>
                        <a:rPr lang="nb-NO"/>
                        <a:t>Power Bl Premium P2</a:t>
                      </a:r>
                    </a:p>
                  </a:txBody>
                  <a:tcPr/>
                </a:tc>
                <a:tc>
                  <a:txBody>
                    <a:bodyPr/>
                    <a:lstStyle/>
                    <a:p>
                      <a:pPr algn="ctr"/>
                      <a:r>
                        <a:rPr lang="nb-NO"/>
                        <a:t>16</a:t>
                      </a:r>
                    </a:p>
                  </a:txBody>
                  <a:tcPr/>
                </a:tc>
                <a:tc>
                  <a:txBody>
                    <a:bodyPr/>
                    <a:lstStyle/>
                    <a:p>
                      <a:pPr algn="ctr"/>
                      <a:r>
                        <a:rPr lang="pt-BR"/>
                        <a:t>8 cores, 50 GB RAM</a:t>
                      </a:r>
                      <a:endParaRPr lang="nb-NO"/>
                    </a:p>
                  </a:txBody>
                  <a:tcPr/>
                </a:tc>
                <a:tc>
                  <a:txBody>
                    <a:bodyPr/>
                    <a:lstStyle/>
                    <a:p>
                      <a:pPr algn="ctr"/>
                      <a:r>
                        <a:rPr lang="nb-NO"/>
                        <a:t>8</a:t>
                      </a:r>
                    </a:p>
                  </a:txBody>
                  <a:tcPr/>
                </a:tc>
                <a:extLst>
                  <a:ext uri="{0D108BD9-81ED-4DB2-BD59-A6C34878D82A}">
                    <a16:rowId xmlns:a16="http://schemas.microsoft.com/office/drawing/2014/main" val="3235436192"/>
                  </a:ext>
                </a:extLst>
              </a:tr>
              <a:tr h="459917">
                <a:tc>
                  <a:txBody>
                    <a:bodyPr/>
                    <a:lstStyle/>
                    <a:p>
                      <a:pPr algn="ctr"/>
                      <a:r>
                        <a:rPr lang="nb-NO"/>
                        <a:t>Power Bl Premium P3</a:t>
                      </a:r>
                    </a:p>
                  </a:txBody>
                  <a:tcPr/>
                </a:tc>
                <a:tc>
                  <a:txBody>
                    <a:bodyPr/>
                    <a:lstStyle/>
                    <a:p>
                      <a:pPr algn="ctr"/>
                      <a:r>
                        <a:rPr lang="nb-NO"/>
                        <a:t>32</a:t>
                      </a:r>
                    </a:p>
                  </a:txBody>
                  <a:tcPr/>
                </a:tc>
                <a:tc>
                  <a:txBody>
                    <a:bodyPr/>
                    <a:lstStyle/>
                    <a:p>
                      <a:pPr algn="ctr"/>
                      <a:r>
                        <a:rPr lang="pt-BR"/>
                        <a:t>16 cores, 100 GB RAM</a:t>
                      </a:r>
                      <a:endParaRPr lang="nb-NO"/>
                    </a:p>
                  </a:txBody>
                  <a:tcPr/>
                </a:tc>
                <a:tc>
                  <a:txBody>
                    <a:bodyPr/>
                    <a:lstStyle/>
                    <a:p>
                      <a:pPr algn="ctr"/>
                      <a:r>
                        <a:rPr lang="nb-NO" dirty="0"/>
                        <a:t>16</a:t>
                      </a:r>
                    </a:p>
                  </a:txBody>
                  <a:tcPr/>
                </a:tc>
                <a:extLst>
                  <a:ext uri="{0D108BD9-81ED-4DB2-BD59-A6C34878D82A}">
                    <a16:rowId xmlns:a16="http://schemas.microsoft.com/office/drawing/2014/main" val="2284826230"/>
                  </a:ext>
                </a:extLst>
              </a:tr>
            </a:tbl>
          </a:graphicData>
        </a:graphic>
      </p:graphicFrame>
      <p:sp>
        <p:nvSpPr>
          <p:cNvPr id="4" name="TextBox 3">
            <a:extLst>
              <a:ext uri="{FF2B5EF4-FFF2-40B4-BE49-F238E27FC236}">
                <a16:creationId xmlns:a16="http://schemas.microsoft.com/office/drawing/2014/main" id="{9924D270-5D8C-4DEE-9D12-C5F2361AB9BF}"/>
              </a:ext>
            </a:extLst>
          </p:cNvPr>
          <p:cNvSpPr txBox="1"/>
          <p:nvPr/>
        </p:nvSpPr>
        <p:spPr>
          <a:xfrm>
            <a:off x="704335" y="6425513"/>
            <a:ext cx="3039762" cy="276999"/>
          </a:xfrm>
          <a:prstGeom prst="rect">
            <a:avLst/>
          </a:prstGeom>
          <a:noFill/>
        </p:spPr>
        <p:txBody>
          <a:bodyPr wrap="square" rtlCol="0">
            <a:spAutoFit/>
          </a:bodyPr>
          <a:lstStyle/>
          <a:p>
            <a:r>
              <a:rPr lang="nb-NO" sz="1200" dirty="0"/>
              <a:t>1. </a:t>
            </a:r>
            <a:r>
              <a:rPr lang="nb-NO" sz="1200" dirty="0" err="1"/>
              <a:t>Backend</a:t>
            </a:r>
            <a:r>
              <a:rPr lang="nb-NO" sz="1200" dirty="0"/>
              <a:t> </a:t>
            </a:r>
            <a:r>
              <a:rPr lang="nb-NO" sz="1200" dirty="0" err="1"/>
              <a:t>cores</a:t>
            </a:r>
            <a:r>
              <a:rPr lang="nb-NO" sz="1200" dirty="0"/>
              <a:t> </a:t>
            </a:r>
            <a:r>
              <a:rPr lang="nb-NO" sz="1200" dirty="0" err="1"/>
              <a:t>are</a:t>
            </a:r>
            <a:r>
              <a:rPr lang="nb-NO" sz="1200" dirty="0"/>
              <a:t> </a:t>
            </a:r>
            <a:r>
              <a:rPr lang="nb-NO" sz="1200" dirty="0" err="1"/>
              <a:t>shared</a:t>
            </a:r>
            <a:endParaRPr lang="nb-NO" sz="1200" dirty="0"/>
          </a:p>
        </p:txBody>
      </p:sp>
    </p:spTree>
    <p:extLst>
      <p:ext uri="{BB962C8B-B14F-4D97-AF65-F5344CB8AC3E}">
        <p14:creationId xmlns:p14="http://schemas.microsoft.com/office/powerpoint/2010/main" val="3346186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rayon">
  <a:themeElements>
    <a:clrScheme name="Anpassat 1">
      <a:dk1>
        <a:sysClr val="windowText" lastClr="000000"/>
      </a:dk1>
      <a:lt1>
        <a:sysClr val="window" lastClr="FFFFFF"/>
      </a:lt1>
      <a:dk2>
        <a:srgbClr val="44546A"/>
      </a:dk2>
      <a:lt2>
        <a:srgbClr val="E7E6E6"/>
      </a:lt2>
      <a:accent1>
        <a:srgbClr val="D7071E"/>
      </a:accent1>
      <a:accent2>
        <a:srgbClr val="BDBEC1"/>
      </a:accent2>
      <a:accent3>
        <a:srgbClr val="000000"/>
      </a:accent3>
      <a:accent4>
        <a:srgbClr val="86C3E8"/>
      </a:accent4>
      <a:accent5>
        <a:srgbClr val="DCDCDC"/>
      </a:accent5>
      <a:accent6>
        <a:srgbClr val="D7ECF5"/>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ayon Wide Screen Format 2015 smaller pictures ver 8 Final" id="{68E5A6C0-D517-4396-ACA3-A1D1A3D19F30}" vid="{1A642E9B-8CAF-4CDD-AE90-68E8A08EA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rayon Document" ma:contentTypeID="0x0101007A60771C5753A247A9E629B69FD0F51E01008729B95D116EE047AD7556D7BB70B793" ma:contentTypeVersion="3" ma:contentTypeDescription="Crayon Document" ma:contentTypeScope="" ma:versionID="95ef78d43762cc242307fc9acc9b1b9b">
  <xsd:schema xmlns:xsd="http://www.w3.org/2001/XMLSchema" xmlns:xs="http://www.w3.org/2001/XMLSchema" xmlns:p="http://schemas.microsoft.com/office/2006/metadata/properties" xmlns:ns2="572807e7-6bb3-4cf6-b489-fe3f6703d216" targetNamespace="http://schemas.microsoft.com/office/2006/metadata/properties" ma:root="true" ma:fieldsID="7bacec96d002daf8c8401859e220a509" ns2:_="">
    <xsd:import namespace="572807e7-6bb3-4cf6-b489-fe3f6703d216"/>
    <xsd:element name="properties">
      <xsd:complexType>
        <xsd:sequence>
          <xsd:element name="documentManagement">
            <xsd:complexType>
              <xsd:all>
                <xsd:element ref="ns2:TaxCatchAll" minOccurs="0"/>
                <xsd:element ref="ns2:TaxCatchAllLabel" minOccurs="0"/>
                <xsd:element ref="ns2:b626bb8f0e2d47afb52c0cbb2432152b" minOccurs="0"/>
                <xsd:element ref="ns2:ACT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807e7-6bb3-4cf6-b489-fe3f6703d216"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a7d9785a-c074-48bf-8584-7b93cf23cfaf}" ma:internalName="TaxCatchAll" ma:showField="CatchAllData" ma:web="02a9e58e-86d8-4047-8b58-8ca4fac145af">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a7d9785a-c074-48bf-8584-7b93cf23cfaf}" ma:internalName="TaxCatchAllLabel" ma:readOnly="true" ma:showField="CatchAllDataLabel" ma:web="02a9e58e-86d8-4047-8b58-8ca4fac145af">
      <xsd:complexType>
        <xsd:complexContent>
          <xsd:extension base="dms:MultiChoiceLookup">
            <xsd:sequence>
              <xsd:element name="Value" type="dms:Lookup" maxOccurs="unbounded" minOccurs="0" nillable="true"/>
            </xsd:sequence>
          </xsd:extension>
        </xsd:complexContent>
      </xsd:complexType>
    </xsd:element>
    <xsd:element name="b626bb8f0e2d47afb52c0cbb2432152b" ma:index="10" ma:taxonomy="true" ma:internalName="b626bb8f0e2d47afb52c0cbb2432152b" ma:taxonomyFieldName="ACTLanguage" ma:displayName="Language" ma:default="" ma:fieldId="{b626bb8f-0e2d-47af-b52c-0cbb2432152b}" ma:sspId="a06a5d18-4245-4e59-986e-abeea5cd32f9" ma:termSetId="660949b7-160f-45a8-b7fe-259c2352eb99" ma:anchorId="00000000-0000-0000-0000-000000000000" ma:open="false" ma:isKeyword="false">
      <xsd:complexType>
        <xsd:sequence>
          <xsd:element ref="pc:Terms" minOccurs="0" maxOccurs="1"/>
        </xsd:sequence>
      </xsd:complexType>
    </xsd:element>
    <xsd:element name="ACTCategory" ma:index="12" nillable="true" ma:displayName="Category" ma:description="Use this field to categorize document in a library. Changing the categories and adding new ones can be done by site owner." ma:format="Dropdown" ma:internalName="ACTCategory">
      <xsd:simpleType>
        <xsd:restriction base="dms:Choice">
          <xsd:enumeration value="Category 1"/>
          <xsd:enumeration value="Category 2"/>
          <xsd:enumeration value="Category 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a06a5d18-4245-4e59-986e-abeea5cd32f9" ContentTypeId="0x0101007A60771C5753A247A9E629B69FD0F51E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572807e7-6bb3-4cf6-b489-fe3f6703d216">
      <Value>54</Value>
    </TaxCatchAll>
    <b626bb8f0e2d47afb52c0cbb2432152b xmlns="572807e7-6bb3-4cf6-b489-fe3f6703d216">
      <Terms xmlns="http://schemas.microsoft.com/office/infopath/2007/PartnerControls">
        <TermInfo xmlns="http://schemas.microsoft.com/office/infopath/2007/PartnerControls">
          <TermName xmlns="http://schemas.microsoft.com/office/infopath/2007/PartnerControls">French</TermName>
          <TermId xmlns="http://schemas.microsoft.com/office/infopath/2007/PartnerControls">8f371963-f02d-4bb6-aaaa-602d5927becf</TermId>
        </TermInfo>
      </Terms>
    </b626bb8f0e2d47afb52c0cbb2432152b>
    <ACTCategory xmlns="572807e7-6bb3-4cf6-b489-fe3f6703d216" xsi:nil="true"/>
  </documentManagement>
</p:properties>
</file>

<file path=customXml/itemProps1.xml><?xml version="1.0" encoding="utf-8"?>
<ds:datastoreItem xmlns:ds="http://schemas.openxmlformats.org/officeDocument/2006/customXml" ds:itemID="{5F1B2E28-CFF9-4FB3-950E-5650191C7E26}"/>
</file>

<file path=customXml/itemProps2.xml><?xml version="1.0" encoding="utf-8"?>
<ds:datastoreItem xmlns:ds="http://schemas.openxmlformats.org/officeDocument/2006/customXml" ds:itemID="{CF0ABE39-0D62-4D3F-A79B-3275D50E0371}"/>
</file>

<file path=customXml/itemProps3.xml><?xml version="1.0" encoding="utf-8"?>
<ds:datastoreItem xmlns:ds="http://schemas.openxmlformats.org/officeDocument/2006/customXml" ds:itemID="{8E9C9163-9743-4441-8430-F66738BF5C61}"/>
</file>

<file path=customXml/itemProps4.xml><?xml version="1.0" encoding="utf-8"?>
<ds:datastoreItem xmlns:ds="http://schemas.openxmlformats.org/officeDocument/2006/customXml" ds:itemID="{C36C4F21-929D-4F0A-80C2-92D067F6225C}"/>
</file>

<file path=docProps/app.xml><?xml version="1.0" encoding="utf-8"?>
<Properties xmlns="http://schemas.openxmlformats.org/officeDocument/2006/extended-properties" xmlns:vt="http://schemas.openxmlformats.org/officeDocument/2006/docPropsVTypes">
  <Template>Crayon Wide Screen Format 2015</Template>
  <TotalTime>784</TotalTime>
  <Words>1455</Words>
  <Application>Microsoft Office PowerPoint</Application>
  <PresentationFormat>Widescreen</PresentationFormat>
  <Paragraphs>249</Paragraphs>
  <Slides>13</Slides>
  <Notes>12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MS PGothic</vt:lpstr>
      <vt:lpstr>Arial</vt:lpstr>
      <vt:lpstr>Calibri</vt:lpstr>
      <vt:lpstr>Segoe UI</vt:lpstr>
      <vt:lpstr>Segoe UI Black</vt:lpstr>
      <vt:lpstr>Segoe UI Light</vt:lpstr>
      <vt:lpstr>Segoe UI Semibold</vt:lpstr>
      <vt:lpstr>Segoe UI Semilight</vt:lpstr>
      <vt:lpstr>Wingdings</vt:lpstr>
      <vt:lpstr>Wingdings 3</vt:lpstr>
      <vt:lpstr>Crayon</vt:lpstr>
      <vt:lpstr>think-cell Slide</vt:lpstr>
      <vt:lpstr>Microsoft Power BI</vt:lpstr>
      <vt:lpstr>Microsoft Cortana Intelligence Suite</vt:lpstr>
      <vt:lpstr>Gartner Analytics and Business Intelligence</vt:lpstr>
      <vt:lpstr>Power BI portfolio</vt:lpstr>
      <vt:lpstr>Power BI Products</vt:lpstr>
      <vt:lpstr>Power BI user license tiers</vt:lpstr>
      <vt:lpstr>Power BI capacity tiers</vt:lpstr>
      <vt:lpstr>Collaboration vs. consumption</vt:lpstr>
      <vt:lpstr>Power BI Premium capacity</vt:lpstr>
      <vt:lpstr>Power BI overview</vt:lpstr>
      <vt:lpstr>Connect live to your on-premises data</vt:lpstr>
      <vt:lpstr>On-premises data gateway for Power BI</vt:lpstr>
      <vt:lpstr>Understanding Analysis Services with 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Alexander Kreutz</dc:creator>
  <cp:lastModifiedBy>Gilles Messinger</cp:lastModifiedBy>
  <cp:revision>7</cp:revision>
  <dcterms:created xsi:type="dcterms:W3CDTF">2018-05-31T08:12:22Z</dcterms:created>
  <dcterms:modified xsi:type="dcterms:W3CDTF">2018-06-04T08:45:20Z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0x0101007A60771C5753A247A9E629B69FD0F51E01008729B95D116EE047AD7556D7BB70B793</vt:lpwstr>
  </property>
  <property fmtid="{D5CDD505-2E9C-101B-9397-08002B2CF9AE}" pid="3" name="ACTLanguage">
    <vt:lpwstr>54;#French|8f371963-f02d-4bb6-aaaa-602d5927becf</vt:lpwstr>
  </property>
</Properties>
</file>