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theme/themeOverride3.xml" ContentType="application/vnd.openxmlformats-officedocument.themeOverride+xml"/>
  <Override PartName="/ppt/notesSlides/notesSlide2.xml" ContentType="application/vnd.openxmlformats-officedocument.presentationml.notesSlide+xml"/>
  <Override PartName="/ppt/theme/themeOverride4.xml" ContentType="application/vnd.openxmlformats-officedocument.themeOverride+xml"/>
  <Override PartName="/ppt/notesSlides/notesSlide3.xml" ContentType="application/vnd.openxmlformats-officedocument.presentationml.notesSlide+xml"/>
  <Override PartName="/ppt/theme/themeOverride5.xml" ContentType="application/vnd.openxmlformats-officedocument.themeOverride+xml"/>
  <Override PartName="/ppt/notesSlides/notesSlide4.xml" ContentType="application/vnd.openxmlformats-officedocument.presentationml.notesSlide+xml"/>
  <Override PartName="/ppt/theme/themeOverride6.xml" ContentType="application/vnd.openxmlformats-officedocument.themeOverride+xml"/>
  <Override PartName="/ppt/notesSlides/notesSlide5.xml" ContentType="application/vnd.openxmlformats-officedocument.presentationml.notesSlide+xml"/>
  <Override PartName="/ppt/theme/themeOverride7.xml" ContentType="application/vnd.openxmlformats-officedocument.themeOverride+xml"/>
  <Override PartName="/ppt/notesSlides/notesSlide6.xml" ContentType="application/vnd.openxmlformats-officedocument.presentationml.notesSlide+xml"/>
  <Override PartName="/ppt/theme/themeOverride8.xml" ContentType="application/vnd.openxmlformats-officedocument.themeOverride+xml"/>
  <Override PartName="/ppt/notesSlides/notesSlide7.xml" ContentType="application/vnd.openxmlformats-officedocument.presentationml.notesSlide+xml"/>
  <Override PartName="/ppt/theme/themeOverride9.xml" ContentType="application/vnd.openxmlformats-officedocument.themeOverride+xml"/>
  <Override PartName="/ppt/notesSlides/notesSlide8.xml" ContentType="application/vnd.openxmlformats-officedocument.presentationml.notesSlide+xml"/>
  <Override PartName="/ppt/theme/themeOverride10.xml" ContentType="application/vnd.openxmlformats-officedocument.themeOverride+xml"/>
  <Override PartName="/ppt/notesSlides/notesSlide9.xml" ContentType="application/vnd.openxmlformats-officedocument.presentationml.notesSlide+xml"/>
  <Override PartName="/ppt/theme/themeOverride11.xml" ContentType="application/vnd.openxmlformats-officedocument.themeOverr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6"/>
  </p:notesMasterIdLst>
  <p:sldIdLst>
    <p:sldId id="278" r:id="rId5"/>
    <p:sldId id="280" r:id="rId6"/>
    <p:sldId id="281" r:id="rId7"/>
    <p:sldId id="282" r:id="rId8"/>
    <p:sldId id="283" r:id="rId9"/>
    <p:sldId id="284" r:id="rId10"/>
    <p:sldId id="287" r:id="rId11"/>
    <p:sldId id="288" r:id="rId12"/>
    <p:sldId id="289" r:id="rId13"/>
    <p:sldId id="286" r:id="rId14"/>
    <p:sldId id="28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75" d="100"/>
          <a:sy n="75" d="100"/>
        </p:scale>
        <p:origin x="902"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6/16/2025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9AAF8D-CDC1-1BAC-132B-05B028F86B6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A6D95E-A5DF-6197-5D4C-D9CBEE5B0C8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BC112F5-6AE1-B7B4-9D46-EEC0EEB2CD0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3799E9D-D6FB-1BFB-CD11-4D7580E3799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6757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8A50BB-EE8B-FCCB-C448-30109097653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6CC645D-E8BE-51C3-D241-42C1F43D2E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3C95F1-194A-5741-F57B-DD234AC40CA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3A78CA5-28FC-617A-C380-71DBCD4E6F6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74061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C6E451-2C0E-1B09-CDD9-F1D399E8D85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C0B14A8-FE29-4074-E12A-37EE2A168F3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0E1A192-3717-4951-682A-94AC864DADB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27EEDA5-FA5A-8A3C-C94D-E107FF48102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9430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061B5C-90E5-F5FA-2CEB-B4ADAB7380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841E760-ACEC-BFFB-AA14-06604BAECE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70F65AC-90BE-22EF-0216-51E3B148550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CB46B1A-55F8-67F6-2322-2075D3E6C4B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47057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490EB0-3091-04B8-0927-EDD0813A50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7F79C2-2E81-732E-09DA-56A0BE5E88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6EDC9BA-5B1D-5D0C-E2BC-FE28BEB14AE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FC59416-401A-DE18-EF12-E3F9F2BD84C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62903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68ADE7-8871-960B-1F6B-10B774B15EF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E53B42-BE6A-CA11-FAF0-6B8CA8BCA0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6B4A57-B09B-3A36-B6A9-6241F6AE992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F9E7E22-25B8-D01D-8F5E-BA62A48B79BD}"/>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85656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E69671-6747-A14F-E51D-4CA3DE1F76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F10367-86A5-B257-BE10-6EAE02251F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F9A9FC0-553C-DB25-FB86-D2D12F83AFF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94B5965-955E-01D7-21B9-03F7167C781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25132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28889-D1AD-4905-9BAF-7F549C77920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168274A-FDB6-A4B8-8FF5-4E4F6320A8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DE544E-F76C-367D-3469-EEAE80205F4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034F4D5-9853-E917-728A-D9FCB4043AB6}"/>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111127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443FF1-E2AA-0DA5-B258-AD642A3155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71FB13B-5A5B-34D5-D08E-6F69B60D445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804BFB1-0BB9-7B90-F51B-88900DF931F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0CB31DE-8BB8-7EAC-F9D2-5D0D4993D38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2023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527C30-3F57-6BBA-5F48-2A596554C3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81FEFEC-8955-8143-17DE-80EBA10176C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F15C74F-7D48-B528-9C52-A27AC30C341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E7F21AD-FF8B-E0B4-1839-7FE89AF38A8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2351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6/16/2025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6/16/2025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6/16/2025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6/16/2025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6/16/2025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6/16/2025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6/16/2025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6/16/2025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6/16/2025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6/16/2025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6/16/2025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6/16/2025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6/16/2025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6/16/2025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6/16/2025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6/16/2025</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10.xml"/><Relationship Id="rId5" Type="http://schemas.openxmlformats.org/officeDocument/2006/relationships/image" Target="../media/image8.png"/><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hemeOverride" Target="../theme/themeOverride11.xml"/><Relationship Id="rId5" Type="http://schemas.openxmlformats.org/officeDocument/2006/relationships/image" Target="../media/image8.png"/><Relationship Id="rId4" Type="http://schemas.openxmlformats.org/officeDocument/2006/relationships/image" Target="../media/image7.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5" Type="http://schemas.openxmlformats.org/officeDocument/2006/relationships/image" Target="../media/image8.png"/><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3.xml"/><Relationship Id="rId5" Type="http://schemas.openxmlformats.org/officeDocument/2006/relationships/image" Target="../media/image8.pn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4.xml"/><Relationship Id="rId5" Type="http://schemas.openxmlformats.org/officeDocument/2006/relationships/image" Target="../media/image8.pn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5.xml"/><Relationship Id="rId5" Type="http://schemas.openxmlformats.org/officeDocument/2006/relationships/image" Target="../media/image8.pn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6.xml"/><Relationship Id="rId5" Type="http://schemas.openxmlformats.org/officeDocument/2006/relationships/image" Target="../media/image8.pn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7.xml"/><Relationship Id="rId5" Type="http://schemas.openxmlformats.org/officeDocument/2006/relationships/image" Target="../media/image8.png"/><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8.xml"/><Relationship Id="rId5" Type="http://schemas.openxmlformats.org/officeDocument/2006/relationships/image" Target="../media/image8.png"/><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9.xml"/><Relationship Id="rId5" Type="http://schemas.openxmlformats.org/officeDocument/2006/relationships/image" Target="../media/image8.png"/><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243634" y="2524188"/>
            <a:ext cx="3807763" cy="2420504"/>
          </a:xfrm>
        </p:spPr>
        <p:txBody>
          <a:bodyPr>
            <a:noAutofit/>
          </a:bodyPr>
          <a:lstStyle/>
          <a:p>
            <a:pPr algn="l"/>
            <a:r>
              <a:rPr lang="en-US" sz="4400" dirty="0"/>
              <a:t>Data Cleaning &amp; Preprocessing in Python</a:t>
            </a:r>
            <a:endParaRPr lang="en-US" sz="4400" b="1" dirty="0"/>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A78C7B06-A9B2-6CDE-A8DB-CFCFA88DEB3A}"/>
            </a:ext>
          </a:extLst>
        </p:cNvPr>
        <p:cNvGrpSpPr/>
        <p:nvPr/>
      </p:nvGrpSpPr>
      <p:grpSpPr>
        <a:xfrm>
          <a:off x="0" y="0"/>
          <a:ext cx="0" cy="0"/>
          <a:chOff x="0" y="0"/>
          <a:chExt cx="0" cy="0"/>
        </a:xfrm>
      </p:grpSpPr>
      <p:sp>
        <p:nvSpPr>
          <p:cNvPr id="55" name="Rectangle 54">
            <a:extLst>
              <a:ext uri="{FF2B5EF4-FFF2-40B4-BE49-F238E27FC236}">
                <a16:creationId xmlns:a16="http://schemas.microsoft.com/office/drawing/2014/main" id="{A69E0513-8458-6AA5-8D06-3B69BF5B3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42FA3E89-E254-067A-6BB2-9ECA6A9B172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b="-1"/>
          <a:stretch/>
        </p:blipFill>
        <p:spPr>
          <a:xfrm>
            <a:off x="-161026" y="58802"/>
            <a:ext cx="12553131" cy="6857990"/>
          </a:xfrm>
          <a:prstGeom prst="rect">
            <a:avLst/>
          </a:prstGeom>
        </p:spPr>
      </p:pic>
      <p:pic>
        <p:nvPicPr>
          <p:cNvPr id="57" name="Picture 56">
            <a:extLst>
              <a:ext uri="{FF2B5EF4-FFF2-40B4-BE49-F238E27FC236}">
                <a16:creationId xmlns:a16="http://schemas.microsoft.com/office/drawing/2014/main" id="{46422009-0549-8FD4-4DBC-8128B5B44E1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298A7382-263D-CEAF-2178-848ABECC3455}"/>
              </a:ext>
            </a:extLst>
          </p:cNvPr>
          <p:cNvSpPr>
            <a:spLocks noGrp="1"/>
          </p:cNvSpPr>
          <p:nvPr>
            <p:ph type="title"/>
          </p:nvPr>
        </p:nvSpPr>
        <p:spPr>
          <a:xfrm>
            <a:off x="279452" y="2354613"/>
            <a:ext cx="9345089" cy="970450"/>
          </a:xfrm>
        </p:spPr>
        <p:txBody>
          <a:bodyPr anchor="b">
            <a:normAutofit/>
          </a:bodyPr>
          <a:lstStyle/>
          <a:p>
            <a:pPr algn="l"/>
            <a:r>
              <a:rPr lang="en-US" sz="4400" b="1" dirty="0">
                <a:solidFill>
                  <a:schemeClr val="bg1"/>
                </a:solidFill>
                <a:effectLst/>
                <a:latin typeface="Arial" panose="020B0604020202020204" pitchFamily="34" charset="0"/>
                <a:cs typeface="Arial" panose="020B0604020202020204" pitchFamily="34" charset="0"/>
              </a:rPr>
              <a:t>CONCLUSION</a:t>
            </a:r>
          </a:p>
        </p:txBody>
      </p:sp>
      <p:sp>
        <p:nvSpPr>
          <p:cNvPr id="6" name="Rectangle 2">
            <a:extLst>
              <a:ext uri="{FF2B5EF4-FFF2-40B4-BE49-F238E27FC236}">
                <a16:creationId xmlns:a16="http://schemas.microsoft.com/office/drawing/2014/main" id="{73A046B3-10C7-7A63-06D6-27619BA3B8D1}"/>
              </a:ext>
            </a:extLst>
          </p:cNvPr>
          <p:cNvSpPr>
            <a:spLocks noGrp="1" noChangeArrowheads="1"/>
          </p:cNvSpPr>
          <p:nvPr>
            <p:ph idx="1"/>
          </p:nvPr>
        </p:nvSpPr>
        <p:spPr bwMode="auto">
          <a:xfrm>
            <a:off x="4735543" y="503045"/>
            <a:ext cx="7131337"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defTabSz="914400" eaLnBrk="0" fontAlgn="base" hangingPunct="0">
              <a:lnSpc>
                <a:spcPct val="100000"/>
              </a:lnSpc>
              <a:spcBef>
                <a:spcPct val="0"/>
              </a:spcBef>
              <a:spcAft>
                <a:spcPct val="0"/>
              </a:spcAft>
              <a:buClrTx/>
              <a:buSzTx/>
              <a:buNone/>
            </a:pPr>
            <a:r>
              <a:rPr lang="en-US" sz="3600" b="1" dirty="0">
                <a:solidFill>
                  <a:schemeClr val="bg1"/>
                </a:solidFill>
              </a:rPr>
              <a:t>Data cleaning and preprocessing is not optional—it’s essential. Whether you're handling missing values, encoding text, or scaling numbers, Python (especially with Pandas and Scikit-learn) offers powerful tools to transform messy datasets into clean, structured inputs ready for analysis.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1"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3820801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64883985-CFA6-2B0E-BAC3-8E131E98470B}"/>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A49306B0-7FF3-F901-5DFA-34D8C5F6D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4901D66E-AC6A-B3CF-7A77-8B0D1F9B193D}"/>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b="-1"/>
          <a:stretch/>
        </p:blipFill>
        <p:spPr>
          <a:xfrm>
            <a:off x="76202" y="63217"/>
            <a:ext cx="6096000" cy="6857990"/>
          </a:xfrm>
          <a:prstGeom prst="rect">
            <a:avLst/>
          </a:prstGeom>
        </p:spPr>
      </p:pic>
      <p:pic>
        <p:nvPicPr>
          <p:cNvPr id="57" name="Picture 56">
            <a:extLst>
              <a:ext uri="{FF2B5EF4-FFF2-40B4-BE49-F238E27FC236}">
                <a16:creationId xmlns:a16="http://schemas.microsoft.com/office/drawing/2014/main" id="{5C114D29-5E8A-2930-7E23-F41A643EEE6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A75160E6-D2AF-42A9-8C89-F9CCEDB5A25D}"/>
              </a:ext>
            </a:extLst>
          </p:cNvPr>
          <p:cNvSpPr>
            <a:spLocks noGrp="1"/>
          </p:cNvSpPr>
          <p:nvPr>
            <p:ph type="title"/>
          </p:nvPr>
        </p:nvSpPr>
        <p:spPr>
          <a:xfrm>
            <a:off x="1097451" y="2521762"/>
            <a:ext cx="4538124" cy="970450"/>
          </a:xfrm>
        </p:spPr>
        <p:txBody>
          <a:bodyPr anchor="b">
            <a:normAutofit/>
          </a:bodyPr>
          <a:lstStyle/>
          <a:p>
            <a:pPr algn="l"/>
            <a:r>
              <a:rPr lang="en-US" sz="4000" dirty="0">
                <a:solidFill>
                  <a:schemeClr val="bg1"/>
                </a:solidFill>
                <a:effectLst/>
                <a:latin typeface="Arial" panose="020B0604020202020204" pitchFamily="34" charset="0"/>
                <a:cs typeface="Arial" panose="020B0604020202020204" pitchFamily="34" charset="0"/>
              </a:rPr>
              <a:t>THANK YOU</a:t>
            </a:r>
          </a:p>
        </p:txBody>
      </p:sp>
      <p:sp>
        <p:nvSpPr>
          <p:cNvPr id="24" name="Content Placeholder 2">
            <a:extLst>
              <a:ext uri="{FF2B5EF4-FFF2-40B4-BE49-F238E27FC236}">
                <a16:creationId xmlns:a16="http://schemas.microsoft.com/office/drawing/2014/main" id="{B6E67DF1-8C26-E0BB-B4AC-7E0446AAC6AF}"/>
              </a:ext>
            </a:extLst>
          </p:cNvPr>
          <p:cNvSpPr>
            <a:spLocks noGrp="1"/>
          </p:cNvSpPr>
          <p:nvPr>
            <p:ph idx="1"/>
          </p:nvPr>
        </p:nvSpPr>
        <p:spPr>
          <a:xfrm>
            <a:off x="6900492" y="1732449"/>
            <a:ext cx="4849055" cy="4058751"/>
          </a:xfrm>
        </p:spPr>
        <p:txBody>
          <a:bodyPr anchor="t">
            <a:normAutofit/>
          </a:bodyPr>
          <a:lstStyle/>
          <a:p>
            <a:pPr marL="36900" indent="0">
              <a:buNone/>
            </a:pPr>
            <a:r>
              <a:rPr lang="en-US" sz="3600" dirty="0">
                <a:solidFill>
                  <a:schemeClr val="bg1"/>
                </a:solidFill>
                <a:effectLst/>
              </a:rPr>
              <a:t>If you have any doubts</a:t>
            </a:r>
          </a:p>
          <a:p>
            <a:pPr marL="36900" indent="0">
              <a:buNone/>
            </a:pPr>
            <a:endParaRPr lang="en-US" sz="3600" dirty="0">
              <a:solidFill>
                <a:schemeClr val="bg1"/>
              </a:solidFill>
              <a:effectLst/>
            </a:endParaRPr>
          </a:p>
          <a:p>
            <a:pPr marL="36900" indent="0">
              <a:buNone/>
            </a:pPr>
            <a:r>
              <a:rPr lang="en-US" sz="3600" dirty="0">
                <a:solidFill>
                  <a:schemeClr val="bg1"/>
                </a:solidFill>
                <a:effectLst/>
              </a:rPr>
              <a:t>thahliyamist@gmail.com</a:t>
            </a:r>
          </a:p>
        </p:txBody>
      </p:sp>
    </p:spTree>
    <p:extLst>
      <p:ext uri="{BB962C8B-B14F-4D97-AF65-F5344CB8AC3E}">
        <p14:creationId xmlns:p14="http://schemas.microsoft.com/office/powerpoint/2010/main" val="232912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3F037474-B726-83D2-CDAA-781B770AE3A5}"/>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C1E37D05-AF8B-3C30-188C-3793E8793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E511E459-3D46-7BBE-C0DD-36BDE8905076}"/>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2091BC5F-FC24-5088-1A5F-112D857060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6257026" y="1"/>
            <a:ext cx="5934973" cy="6858000"/>
          </a:xfrm>
          <a:prstGeom prst="rect">
            <a:avLst/>
          </a:prstGeom>
        </p:spPr>
      </p:pic>
      <p:pic>
        <p:nvPicPr>
          <p:cNvPr id="5" name="Picture 4">
            <a:extLst>
              <a:ext uri="{FF2B5EF4-FFF2-40B4-BE49-F238E27FC236}">
                <a16:creationId xmlns:a16="http://schemas.microsoft.com/office/drawing/2014/main" id="{E55F94F2-06AC-938F-0880-96AC79438619}"/>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b="-1"/>
          <a:stretch/>
        </p:blipFill>
        <p:spPr>
          <a:xfrm>
            <a:off x="115230" y="-108145"/>
            <a:ext cx="6096000" cy="6857990"/>
          </a:xfrm>
          <a:prstGeom prst="rect">
            <a:avLst/>
          </a:prstGeom>
        </p:spPr>
      </p:pic>
      <p:sp>
        <p:nvSpPr>
          <p:cNvPr id="6" name="TextBox 5">
            <a:extLst>
              <a:ext uri="{FF2B5EF4-FFF2-40B4-BE49-F238E27FC236}">
                <a16:creationId xmlns:a16="http://schemas.microsoft.com/office/drawing/2014/main" id="{8F7B39F7-B147-2B49-1E8C-79108A7D7FB2}"/>
              </a:ext>
            </a:extLst>
          </p:cNvPr>
          <p:cNvSpPr txBox="1"/>
          <p:nvPr/>
        </p:nvSpPr>
        <p:spPr>
          <a:xfrm>
            <a:off x="2871664" y="3320845"/>
            <a:ext cx="45719" cy="369332"/>
          </a:xfrm>
          <a:prstGeom prst="rect">
            <a:avLst/>
          </a:prstGeom>
          <a:noFill/>
        </p:spPr>
        <p:txBody>
          <a:bodyPr wrap="square" rtlCol="0">
            <a:spAutoFit/>
          </a:bodyPr>
          <a:lstStyle/>
          <a:p>
            <a:endParaRPr lang="en-IN" dirty="0"/>
          </a:p>
        </p:txBody>
      </p:sp>
      <p:sp>
        <p:nvSpPr>
          <p:cNvPr id="8" name="TextBox 7">
            <a:extLst>
              <a:ext uri="{FF2B5EF4-FFF2-40B4-BE49-F238E27FC236}">
                <a16:creationId xmlns:a16="http://schemas.microsoft.com/office/drawing/2014/main" id="{46C4D328-C89A-1285-5781-8EABD4D5C196}"/>
              </a:ext>
            </a:extLst>
          </p:cNvPr>
          <p:cNvSpPr txBox="1"/>
          <p:nvPr/>
        </p:nvSpPr>
        <p:spPr>
          <a:xfrm>
            <a:off x="759543" y="1805268"/>
            <a:ext cx="4497767" cy="1569660"/>
          </a:xfrm>
          <a:prstGeom prst="rect">
            <a:avLst/>
          </a:prstGeom>
          <a:noFill/>
        </p:spPr>
        <p:txBody>
          <a:bodyPr wrap="square">
            <a:spAutoFit/>
          </a:bodyPr>
          <a:lstStyle/>
          <a:p>
            <a:r>
              <a:rPr lang="en-IN" sz="4800" dirty="0">
                <a:solidFill>
                  <a:schemeClr val="bg1"/>
                </a:solidFill>
              </a:rPr>
              <a:t>Why Data Cleaning Matters</a:t>
            </a:r>
            <a:endParaRPr lang="en-US" sz="4800" b="1" dirty="0">
              <a:solidFill>
                <a:schemeClr val="bg1"/>
              </a:solidFill>
              <a:effectLst/>
            </a:endParaRPr>
          </a:p>
        </p:txBody>
      </p:sp>
      <p:sp>
        <p:nvSpPr>
          <p:cNvPr id="2" name="Content Placeholder 1">
            <a:extLst>
              <a:ext uri="{FF2B5EF4-FFF2-40B4-BE49-F238E27FC236}">
                <a16:creationId xmlns:a16="http://schemas.microsoft.com/office/drawing/2014/main" id="{1D6FB4F8-BAD0-0297-8CE8-82E01986835F}"/>
              </a:ext>
            </a:extLst>
          </p:cNvPr>
          <p:cNvSpPr>
            <a:spLocks noGrp="1" noChangeArrowheads="1"/>
          </p:cNvSpPr>
          <p:nvPr>
            <p:ph idx="1"/>
          </p:nvPr>
        </p:nvSpPr>
        <p:spPr bwMode="auto">
          <a:xfrm>
            <a:off x="6641223" y="1120243"/>
            <a:ext cx="521648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defTabSz="914400" eaLnBrk="0" fontAlgn="base" hangingPunct="0">
              <a:lnSpc>
                <a:spcPct val="100000"/>
              </a:lnSpc>
              <a:spcBef>
                <a:spcPct val="0"/>
              </a:spcBef>
              <a:spcAft>
                <a:spcPct val="0"/>
              </a:spcAft>
              <a:buClrTx/>
              <a:buSzTx/>
              <a:buNone/>
            </a:pPr>
            <a:r>
              <a:rPr lang="en-US" sz="2800" dirty="0">
                <a:solidFill>
                  <a:schemeClr val="bg1"/>
                </a:solidFill>
              </a:rPr>
              <a:t>Data in the real world is rarely perfect—it often contains missing values, duplicates, inconsistent formats, and noise. Cleaning and preprocessing improve data quality, increase model accuracy, and ensure more reliable results. It’s the foundation of any data-driven project.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3671267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55B73996-2822-8642-F470-8C64631FADCD}"/>
            </a:ext>
          </a:extLst>
        </p:cNvPr>
        <p:cNvGrpSpPr/>
        <p:nvPr/>
      </p:nvGrpSpPr>
      <p:grpSpPr>
        <a:xfrm>
          <a:off x="0" y="0"/>
          <a:ext cx="0" cy="0"/>
          <a:chOff x="0" y="0"/>
          <a:chExt cx="0" cy="0"/>
        </a:xfrm>
      </p:grpSpPr>
      <p:sp>
        <p:nvSpPr>
          <p:cNvPr id="55" name="Rectangle 54">
            <a:extLst>
              <a:ext uri="{FF2B5EF4-FFF2-40B4-BE49-F238E27FC236}">
                <a16:creationId xmlns:a16="http://schemas.microsoft.com/office/drawing/2014/main" id="{B0915D2F-4C6C-5B19-EBC7-186B404AB0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ACD468B3-030C-270A-B60A-A9FBD95402A0}"/>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b="-1"/>
          <a:stretch/>
        </p:blipFill>
        <p:spPr>
          <a:xfrm>
            <a:off x="-8622" y="10"/>
            <a:ext cx="6370504" cy="6857990"/>
          </a:xfrm>
          <a:prstGeom prst="rect">
            <a:avLst/>
          </a:prstGeom>
        </p:spPr>
      </p:pic>
      <p:pic>
        <p:nvPicPr>
          <p:cNvPr id="57" name="Picture 56">
            <a:extLst>
              <a:ext uri="{FF2B5EF4-FFF2-40B4-BE49-F238E27FC236}">
                <a16:creationId xmlns:a16="http://schemas.microsoft.com/office/drawing/2014/main" id="{C14704BB-C84E-C337-54CC-B1B5BC51321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ECAFD488-5579-41E5-69D0-0E81914E83C8}"/>
              </a:ext>
            </a:extLst>
          </p:cNvPr>
          <p:cNvSpPr>
            <a:spLocks noGrp="1"/>
          </p:cNvSpPr>
          <p:nvPr>
            <p:ph type="title"/>
          </p:nvPr>
        </p:nvSpPr>
        <p:spPr>
          <a:xfrm>
            <a:off x="482759" y="4415169"/>
            <a:ext cx="5529783" cy="970450"/>
          </a:xfrm>
        </p:spPr>
        <p:txBody>
          <a:bodyPr anchor="b">
            <a:noAutofit/>
          </a:bodyPr>
          <a:lstStyle/>
          <a:p>
            <a:pPr algn="l"/>
            <a:r>
              <a:rPr lang="en-IN" sz="9600" dirty="0">
                <a:solidFill>
                  <a:schemeClr val="bg1"/>
                </a:solidFill>
              </a:rPr>
              <a:t>Handling Missing Values</a:t>
            </a:r>
            <a:endParaRPr lang="en-US" sz="13800" dirty="0">
              <a:solidFill>
                <a:schemeClr val="bg1"/>
              </a:solidFill>
              <a:effectLst/>
              <a:latin typeface="Arial" panose="020B0604020202020204" pitchFamily="34" charset="0"/>
              <a:cs typeface="Arial" panose="020B0604020202020204" pitchFamily="34" charset="0"/>
            </a:endParaRPr>
          </a:p>
        </p:txBody>
      </p:sp>
      <p:sp>
        <p:nvSpPr>
          <p:cNvPr id="5" name="Rectangle 1">
            <a:extLst>
              <a:ext uri="{FF2B5EF4-FFF2-40B4-BE49-F238E27FC236}">
                <a16:creationId xmlns:a16="http://schemas.microsoft.com/office/drawing/2014/main" id="{1AF1079F-5043-7CFC-7842-9D50260F0154}"/>
              </a:ext>
            </a:extLst>
          </p:cNvPr>
          <p:cNvSpPr>
            <a:spLocks noGrp="1" noChangeArrowheads="1"/>
          </p:cNvSpPr>
          <p:nvPr>
            <p:ph idx="1"/>
          </p:nvPr>
        </p:nvSpPr>
        <p:spPr bwMode="auto">
          <a:xfrm>
            <a:off x="7061199" y="479406"/>
            <a:ext cx="4663441" cy="6124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bg1"/>
                </a:solidFill>
                <a:effectLst/>
                <a:latin typeface="Arial" panose="020B0604020202020204" pitchFamily="34" charset="0"/>
              </a:rPr>
              <a:t>Missing data can skew results or cause errors in models. Common strategies include: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bg1"/>
                </a:solidFill>
                <a:effectLst/>
                <a:latin typeface="Arial" panose="020B0604020202020204" pitchFamily="34" charset="0"/>
              </a:rPr>
              <a:t>Removing rows</a:t>
            </a:r>
            <a:r>
              <a:rPr kumimoji="0" lang="en-US" altLang="en-US" sz="2800" b="0" i="0" u="none" strike="noStrike" cap="none" normalizeH="0" baseline="0" dirty="0">
                <a:ln>
                  <a:noFill/>
                </a:ln>
                <a:solidFill>
                  <a:schemeClr val="bg1"/>
                </a:solidFill>
                <a:effectLst/>
                <a:latin typeface="Arial" panose="020B0604020202020204" pitchFamily="34" charset="0"/>
              </a:rPr>
              <a:t> with missing values (using </a:t>
            </a:r>
            <a:r>
              <a:rPr kumimoji="0" lang="en-US" altLang="en-US" sz="2800" b="0" i="0" u="none" strike="noStrike" cap="none" normalizeH="0" baseline="0" dirty="0" err="1">
                <a:ln>
                  <a:noFill/>
                </a:ln>
                <a:solidFill>
                  <a:schemeClr val="bg1"/>
                </a:solidFill>
                <a:effectLst/>
                <a:latin typeface="Arial Unicode MS"/>
              </a:rPr>
              <a:t>dropna</a:t>
            </a:r>
            <a:r>
              <a:rPr kumimoji="0" lang="en-US" altLang="en-US" sz="2800" b="0" i="0" u="none" strike="noStrike" cap="none" normalizeH="0" baseline="0" dirty="0">
                <a:ln>
                  <a:noFill/>
                </a:ln>
                <a:solidFill>
                  <a:schemeClr val="bg1"/>
                </a:solidFill>
                <a:effectLst/>
                <a:latin typeface="Arial Unicode MS"/>
              </a:rPr>
              <a:t>()</a:t>
            </a:r>
            <a:r>
              <a:rPr kumimoji="0" lang="en-US" altLang="en-US" sz="2800" b="0" i="0" u="none" strike="noStrike" cap="none" normalizeH="0" baseline="0" dirty="0">
                <a:ln>
                  <a:noFill/>
                </a:ln>
                <a:solidFill>
                  <a:schemeClr val="bg1"/>
                </a:solidFill>
                <a:effectLst/>
              </a:rPr>
              <a:t>)</a:t>
            </a:r>
            <a:endParaRPr kumimoji="0" lang="en-US" altLang="en-US" sz="2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bg1"/>
                </a:solidFill>
                <a:effectLst/>
                <a:latin typeface="Arial" panose="020B0604020202020204" pitchFamily="34" charset="0"/>
              </a:rPr>
              <a:t>Filling missing values</a:t>
            </a:r>
            <a:r>
              <a:rPr kumimoji="0" lang="en-US" altLang="en-US" sz="2800" b="0" i="0" u="none" strike="noStrike" cap="none" normalizeH="0" baseline="0" dirty="0">
                <a:ln>
                  <a:noFill/>
                </a:ln>
                <a:solidFill>
                  <a:schemeClr val="bg1"/>
                </a:solidFill>
                <a:effectLst/>
                <a:latin typeface="Arial" panose="020B0604020202020204" pitchFamily="34" charset="0"/>
              </a:rPr>
              <a:t> using </a:t>
            </a:r>
            <a:r>
              <a:rPr kumimoji="0" lang="en-US" altLang="en-US" sz="2800" b="0" i="0" u="none" strike="noStrike" cap="none" normalizeH="0" baseline="0" dirty="0" err="1">
                <a:ln>
                  <a:noFill/>
                </a:ln>
                <a:solidFill>
                  <a:schemeClr val="bg1"/>
                </a:solidFill>
                <a:effectLst/>
                <a:latin typeface="Arial Unicode MS"/>
              </a:rPr>
              <a:t>fillna</a:t>
            </a:r>
            <a:r>
              <a:rPr kumimoji="0" lang="en-US" altLang="en-US" sz="2800" b="0" i="0" u="none" strike="noStrike" cap="none" normalizeH="0" baseline="0" dirty="0">
                <a:ln>
                  <a:noFill/>
                </a:ln>
                <a:solidFill>
                  <a:schemeClr val="bg1"/>
                </a:solidFill>
                <a:effectLst/>
                <a:latin typeface="Arial Unicode MS"/>
              </a:rPr>
              <a:t>()</a:t>
            </a:r>
            <a:r>
              <a:rPr kumimoji="0" lang="en-US" altLang="en-US" sz="2800" b="0" i="0" u="none" strike="noStrike" cap="none" normalizeH="0" baseline="0" dirty="0">
                <a:ln>
                  <a:noFill/>
                </a:ln>
                <a:solidFill>
                  <a:schemeClr val="bg1"/>
                </a:solidFill>
                <a:effectLst/>
              </a:rPr>
              <a:t> with a default, mean, or forward-fill method</a:t>
            </a:r>
            <a:br>
              <a:rPr kumimoji="0" lang="en-US" altLang="en-US" sz="2800" b="0" i="0" u="none" strike="noStrike" cap="none" normalizeH="0" baseline="0" dirty="0">
                <a:ln>
                  <a:noFill/>
                </a:ln>
                <a:solidFill>
                  <a:schemeClr val="bg1"/>
                </a:solidFill>
                <a:effectLst/>
              </a:rPr>
            </a:br>
            <a:r>
              <a:rPr kumimoji="0" lang="en-US" altLang="en-US" sz="2800" b="0" i="0" u="none" strike="noStrike" cap="none" normalizeH="0" baseline="0" dirty="0">
                <a:ln>
                  <a:noFill/>
                </a:ln>
                <a:solidFill>
                  <a:schemeClr val="bg1"/>
                </a:solidFill>
                <a:effectLst/>
              </a:rPr>
              <a:t>Choosing the right strategy depends on the data type and business context.</a:t>
            </a:r>
            <a:endParaRPr kumimoji="0" lang="en-US" altLang="en-US" sz="2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4008819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390DA93E-EA1A-6C5D-53FF-381215ACD832}"/>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B267FDF7-D859-B451-2DF4-BA3D50A10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46DEA93E-687A-D98C-41FD-3C036CBE1BC2}"/>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E1F2312-EA87-E9CC-AB7B-15F23B8B1AD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7AAD3F5E-7B54-31BD-7F63-4F4172B7BBAD}"/>
              </a:ext>
            </a:extLst>
          </p:cNvPr>
          <p:cNvSpPr>
            <a:spLocks noGrp="1"/>
          </p:cNvSpPr>
          <p:nvPr>
            <p:ph type="title"/>
          </p:nvPr>
        </p:nvSpPr>
        <p:spPr>
          <a:xfrm>
            <a:off x="661769" y="3352976"/>
            <a:ext cx="4538124" cy="970450"/>
          </a:xfrm>
        </p:spPr>
        <p:txBody>
          <a:bodyPr anchor="b">
            <a:noAutofit/>
          </a:bodyPr>
          <a:lstStyle/>
          <a:p>
            <a:pPr algn="l"/>
            <a:r>
              <a:rPr lang="en-IN" sz="6600" dirty="0">
                <a:solidFill>
                  <a:schemeClr val="bg1"/>
                </a:solidFill>
              </a:rPr>
              <a:t>Dealing with Duplicates</a:t>
            </a:r>
            <a:endParaRPr lang="en-US" sz="8800" b="1" dirty="0">
              <a:solidFill>
                <a:schemeClr val="bg1"/>
              </a:solidFill>
              <a:effectLst/>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9687FA0C-8F77-BCCA-FE02-65CB0B90C09A}"/>
              </a:ext>
            </a:extLst>
          </p:cNvPr>
          <p:cNvSpPr>
            <a:spLocks noGrp="1" noChangeArrowheads="1"/>
          </p:cNvSpPr>
          <p:nvPr>
            <p:ph idx="1"/>
          </p:nvPr>
        </p:nvSpPr>
        <p:spPr bwMode="auto">
          <a:xfrm>
            <a:off x="6661651" y="1425289"/>
            <a:ext cx="4697229"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bg1"/>
                </a:solidFill>
                <a:effectLst/>
                <a:latin typeface="Arial" panose="020B0604020202020204" pitchFamily="34" charset="0"/>
              </a:rPr>
              <a:t>Duplicate records can inflate counts and bias statistics. Using </a:t>
            </a:r>
            <a:r>
              <a:rPr kumimoji="0" lang="en-US" altLang="en-US" sz="2800" b="0" i="0" u="none" strike="noStrike" cap="none" normalizeH="0" baseline="0" dirty="0" err="1">
                <a:ln>
                  <a:noFill/>
                </a:ln>
                <a:solidFill>
                  <a:schemeClr val="bg1"/>
                </a:solidFill>
                <a:effectLst/>
                <a:latin typeface="Arial Unicode MS"/>
              </a:rPr>
              <a:t>drop_duplicates</a:t>
            </a:r>
            <a:r>
              <a:rPr kumimoji="0" lang="en-US" altLang="en-US" sz="2800" b="0" i="0" u="none" strike="noStrike" cap="none" normalizeH="0" baseline="0" dirty="0">
                <a:ln>
                  <a:noFill/>
                </a:ln>
                <a:solidFill>
                  <a:schemeClr val="bg1"/>
                </a:solidFill>
                <a:effectLst/>
                <a:latin typeface="Arial Unicode MS"/>
              </a:rPr>
              <a:t>()</a:t>
            </a:r>
            <a:r>
              <a:rPr kumimoji="0" lang="en-US" altLang="en-US" sz="2800" b="0" i="0" u="none" strike="noStrike" cap="none" normalizeH="0" baseline="0" dirty="0">
                <a:ln>
                  <a:noFill/>
                </a:ln>
                <a:solidFill>
                  <a:schemeClr val="bg1"/>
                </a:solidFill>
                <a:effectLst/>
              </a:rPr>
              <a:t>, we can remove repeated rows. It’s important to check whether duplication is due to data entry errors or legitimate repetitions before dropping them.</a:t>
            </a:r>
            <a:endParaRPr kumimoji="0" lang="en-US" altLang="en-US" sz="28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4070489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E361E852-034B-0B30-DAD6-04848762718C}"/>
            </a:ext>
          </a:extLst>
        </p:cNvPr>
        <p:cNvGrpSpPr/>
        <p:nvPr/>
      </p:nvGrpSpPr>
      <p:grpSpPr>
        <a:xfrm>
          <a:off x="0" y="0"/>
          <a:ext cx="0" cy="0"/>
          <a:chOff x="0" y="0"/>
          <a:chExt cx="0" cy="0"/>
        </a:xfrm>
      </p:grpSpPr>
      <p:sp>
        <p:nvSpPr>
          <p:cNvPr id="55" name="Rectangle 54">
            <a:extLst>
              <a:ext uri="{FF2B5EF4-FFF2-40B4-BE49-F238E27FC236}">
                <a16:creationId xmlns:a16="http://schemas.microsoft.com/office/drawing/2014/main" id="{4374699A-196E-5FF6-2A46-67EAB3100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9C2DFD0F-D957-BF11-597D-34B6591C23A3}"/>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b="-1"/>
          <a:stretch/>
        </p:blipFill>
        <p:spPr>
          <a:xfrm>
            <a:off x="-521110" y="10"/>
            <a:ext cx="6778135" cy="6857990"/>
          </a:xfrm>
          <a:prstGeom prst="rect">
            <a:avLst/>
          </a:prstGeom>
        </p:spPr>
      </p:pic>
      <p:pic>
        <p:nvPicPr>
          <p:cNvPr id="57" name="Picture 56">
            <a:extLst>
              <a:ext uri="{FF2B5EF4-FFF2-40B4-BE49-F238E27FC236}">
                <a16:creationId xmlns:a16="http://schemas.microsoft.com/office/drawing/2014/main" id="{7C73A247-3E8C-2270-9B1E-843441A0CA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0F050364-DC8E-50D0-BCE6-9411DA9BA0DA}"/>
              </a:ext>
            </a:extLst>
          </p:cNvPr>
          <p:cNvSpPr>
            <a:spLocks noGrp="1"/>
          </p:cNvSpPr>
          <p:nvPr>
            <p:ph type="title"/>
          </p:nvPr>
        </p:nvSpPr>
        <p:spPr>
          <a:xfrm>
            <a:off x="85527" y="3259559"/>
            <a:ext cx="4614292" cy="970450"/>
          </a:xfrm>
        </p:spPr>
        <p:txBody>
          <a:bodyPr anchor="b">
            <a:noAutofit/>
          </a:bodyPr>
          <a:lstStyle/>
          <a:p>
            <a:pPr algn="l"/>
            <a:r>
              <a:rPr lang="en-IN" sz="6600" dirty="0">
                <a:solidFill>
                  <a:schemeClr val="bg1"/>
                </a:solidFill>
              </a:rPr>
              <a:t>Data Type Conversions</a:t>
            </a:r>
            <a:endParaRPr lang="en-US" sz="9600" b="1" dirty="0">
              <a:solidFill>
                <a:schemeClr val="bg1"/>
              </a:solidFill>
              <a:effectLst/>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E36D8785-1777-469E-A7B1-FD4A4C4B72A7}"/>
              </a:ext>
            </a:extLst>
          </p:cNvPr>
          <p:cNvSpPr>
            <a:spLocks noGrp="1" noChangeArrowheads="1"/>
          </p:cNvSpPr>
          <p:nvPr>
            <p:ph idx="1"/>
          </p:nvPr>
        </p:nvSpPr>
        <p:spPr bwMode="auto">
          <a:xfrm>
            <a:off x="6646766" y="867123"/>
            <a:ext cx="5209953"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a:ln>
                  <a:noFill/>
                </a:ln>
                <a:solidFill>
                  <a:schemeClr val="bg1"/>
                </a:solidFill>
                <a:effectLst/>
                <a:latin typeface="Arial" panose="020B0604020202020204" pitchFamily="34" charset="0"/>
              </a:rPr>
              <a:t>Often, numerical columns are read as strings, or dates are left as raw text. Converting these to appropriate types using </a:t>
            </a:r>
            <a:r>
              <a:rPr kumimoji="0" lang="en-US" altLang="en-US" sz="3200" b="0" i="0" u="none" strike="noStrike" cap="none" normalizeH="0" baseline="0">
                <a:ln>
                  <a:noFill/>
                </a:ln>
                <a:solidFill>
                  <a:schemeClr val="bg1"/>
                </a:solidFill>
                <a:effectLst/>
                <a:latin typeface="Arial Unicode MS"/>
              </a:rPr>
              <a:t>astype()</a:t>
            </a:r>
            <a:r>
              <a:rPr kumimoji="0" lang="en-US" altLang="en-US" sz="3200" b="0" i="0" u="none" strike="noStrike" cap="none" normalizeH="0" baseline="0">
                <a:ln>
                  <a:noFill/>
                </a:ln>
                <a:solidFill>
                  <a:schemeClr val="bg1"/>
                </a:solidFill>
                <a:effectLst/>
              </a:rPr>
              <a:t> or </a:t>
            </a:r>
            <a:r>
              <a:rPr kumimoji="0" lang="en-US" altLang="en-US" sz="3200" b="0" i="0" u="none" strike="noStrike" cap="none" normalizeH="0" baseline="0">
                <a:ln>
                  <a:noFill/>
                </a:ln>
                <a:solidFill>
                  <a:schemeClr val="bg1"/>
                </a:solidFill>
                <a:effectLst/>
                <a:latin typeface="Arial Unicode MS"/>
              </a:rPr>
              <a:t>pd.to_datetime()</a:t>
            </a:r>
            <a:r>
              <a:rPr kumimoji="0" lang="en-US" altLang="en-US" sz="3200" b="0" i="0" u="none" strike="noStrike" cap="none" normalizeH="0" baseline="0">
                <a:ln>
                  <a:noFill/>
                </a:ln>
                <a:solidFill>
                  <a:schemeClr val="bg1"/>
                </a:solidFill>
                <a:effectLst/>
              </a:rPr>
              <a:t> ensures better handling in analysis and modeling. Data types affect memory usage and function compatibility. </a:t>
            </a:r>
            <a:endParaRPr kumimoji="0" lang="en-US" altLang="en-US" sz="3200" b="0" i="0" u="none" strike="noStrike" cap="none" normalizeH="0" baseline="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2808937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17660B98-88BB-A969-5F06-B6CE07A69841}"/>
            </a:ext>
          </a:extLst>
        </p:cNvPr>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D1091589-320C-1A34-22FB-EEC090D3A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F18C1FBB-1103-72F2-36D5-7E621619211F}"/>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b="-1"/>
          <a:stretch/>
        </p:blipFill>
        <p:spPr>
          <a:xfrm>
            <a:off x="76202" y="63217"/>
            <a:ext cx="6096000" cy="6857990"/>
          </a:xfrm>
          <a:prstGeom prst="rect">
            <a:avLst/>
          </a:prstGeom>
        </p:spPr>
      </p:pic>
      <p:pic>
        <p:nvPicPr>
          <p:cNvPr id="57" name="Picture 56">
            <a:extLst>
              <a:ext uri="{FF2B5EF4-FFF2-40B4-BE49-F238E27FC236}">
                <a16:creationId xmlns:a16="http://schemas.microsoft.com/office/drawing/2014/main" id="{E01B51A4-BA7D-0278-DE6A-6548025284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E1DFE521-D4BC-73AD-3E81-CF6DE27323E8}"/>
              </a:ext>
            </a:extLst>
          </p:cNvPr>
          <p:cNvSpPr>
            <a:spLocks noGrp="1"/>
          </p:cNvSpPr>
          <p:nvPr>
            <p:ph type="title"/>
          </p:nvPr>
        </p:nvSpPr>
        <p:spPr>
          <a:xfrm>
            <a:off x="959799" y="3492212"/>
            <a:ext cx="4538124" cy="970450"/>
          </a:xfrm>
        </p:spPr>
        <p:txBody>
          <a:bodyPr anchor="b">
            <a:noAutofit/>
          </a:bodyPr>
          <a:lstStyle/>
          <a:p>
            <a:pPr algn="l"/>
            <a:r>
              <a:rPr lang="en-IN" sz="6000" dirty="0">
                <a:solidFill>
                  <a:schemeClr val="bg1"/>
                </a:solidFill>
              </a:rPr>
              <a:t>Outlier Detection and Treatment</a:t>
            </a:r>
            <a:endParaRPr lang="en-US" sz="8800" b="1" dirty="0">
              <a:solidFill>
                <a:schemeClr val="bg1"/>
              </a:solidFill>
              <a:effectLst/>
              <a:latin typeface="Arial" panose="020B0604020202020204" pitchFamily="34" charset="0"/>
              <a:cs typeface="Arial" panose="020B0604020202020204" pitchFamily="34" charset="0"/>
            </a:endParaRPr>
          </a:p>
        </p:txBody>
      </p:sp>
      <p:sp>
        <p:nvSpPr>
          <p:cNvPr id="5" name="Rectangle 2">
            <a:extLst>
              <a:ext uri="{FF2B5EF4-FFF2-40B4-BE49-F238E27FC236}">
                <a16:creationId xmlns:a16="http://schemas.microsoft.com/office/drawing/2014/main" id="{8A55C4E9-D83C-6407-545A-F70B8610359D}"/>
              </a:ext>
            </a:extLst>
          </p:cNvPr>
          <p:cNvSpPr>
            <a:spLocks noGrp="1" noChangeArrowheads="1"/>
          </p:cNvSpPr>
          <p:nvPr>
            <p:ph idx="1"/>
          </p:nvPr>
        </p:nvSpPr>
        <p:spPr bwMode="auto">
          <a:xfrm>
            <a:off x="6401945" y="853019"/>
            <a:ext cx="5678295"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defTabSz="914400" eaLnBrk="0" fontAlgn="base" hangingPunct="0">
              <a:lnSpc>
                <a:spcPct val="100000"/>
              </a:lnSpc>
              <a:spcBef>
                <a:spcPct val="0"/>
              </a:spcBef>
              <a:spcAft>
                <a:spcPct val="0"/>
              </a:spcAft>
              <a:buClrTx/>
              <a:buSzTx/>
              <a:buNone/>
            </a:pPr>
            <a:r>
              <a:rPr lang="en-US" sz="3200" dirty="0">
                <a:solidFill>
                  <a:schemeClr val="bg1"/>
                </a:solidFill>
              </a:rPr>
              <a:t>Outliers are extreme values that can distort models. We can detect them using visual tools like boxplots or statistical methods like IQR. Options include removing outliers or capping them using </a:t>
            </a:r>
            <a:r>
              <a:rPr lang="en-US" sz="3200" dirty="0" err="1">
                <a:solidFill>
                  <a:schemeClr val="bg1"/>
                </a:solidFill>
              </a:rPr>
              <a:t>winsorization</a:t>
            </a:r>
            <a:r>
              <a:rPr lang="en-US" sz="3200" dirty="0">
                <a:solidFill>
                  <a:schemeClr val="bg1"/>
                </a:solidFill>
              </a:rPr>
              <a:t> depending on the problem at hand.</a:t>
            </a:r>
            <a:endParaRPr kumimoji="0" lang="en-US" altLang="en-US" sz="32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2418193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FD29B0F3-23CC-F179-1AF1-3498BB7B4CE2}"/>
            </a:ext>
          </a:extLst>
        </p:cNvPr>
        <p:cNvGrpSpPr/>
        <p:nvPr/>
      </p:nvGrpSpPr>
      <p:grpSpPr>
        <a:xfrm>
          <a:off x="0" y="0"/>
          <a:ext cx="0" cy="0"/>
          <a:chOff x="0" y="0"/>
          <a:chExt cx="0" cy="0"/>
        </a:xfrm>
      </p:grpSpPr>
      <p:sp>
        <p:nvSpPr>
          <p:cNvPr id="55" name="Rectangle 54">
            <a:extLst>
              <a:ext uri="{FF2B5EF4-FFF2-40B4-BE49-F238E27FC236}">
                <a16:creationId xmlns:a16="http://schemas.microsoft.com/office/drawing/2014/main" id="{1817EF99-E5AF-D627-E414-B766F96EE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2B932DFD-BEC0-8B13-A4AF-6C9B641683DF}"/>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b="-1"/>
          <a:stretch/>
        </p:blipFill>
        <p:spPr>
          <a:xfrm>
            <a:off x="-1" y="0"/>
            <a:ext cx="6257025" cy="6857990"/>
          </a:xfrm>
          <a:prstGeom prst="rect">
            <a:avLst/>
          </a:prstGeom>
        </p:spPr>
      </p:pic>
      <p:pic>
        <p:nvPicPr>
          <p:cNvPr id="57" name="Picture 56">
            <a:extLst>
              <a:ext uri="{FF2B5EF4-FFF2-40B4-BE49-F238E27FC236}">
                <a16:creationId xmlns:a16="http://schemas.microsoft.com/office/drawing/2014/main" id="{3DADE34C-6306-9420-4D93-2D2F3048DC0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60D0D573-A834-FA5C-2070-03F9B86F2D8C}"/>
              </a:ext>
            </a:extLst>
          </p:cNvPr>
          <p:cNvSpPr>
            <a:spLocks noGrp="1"/>
          </p:cNvSpPr>
          <p:nvPr>
            <p:ph type="title"/>
          </p:nvPr>
        </p:nvSpPr>
        <p:spPr>
          <a:xfrm>
            <a:off x="1129403" y="3041588"/>
            <a:ext cx="4455320" cy="970450"/>
          </a:xfrm>
        </p:spPr>
        <p:txBody>
          <a:bodyPr anchor="b">
            <a:noAutofit/>
          </a:bodyPr>
          <a:lstStyle/>
          <a:p>
            <a:pPr algn="l"/>
            <a:r>
              <a:rPr lang="en-IN" sz="6000" dirty="0">
                <a:solidFill>
                  <a:schemeClr val="bg1"/>
                </a:solidFill>
              </a:rPr>
              <a:t>Encoding Categorical Variables</a:t>
            </a:r>
            <a:endParaRPr lang="en-US" sz="6000" b="1" dirty="0">
              <a:solidFill>
                <a:schemeClr val="bg1"/>
              </a:solidFill>
              <a:effectLst/>
              <a:latin typeface="Arial" panose="020B0604020202020204" pitchFamily="34" charset="0"/>
              <a:cs typeface="Arial" panose="020B0604020202020204" pitchFamily="34" charset="0"/>
            </a:endParaRPr>
          </a:p>
        </p:txBody>
      </p:sp>
      <p:sp>
        <p:nvSpPr>
          <p:cNvPr id="5" name="Rectangle 1">
            <a:extLst>
              <a:ext uri="{FF2B5EF4-FFF2-40B4-BE49-F238E27FC236}">
                <a16:creationId xmlns:a16="http://schemas.microsoft.com/office/drawing/2014/main" id="{CFC49B0E-BBB6-557D-3A19-D1D94C64EEE2}"/>
              </a:ext>
            </a:extLst>
          </p:cNvPr>
          <p:cNvSpPr>
            <a:spLocks noGrp="1" noChangeArrowheads="1"/>
          </p:cNvSpPr>
          <p:nvPr>
            <p:ph idx="1"/>
          </p:nvPr>
        </p:nvSpPr>
        <p:spPr bwMode="auto">
          <a:xfrm>
            <a:off x="6553200" y="471109"/>
            <a:ext cx="4717784" cy="6124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bg1"/>
                </a:solidFill>
                <a:effectLst/>
                <a:latin typeface="Arial" panose="020B0604020202020204" pitchFamily="34" charset="0"/>
              </a:rPr>
              <a:t>Most ML models require numerical inputs. Categorical features are converted using techniques like: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bg1"/>
                </a:solidFill>
                <a:effectLst/>
                <a:latin typeface="Arial" panose="020B0604020202020204" pitchFamily="34" charset="0"/>
              </a:rPr>
              <a:t>Label Encoding</a:t>
            </a:r>
            <a:r>
              <a:rPr kumimoji="0" lang="en-US" altLang="en-US" sz="2800" b="0" i="0" u="none" strike="noStrike" cap="none" normalizeH="0" baseline="0" dirty="0">
                <a:ln>
                  <a:noFill/>
                </a:ln>
                <a:solidFill>
                  <a:schemeClr val="bg1"/>
                </a:solidFill>
                <a:effectLst/>
                <a:latin typeface="Arial" panose="020B0604020202020204" pitchFamily="34" charset="0"/>
              </a:rPr>
              <a:t> – converts categories to integers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bg1"/>
                </a:solidFill>
                <a:effectLst/>
                <a:latin typeface="Arial" panose="020B0604020202020204" pitchFamily="34" charset="0"/>
              </a:rPr>
              <a:t>One-Hot Encoding</a:t>
            </a:r>
            <a:r>
              <a:rPr kumimoji="0" lang="en-US" altLang="en-US" sz="2800" b="0" i="0" u="none" strike="noStrike" cap="none" normalizeH="0" baseline="0" dirty="0">
                <a:ln>
                  <a:noFill/>
                </a:ln>
                <a:solidFill>
                  <a:schemeClr val="bg1"/>
                </a:solidFill>
                <a:effectLst/>
                <a:latin typeface="Arial" panose="020B0604020202020204" pitchFamily="34" charset="0"/>
              </a:rPr>
              <a:t> – creates binary columns for each category</a:t>
            </a:r>
            <a:br>
              <a:rPr kumimoji="0" lang="en-US" altLang="en-US" sz="2800" b="0" i="0" u="none" strike="noStrike" cap="none" normalizeH="0" baseline="0" dirty="0">
                <a:ln>
                  <a:noFill/>
                </a:ln>
                <a:solidFill>
                  <a:schemeClr val="bg1"/>
                </a:solidFill>
                <a:effectLst/>
                <a:latin typeface="Arial" panose="020B0604020202020204" pitchFamily="34" charset="0"/>
              </a:rPr>
            </a:br>
            <a:r>
              <a:rPr kumimoji="0" lang="en-US" altLang="en-US" sz="2800" b="0" i="0" u="none" strike="noStrike" cap="none" normalizeH="0" baseline="0" dirty="0">
                <a:ln>
                  <a:noFill/>
                </a:ln>
                <a:solidFill>
                  <a:schemeClr val="bg1"/>
                </a:solidFill>
                <a:effectLst/>
                <a:latin typeface="Arial" panose="020B0604020202020204" pitchFamily="34" charset="0"/>
              </a:rPr>
              <a:t>Pandas provides </a:t>
            </a:r>
            <a:r>
              <a:rPr kumimoji="0" lang="en-US" altLang="en-US" sz="2800" b="0" i="0" u="none" strike="noStrike" cap="none" normalizeH="0" baseline="0" dirty="0" err="1">
                <a:ln>
                  <a:noFill/>
                </a:ln>
                <a:solidFill>
                  <a:schemeClr val="bg1"/>
                </a:solidFill>
                <a:effectLst/>
                <a:latin typeface="Arial Unicode MS"/>
              </a:rPr>
              <a:t>get_dummies</a:t>
            </a:r>
            <a:r>
              <a:rPr kumimoji="0" lang="en-US" altLang="en-US" sz="2800" b="0" i="0" u="none" strike="noStrike" cap="none" normalizeH="0" baseline="0" dirty="0">
                <a:ln>
                  <a:noFill/>
                </a:ln>
                <a:solidFill>
                  <a:schemeClr val="bg1"/>
                </a:solidFill>
                <a:effectLst/>
                <a:latin typeface="Arial Unicode MS"/>
              </a:rPr>
              <a:t>()</a:t>
            </a:r>
            <a:r>
              <a:rPr kumimoji="0" lang="en-US" altLang="en-US" sz="2800" b="0" i="0" u="none" strike="noStrike" cap="none" normalizeH="0" baseline="0" dirty="0">
                <a:ln>
                  <a:noFill/>
                </a:ln>
                <a:solidFill>
                  <a:schemeClr val="bg1"/>
                </a:solidFill>
                <a:effectLst/>
              </a:rPr>
              <a:t> for quick one-hot encoding.</a:t>
            </a:r>
            <a:endParaRPr kumimoji="0" lang="en-US" altLang="en-US" sz="2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2499353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BB90CCC0-16E9-1911-F61D-A77AA5672906}"/>
            </a:ext>
          </a:extLst>
        </p:cNvPr>
        <p:cNvGrpSpPr/>
        <p:nvPr/>
      </p:nvGrpSpPr>
      <p:grpSpPr>
        <a:xfrm>
          <a:off x="0" y="0"/>
          <a:ext cx="0" cy="0"/>
          <a:chOff x="0" y="0"/>
          <a:chExt cx="0" cy="0"/>
        </a:xfrm>
      </p:grpSpPr>
      <p:sp>
        <p:nvSpPr>
          <p:cNvPr id="55" name="Rectangle 54">
            <a:extLst>
              <a:ext uri="{FF2B5EF4-FFF2-40B4-BE49-F238E27FC236}">
                <a16:creationId xmlns:a16="http://schemas.microsoft.com/office/drawing/2014/main" id="{52D936C8-FEE8-BE3C-EACD-41BAB9AB7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417BDA1A-BDFF-C16E-24BC-C68E93B2E767}"/>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b="-1"/>
          <a:stretch/>
        </p:blipFill>
        <p:spPr>
          <a:xfrm>
            <a:off x="0" y="0"/>
            <a:ext cx="6257025" cy="6857990"/>
          </a:xfrm>
          <a:prstGeom prst="rect">
            <a:avLst/>
          </a:prstGeom>
        </p:spPr>
      </p:pic>
      <p:pic>
        <p:nvPicPr>
          <p:cNvPr id="57" name="Picture 56">
            <a:extLst>
              <a:ext uri="{FF2B5EF4-FFF2-40B4-BE49-F238E27FC236}">
                <a16:creationId xmlns:a16="http://schemas.microsoft.com/office/drawing/2014/main" id="{0413FC72-9F27-BBCC-FC35-CBA9FE31DB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EFA58D15-6C28-3A95-3899-42AA567C1C8A}"/>
              </a:ext>
            </a:extLst>
          </p:cNvPr>
          <p:cNvSpPr>
            <a:spLocks noGrp="1"/>
          </p:cNvSpPr>
          <p:nvPr>
            <p:ph type="title"/>
          </p:nvPr>
        </p:nvSpPr>
        <p:spPr>
          <a:xfrm>
            <a:off x="1129403" y="3041588"/>
            <a:ext cx="4455320" cy="970450"/>
          </a:xfrm>
        </p:spPr>
        <p:txBody>
          <a:bodyPr anchor="b">
            <a:noAutofit/>
          </a:bodyPr>
          <a:lstStyle/>
          <a:p>
            <a:pPr algn="l"/>
            <a:r>
              <a:rPr lang="en-IN" sz="5400" dirty="0">
                <a:solidFill>
                  <a:schemeClr val="bg1"/>
                </a:solidFill>
              </a:rPr>
              <a:t>Scaling and Normalization</a:t>
            </a:r>
            <a:endParaRPr lang="en-US" sz="5400" b="1" dirty="0">
              <a:solidFill>
                <a:schemeClr val="bg1"/>
              </a:solidFill>
              <a:effectLst/>
              <a:latin typeface="Arial" panose="020B0604020202020204" pitchFamily="34" charset="0"/>
              <a:cs typeface="Arial" panose="020B0604020202020204" pitchFamily="34" charset="0"/>
            </a:endParaRPr>
          </a:p>
        </p:txBody>
      </p:sp>
      <p:sp>
        <p:nvSpPr>
          <p:cNvPr id="5" name="Rectangle 1">
            <a:extLst>
              <a:ext uri="{FF2B5EF4-FFF2-40B4-BE49-F238E27FC236}">
                <a16:creationId xmlns:a16="http://schemas.microsoft.com/office/drawing/2014/main" id="{74466C69-3D24-41A2-1FE6-52530DA68E06}"/>
              </a:ext>
            </a:extLst>
          </p:cNvPr>
          <p:cNvSpPr>
            <a:spLocks noGrp="1" noChangeArrowheads="1"/>
          </p:cNvSpPr>
          <p:nvPr>
            <p:ph idx="1"/>
          </p:nvPr>
        </p:nvSpPr>
        <p:spPr bwMode="auto">
          <a:xfrm>
            <a:off x="6553200" y="1117441"/>
            <a:ext cx="4717784"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defTabSz="914400" eaLnBrk="0" fontAlgn="base" hangingPunct="0">
              <a:lnSpc>
                <a:spcPct val="100000"/>
              </a:lnSpc>
              <a:spcBef>
                <a:spcPct val="0"/>
              </a:spcBef>
              <a:spcAft>
                <a:spcPct val="0"/>
              </a:spcAft>
              <a:buClrTx/>
              <a:buSzTx/>
              <a:buNone/>
            </a:pPr>
            <a:r>
              <a:rPr lang="en-IN" sz="2800" dirty="0">
                <a:solidFill>
                  <a:schemeClr val="bg1"/>
                </a:solidFill>
              </a:rPr>
              <a:t>Numerical values may vary in scale, affecting model performance. Techniques like </a:t>
            </a:r>
            <a:r>
              <a:rPr lang="en-IN" sz="2800" b="1" dirty="0">
                <a:solidFill>
                  <a:schemeClr val="bg1"/>
                </a:solidFill>
              </a:rPr>
              <a:t>Min-Max Scaling</a:t>
            </a:r>
            <a:r>
              <a:rPr lang="en-IN" sz="2800" dirty="0">
                <a:solidFill>
                  <a:schemeClr val="bg1"/>
                </a:solidFill>
              </a:rPr>
              <a:t>, </a:t>
            </a:r>
            <a:r>
              <a:rPr lang="en-IN" sz="2800" b="1" dirty="0">
                <a:solidFill>
                  <a:schemeClr val="bg1"/>
                </a:solidFill>
              </a:rPr>
              <a:t>Standardization (Z-score)</a:t>
            </a:r>
            <a:r>
              <a:rPr lang="en-IN" sz="2800" dirty="0">
                <a:solidFill>
                  <a:schemeClr val="bg1"/>
                </a:solidFill>
              </a:rPr>
              <a:t>, and </a:t>
            </a:r>
            <a:r>
              <a:rPr lang="en-IN" sz="2800" b="1" dirty="0">
                <a:solidFill>
                  <a:schemeClr val="bg1"/>
                </a:solidFill>
              </a:rPr>
              <a:t>Robust Scaling</a:t>
            </a:r>
            <a:r>
              <a:rPr lang="en-IN" sz="2800" dirty="0">
                <a:solidFill>
                  <a:schemeClr val="bg1"/>
                </a:solidFill>
              </a:rPr>
              <a:t> help bring all features onto a similar scale, especially important for distance-based models like KNN or SVM.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2049887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5799F5C7-7726-3D40-C406-01033E7694AF}"/>
            </a:ext>
          </a:extLst>
        </p:cNvPr>
        <p:cNvGrpSpPr/>
        <p:nvPr/>
      </p:nvGrpSpPr>
      <p:grpSpPr>
        <a:xfrm>
          <a:off x="0" y="0"/>
          <a:ext cx="0" cy="0"/>
          <a:chOff x="0" y="0"/>
          <a:chExt cx="0" cy="0"/>
        </a:xfrm>
      </p:grpSpPr>
      <p:sp>
        <p:nvSpPr>
          <p:cNvPr id="55" name="Rectangle 54">
            <a:extLst>
              <a:ext uri="{FF2B5EF4-FFF2-40B4-BE49-F238E27FC236}">
                <a16:creationId xmlns:a16="http://schemas.microsoft.com/office/drawing/2014/main" id="{BBC6E417-04ED-711C-CEFA-4BD09A97D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AF1A61AD-3D30-9587-D595-5981F06E83AF}"/>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b="-1"/>
          <a:stretch/>
        </p:blipFill>
        <p:spPr>
          <a:xfrm>
            <a:off x="0" y="0"/>
            <a:ext cx="6257025" cy="6857990"/>
          </a:xfrm>
          <a:prstGeom prst="rect">
            <a:avLst/>
          </a:prstGeom>
        </p:spPr>
      </p:pic>
      <p:pic>
        <p:nvPicPr>
          <p:cNvPr id="57" name="Picture 56">
            <a:extLst>
              <a:ext uri="{FF2B5EF4-FFF2-40B4-BE49-F238E27FC236}">
                <a16:creationId xmlns:a16="http://schemas.microsoft.com/office/drawing/2014/main" id="{06BD7F0F-155D-102E-56B7-E24C6EFF272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D8297ACF-3C57-EE14-ACD0-0CF1874C3909}"/>
              </a:ext>
            </a:extLst>
          </p:cNvPr>
          <p:cNvSpPr>
            <a:spLocks noGrp="1"/>
          </p:cNvSpPr>
          <p:nvPr>
            <p:ph type="title"/>
          </p:nvPr>
        </p:nvSpPr>
        <p:spPr>
          <a:xfrm>
            <a:off x="1129403" y="3041588"/>
            <a:ext cx="4455320" cy="970450"/>
          </a:xfrm>
        </p:spPr>
        <p:txBody>
          <a:bodyPr anchor="b">
            <a:noAutofit/>
          </a:bodyPr>
          <a:lstStyle/>
          <a:p>
            <a:pPr algn="l"/>
            <a:r>
              <a:rPr lang="en-IN" sz="5400" dirty="0">
                <a:solidFill>
                  <a:schemeClr val="bg1"/>
                </a:solidFill>
              </a:rPr>
              <a:t>Feature Engineering Basics</a:t>
            </a:r>
            <a:endParaRPr lang="en-US" sz="5400" b="1" dirty="0">
              <a:solidFill>
                <a:schemeClr val="bg1"/>
              </a:solidFill>
              <a:effectLst/>
              <a:latin typeface="Arial" panose="020B0604020202020204" pitchFamily="34" charset="0"/>
              <a:cs typeface="Arial" panose="020B0604020202020204" pitchFamily="34" charset="0"/>
            </a:endParaRPr>
          </a:p>
        </p:txBody>
      </p:sp>
      <p:sp>
        <p:nvSpPr>
          <p:cNvPr id="5" name="Rectangle 1">
            <a:extLst>
              <a:ext uri="{FF2B5EF4-FFF2-40B4-BE49-F238E27FC236}">
                <a16:creationId xmlns:a16="http://schemas.microsoft.com/office/drawing/2014/main" id="{0736619D-0521-A3A4-6EA8-0B805BA9675C}"/>
              </a:ext>
            </a:extLst>
          </p:cNvPr>
          <p:cNvSpPr>
            <a:spLocks noGrp="1" noChangeArrowheads="1"/>
          </p:cNvSpPr>
          <p:nvPr>
            <p:ph idx="1"/>
          </p:nvPr>
        </p:nvSpPr>
        <p:spPr bwMode="auto">
          <a:xfrm>
            <a:off x="6553200" y="1548328"/>
            <a:ext cx="4717784"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defTabSz="914400" eaLnBrk="0" fontAlgn="base" hangingPunct="0">
              <a:lnSpc>
                <a:spcPct val="100000"/>
              </a:lnSpc>
              <a:spcBef>
                <a:spcPct val="0"/>
              </a:spcBef>
              <a:spcAft>
                <a:spcPct val="0"/>
              </a:spcAft>
              <a:buClrTx/>
              <a:buSzTx/>
              <a:buNone/>
            </a:pPr>
            <a:r>
              <a:rPr lang="en-US" sz="2800" dirty="0">
                <a:solidFill>
                  <a:schemeClr val="bg1"/>
                </a:solidFill>
              </a:rPr>
              <a:t>Feature engineering involves creating new variables that capture more meaningful patterns—like extracting day or month from a date, or combining multiple columns into a single feature. It adds domain understanding to raw data.</a:t>
            </a:r>
            <a:endParaRPr kumimoji="0" lang="en-US" altLang="en-US" sz="28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10998546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0.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3.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4.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5.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6.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7.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8.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9.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Implementing Hierarchies and Drill-Down Functionality in Power BI,Day28</Template>
  <TotalTime>9</TotalTime>
  <Words>455</Words>
  <Application>Microsoft Office PowerPoint</Application>
  <PresentationFormat>Widescreen</PresentationFormat>
  <Paragraphs>37</Paragraphs>
  <Slides>11</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Unicode MS</vt:lpstr>
      <vt:lpstr>Calibri</vt:lpstr>
      <vt:lpstr>Goudy Old Style</vt:lpstr>
      <vt:lpstr>Wingdings 2</vt:lpstr>
      <vt:lpstr>SlateVTI</vt:lpstr>
      <vt:lpstr>Data Cleaning &amp; Preprocessing in Python</vt:lpstr>
      <vt:lpstr>PowerPoint Presentation</vt:lpstr>
      <vt:lpstr>Handling Missing Values</vt:lpstr>
      <vt:lpstr>Dealing with Duplicates</vt:lpstr>
      <vt:lpstr>Data Type Conversions</vt:lpstr>
      <vt:lpstr>Outlier Detection and Treatment</vt:lpstr>
      <vt:lpstr>Encoding Categorical Variables</vt:lpstr>
      <vt:lpstr>Scaling and Normalization</vt:lpstr>
      <vt:lpstr>Feature Engineering Basics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Thahliya M</dc:creator>
  <cp:lastModifiedBy>Thahliya M</cp:lastModifiedBy>
  <cp:revision>1</cp:revision>
  <dcterms:created xsi:type="dcterms:W3CDTF">2025-06-16T13:06:53Z</dcterms:created>
  <dcterms:modified xsi:type="dcterms:W3CDTF">2025-06-16T13:15:55Z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