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theme/themeOverride3.xml" ContentType="application/vnd.openxmlformats-officedocument.themeOverr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5"/>
  </p:notesMasterIdLst>
  <p:sldIdLst>
    <p:sldId id="278" r:id="rId5"/>
    <p:sldId id="280" r:id="rId6"/>
    <p:sldId id="281" r:id="rId7"/>
    <p:sldId id="282" r:id="rId8"/>
    <p:sldId id="283" r:id="rId9"/>
    <p:sldId id="284" r:id="rId10"/>
    <p:sldId id="285" r:id="rId11"/>
    <p:sldId id="287" r:id="rId12"/>
    <p:sldId id="286" r:id="rId13"/>
    <p:sldId id="27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9" autoAdjust="0"/>
  </p:normalViewPr>
  <p:slideViewPr>
    <p:cSldViewPr snapToGrid="0">
      <p:cViewPr varScale="1">
        <p:scale>
          <a:sx n="75" d="100"/>
          <a:sy n="75" d="100"/>
        </p:scale>
        <p:origin x="902"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5/7/2025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1A0F70-B85D-0CA4-B254-1C85335C972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27E401-51D7-BDAC-3056-D249486A2C0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E563B44-DDCA-CD99-1C15-57F3B2F74A4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63B1DF6-A6C6-7DC5-8E87-B4DA3D8BB6EC}"/>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3191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5/7/2025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5/7/2025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5/7/2025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5/7/2025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5/7/2025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5/7/2025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5/7/2025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5/7/2025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5/7/2025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5/7/2025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5/7/2025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5/7/2025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5/7/2025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5/7/2025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5/7/2025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5/7/2025</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3.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b="1" dirty="0"/>
              <a:t>Introduction to Python for Data Analysis</a:t>
            </a:r>
            <a:endParaRPr lang="en-US" sz="14900" b="1" dirty="0">
              <a:solidFill>
                <a:schemeClr val="tx1"/>
              </a:solidFill>
              <a:effectLst/>
            </a:endParaRPr>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000" dirty="0"/>
              <a:t>Thank you</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104624" y="1732449"/>
            <a:ext cx="6166033" cy="4058751"/>
          </a:xfrm>
        </p:spPr>
        <p:txBody>
          <a:bodyPr anchor="t">
            <a:normAutofit/>
          </a:bodyPr>
          <a:lstStyle/>
          <a:p>
            <a:r>
              <a:rPr lang="en-US" sz="4000" dirty="0"/>
              <a:t>thahliyamist@gmail.com</a:t>
            </a:r>
          </a:p>
        </p:txBody>
      </p:sp>
    </p:spTree>
    <p:extLst>
      <p:ext uri="{BB962C8B-B14F-4D97-AF65-F5344CB8AC3E}">
        <p14:creationId xmlns:p14="http://schemas.microsoft.com/office/powerpoint/2010/main" val="3220235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F5AF2-C443-02AA-B14F-26F04158A081}"/>
              </a:ext>
            </a:extLst>
          </p:cNvPr>
          <p:cNvSpPr>
            <a:spLocks noGrp="1"/>
          </p:cNvSpPr>
          <p:nvPr>
            <p:ph type="title"/>
          </p:nvPr>
        </p:nvSpPr>
        <p:spPr>
          <a:xfrm>
            <a:off x="368709" y="3124815"/>
            <a:ext cx="11454582" cy="1257300"/>
          </a:xfrm>
        </p:spPr>
        <p:txBody>
          <a:bodyPr>
            <a:noAutofit/>
          </a:bodyPr>
          <a:lstStyle/>
          <a:p>
            <a:r>
              <a:rPr lang="en-US" sz="4400" b="1" dirty="0"/>
              <a:t>Why Learn Python for Data Analysis?</a:t>
            </a:r>
            <a:br>
              <a:rPr lang="en-US" sz="3600" b="1" dirty="0"/>
            </a:br>
            <a:br>
              <a:rPr lang="en-US" sz="3600" b="1" dirty="0"/>
            </a:br>
            <a:r>
              <a:rPr lang="en-US" sz="3600" dirty="0"/>
              <a:t>Python is one of the most popular and accessible programming languages for data analysis. Its simple syntax, readability, and vast ecosystem make it ideal for both beginners and professionals. Python is free, open-source, and has an enormous community that constantly builds powerful libraries. Whether it's cleaning data, visualizing trends, or applying machine learning, Python is the go-to tool across industries for data-driven decision-making.</a:t>
            </a:r>
            <a:br>
              <a:rPr lang="en-US" sz="3600" dirty="0"/>
            </a:br>
            <a:endParaRPr lang="en-IN" sz="8000" dirty="0"/>
          </a:p>
        </p:txBody>
      </p:sp>
    </p:spTree>
    <p:extLst>
      <p:ext uri="{BB962C8B-B14F-4D97-AF65-F5344CB8AC3E}">
        <p14:creationId xmlns:p14="http://schemas.microsoft.com/office/powerpoint/2010/main" val="1853412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BD8D6A0E-B3A1-4D7B-3A2E-90268B8C893A}"/>
              </a:ext>
            </a:extLst>
          </p:cNvPr>
          <p:cNvSpPr>
            <a:spLocks noGrp="1" noChangeArrowheads="1"/>
          </p:cNvSpPr>
          <p:nvPr>
            <p:ph type="title"/>
          </p:nvPr>
        </p:nvSpPr>
        <p:spPr bwMode="auto">
          <a:xfrm>
            <a:off x="480378" y="751187"/>
            <a:ext cx="11091862" cy="433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chemeClr val="tx1"/>
                </a:solidFill>
                <a:effectLst/>
                <a:latin typeface="Arial" panose="020B0604020202020204" pitchFamily="34" charset="0"/>
              </a:rPr>
              <a:t>Python Fundamentals</a:t>
            </a:r>
            <a:br>
              <a:rPr kumimoji="0" lang="en-US" altLang="en-US" sz="3200" b="1" i="0" u="none" strike="noStrike" cap="none" normalizeH="0" baseline="0" dirty="0">
                <a:ln>
                  <a:noFill/>
                </a:ln>
                <a:solidFill>
                  <a:schemeClr val="tx1"/>
                </a:solidFill>
                <a:effectLst/>
                <a:latin typeface="Arial" panose="020B0604020202020204" pitchFamily="34" charset="0"/>
              </a:rPr>
            </a:br>
            <a:endParaRPr kumimoji="0" lang="en-US" altLang="en-US" sz="32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panose="020B0604020202020204" pitchFamily="34" charset="0"/>
              </a:rPr>
              <a:t>Before diving into data, it's essential to understand Python's building blocks. Python uses variables to store data such as numbers, strings, or lists. Basic data types include integers, floats, strings, </a:t>
            </a:r>
            <a:r>
              <a:rPr kumimoji="0" lang="en-US" altLang="en-US" sz="2800" b="0" i="0" u="none" strike="noStrike" cap="none" normalizeH="0" baseline="0" dirty="0" err="1">
                <a:ln>
                  <a:noFill/>
                </a:ln>
                <a:solidFill>
                  <a:schemeClr val="tx1"/>
                </a:solidFill>
                <a:effectLst/>
                <a:latin typeface="Arial" panose="020B0604020202020204" pitchFamily="34" charset="0"/>
              </a:rPr>
              <a:t>booleans</a:t>
            </a:r>
            <a:r>
              <a:rPr kumimoji="0" lang="en-US" altLang="en-US" sz="2800" b="0" i="0" u="none" strike="noStrike" cap="none" normalizeH="0" baseline="0" dirty="0">
                <a:ln>
                  <a:noFill/>
                </a:ln>
                <a:solidFill>
                  <a:schemeClr val="tx1"/>
                </a:solidFill>
                <a:effectLst/>
                <a:latin typeface="Arial" panose="020B0604020202020204" pitchFamily="34" charset="0"/>
              </a:rPr>
              <a:t>, and more complex types like lists, tuples, and dictionaries. Python also allows you to use control flow statements like </a:t>
            </a:r>
            <a:r>
              <a:rPr kumimoji="0" lang="en-US" altLang="en-US" sz="3600" b="0" i="0" u="none" strike="noStrike" cap="none" normalizeH="0" baseline="0" dirty="0">
                <a:ln>
                  <a:noFill/>
                </a:ln>
                <a:solidFill>
                  <a:schemeClr val="tx1"/>
                </a:solidFill>
                <a:effectLst/>
                <a:latin typeface="Arial Unicode MS"/>
              </a:rPr>
              <a:t>if-else</a:t>
            </a:r>
            <a:r>
              <a:rPr kumimoji="0" lang="en-US" altLang="en-US" sz="2800" b="0" i="0" u="none" strike="noStrike" cap="none" normalizeH="0" baseline="0" dirty="0">
                <a:ln>
                  <a:noFill/>
                </a:ln>
                <a:solidFill>
                  <a:schemeClr val="tx1"/>
                </a:solidFill>
                <a:effectLst/>
              </a:rPr>
              <a:t> and loops such as </a:t>
            </a:r>
            <a:r>
              <a:rPr kumimoji="0" lang="en-US" altLang="en-US" sz="3600" b="0" i="0" u="none" strike="noStrike" cap="none" normalizeH="0" baseline="0" dirty="0">
                <a:ln>
                  <a:noFill/>
                </a:ln>
                <a:solidFill>
                  <a:schemeClr val="tx1"/>
                </a:solidFill>
                <a:effectLst/>
                <a:latin typeface="Arial Unicode MS"/>
              </a:rPr>
              <a:t>for</a:t>
            </a:r>
            <a:r>
              <a:rPr kumimoji="0" lang="en-US" altLang="en-US" sz="2800" b="0" i="0" u="none" strike="noStrike" cap="none" normalizeH="0" baseline="0" dirty="0">
                <a:ln>
                  <a:noFill/>
                </a:ln>
                <a:solidFill>
                  <a:schemeClr val="tx1"/>
                </a:solidFill>
                <a:effectLst/>
              </a:rPr>
              <a:t> and </a:t>
            </a:r>
            <a:r>
              <a:rPr kumimoji="0" lang="en-US" altLang="en-US" sz="3600" b="0" i="0" u="none" strike="noStrike" cap="none" normalizeH="0" baseline="0" dirty="0">
                <a:ln>
                  <a:noFill/>
                </a:ln>
                <a:solidFill>
                  <a:schemeClr val="tx1"/>
                </a:solidFill>
                <a:effectLst/>
                <a:latin typeface="Arial Unicode MS"/>
              </a:rPr>
              <a:t>while</a:t>
            </a:r>
            <a:r>
              <a:rPr kumimoji="0" lang="en-US" altLang="en-US" sz="2800" b="0" i="0" u="none" strike="noStrike" cap="none" normalizeH="0" baseline="0" dirty="0">
                <a:ln>
                  <a:noFill/>
                </a:ln>
                <a:solidFill>
                  <a:schemeClr val="tx1"/>
                </a:solidFill>
                <a:effectLst/>
              </a:rPr>
              <a:t> to control logic. These fundamentals lay the groundwork for automating and processing data efficiently.</a:t>
            </a:r>
            <a:endParaRPr kumimoji="0" lang="en-US" altLang="en-US" sz="6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53069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70D3D-5164-E2A4-8797-B2DBD56B8126}"/>
              </a:ext>
            </a:extLst>
          </p:cNvPr>
          <p:cNvSpPr>
            <a:spLocks noGrp="1"/>
          </p:cNvSpPr>
          <p:nvPr>
            <p:ph type="title"/>
          </p:nvPr>
        </p:nvSpPr>
        <p:spPr>
          <a:xfrm>
            <a:off x="491008" y="2800350"/>
            <a:ext cx="10664672" cy="1257300"/>
          </a:xfrm>
        </p:spPr>
        <p:txBody>
          <a:bodyPr>
            <a:noAutofit/>
          </a:bodyPr>
          <a:lstStyle/>
          <a:p>
            <a:r>
              <a:rPr lang="en-US" sz="5400" b="1" dirty="0"/>
              <a:t>Key Libraries for Data Analysis</a:t>
            </a:r>
            <a:br>
              <a:rPr lang="en-US" sz="3600" b="1" dirty="0"/>
            </a:br>
            <a:br>
              <a:rPr lang="en-US" sz="3600" b="1" dirty="0"/>
            </a:br>
            <a:r>
              <a:rPr lang="en-US" sz="3600" dirty="0"/>
              <a:t>What makes Python truly powerful for data analysis is its rich set of libraries. </a:t>
            </a:r>
            <a:r>
              <a:rPr lang="en-US" sz="3600" b="1" dirty="0"/>
              <a:t>NumPy</a:t>
            </a:r>
            <a:r>
              <a:rPr lang="en-US" sz="3600" dirty="0"/>
              <a:t> provides high-performance tools for numerical operations and large array handling. </a:t>
            </a:r>
            <a:r>
              <a:rPr lang="en-US" sz="3600" b="1" dirty="0"/>
              <a:t>Pandas</a:t>
            </a:r>
            <a:r>
              <a:rPr lang="en-US" sz="3600" dirty="0"/>
              <a:t> is the core library for structured data—offering easy-to-use data structures like </a:t>
            </a:r>
            <a:r>
              <a:rPr lang="en-US" sz="3600" dirty="0" err="1"/>
              <a:t>DataFrames</a:t>
            </a:r>
            <a:r>
              <a:rPr lang="en-US" sz="3600" dirty="0"/>
              <a:t>. For visualization, </a:t>
            </a:r>
            <a:r>
              <a:rPr lang="en-US" sz="3600" b="1" dirty="0"/>
              <a:t>Matplotlib</a:t>
            </a:r>
            <a:r>
              <a:rPr lang="en-US" sz="3600" dirty="0"/>
              <a:t> enables you to create detailed graphs, while </a:t>
            </a:r>
            <a:r>
              <a:rPr lang="en-US" sz="3600" b="1" dirty="0"/>
              <a:t>Seaborn</a:t>
            </a:r>
            <a:r>
              <a:rPr lang="en-US" sz="3600" dirty="0"/>
              <a:t> adds stylish, high-level visualizations. Together, these libraries form the foundation for almost every data analysis task in Python.</a:t>
            </a:r>
            <a:br>
              <a:rPr lang="en-US" sz="3600" dirty="0"/>
            </a:br>
            <a:endParaRPr lang="en-IN" sz="3600" dirty="0"/>
          </a:p>
        </p:txBody>
      </p:sp>
    </p:spTree>
    <p:extLst>
      <p:ext uri="{BB962C8B-B14F-4D97-AF65-F5344CB8AC3E}">
        <p14:creationId xmlns:p14="http://schemas.microsoft.com/office/powerpoint/2010/main" val="667655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BC9ABE-599F-1D60-3A08-7E73DD3589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9A87FD-D386-79E8-511F-1A01E46F913F}"/>
              </a:ext>
            </a:extLst>
          </p:cNvPr>
          <p:cNvSpPr>
            <a:spLocks noGrp="1"/>
          </p:cNvSpPr>
          <p:nvPr>
            <p:ph type="title"/>
          </p:nvPr>
        </p:nvSpPr>
        <p:spPr>
          <a:xfrm>
            <a:off x="444443" y="3262670"/>
            <a:ext cx="11259877" cy="1257300"/>
          </a:xfrm>
        </p:spPr>
        <p:txBody>
          <a:bodyPr>
            <a:noAutofit/>
          </a:bodyPr>
          <a:lstStyle/>
          <a:p>
            <a:r>
              <a:rPr lang="en-US" sz="6000" b="1" dirty="0"/>
              <a:t>Introduction to Pandas</a:t>
            </a:r>
            <a:br>
              <a:rPr lang="en-US" sz="3600" b="1" dirty="0"/>
            </a:br>
            <a:br>
              <a:rPr lang="en-US" sz="3600" b="1" dirty="0"/>
            </a:br>
            <a:r>
              <a:rPr lang="en-US" sz="3600" dirty="0" err="1"/>
              <a:t>Pandas</a:t>
            </a:r>
            <a:r>
              <a:rPr lang="en-US" sz="3600" dirty="0"/>
              <a:t> is a powerful tool for working with structured data. It introduces two main data structures: Series (one-dimensional) and </a:t>
            </a:r>
            <a:r>
              <a:rPr lang="en-US" sz="3600" dirty="0" err="1"/>
              <a:t>DataFrame</a:t>
            </a:r>
            <a:r>
              <a:rPr lang="en-US" sz="3600" dirty="0"/>
              <a:t> (two-dimensional, like an Excel table). You can create </a:t>
            </a:r>
            <a:r>
              <a:rPr lang="en-US" sz="3600" dirty="0" err="1"/>
              <a:t>DataFrames</a:t>
            </a:r>
            <a:r>
              <a:rPr lang="en-US" sz="3600" dirty="0"/>
              <a:t> from Python dictionaries or load them from external files. Pandas makes it incredibly easy to view, filter, and manipulate data, offering built-in functions to summarize, reshape, and analyze information with just a few lines of code.</a:t>
            </a:r>
            <a:br>
              <a:rPr lang="en-US" sz="3600" dirty="0"/>
            </a:br>
            <a:endParaRPr lang="en-IN" sz="8000" dirty="0"/>
          </a:p>
        </p:txBody>
      </p:sp>
    </p:spTree>
    <p:extLst>
      <p:ext uri="{BB962C8B-B14F-4D97-AF65-F5344CB8AC3E}">
        <p14:creationId xmlns:p14="http://schemas.microsoft.com/office/powerpoint/2010/main" val="4269673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C5AD31C9-C564-9AC7-75BA-6BF576778ECB}"/>
              </a:ext>
            </a:extLst>
          </p:cNvPr>
          <p:cNvSpPr>
            <a:spLocks noGrp="1" noChangeArrowheads="1"/>
          </p:cNvSpPr>
          <p:nvPr>
            <p:ph type="title"/>
          </p:nvPr>
        </p:nvSpPr>
        <p:spPr bwMode="auto">
          <a:xfrm>
            <a:off x="741680" y="732002"/>
            <a:ext cx="10586719"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dirty="0">
                <a:ln>
                  <a:noFill/>
                </a:ln>
                <a:solidFill>
                  <a:schemeClr val="tx1"/>
                </a:solidFill>
                <a:effectLst/>
                <a:latin typeface="Arial" panose="020B0604020202020204" pitchFamily="34" charset="0"/>
              </a:rPr>
              <a:t>Loading and Exploring Data</a:t>
            </a:r>
            <a:br>
              <a:rPr kumimoji="0" lang="en-US" altLang="en-US" sz="3600" b="1" i="0" u="none" strike="noStrike" cap="none" normalizeH="0" baseline="0" dirty="0">
                <a:ln>
                  <a:noFill/>
                </a:ln>
                <a:solidFill>
                  <a:schemeClr val="tx1"/>
                </a:solidFill>
                <a:effectLst/>
                <a:latin typeface="Arial" panose="020B0604020202020204" pitchFamily="34" charset="0"/>
              </a:rPr>
            </a:br>
            <a:endParaRPr kumimoji="0" lang="en-US" altLang="en-US" sz="3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1"/>
                </a:solidFill>
                <a:effectLst/>
                <a:latin typeface="Arial" panose="020B0604020202020204" pitchFamily="34" charset="0"/>
              </a:rPr>
              <a:t>Using Pandas, you can quickly load data from sources such as CSV or Excel files. Once loaded, functions like </a:t>
            </a:r>
            <a:r>
              <a:rPr kumimoji="0" lang="en-US" altLang="en-US" sz="4000" b="0" i="0" u="none" strike="noStrike" cap="none" normalizeH="0" baseline="0" dirty="0">
                <a:ln>
                  <a:noFill/>
                </a:ln>
                <a:solidFill>
                  <a:schemeClr val="tx1"/>
                </a:solidFill>
                <a:effectLst/>
                <a:latin typeface="Arial Unicode MS"/>
              </a:rPr>
              <a:t>head()</a:t>
            </a:r>
            <a:r>
              <a:rPr kumimoji="0" lang="en-US" altLang="en-US" sz="3200" b="0" i="0" u="none" strike="noStrike" cap="none" normalizeH="0" baseline="0" dirty="0">
                <a:ln>
                  <a:noFill/>
                </a:ln>
                <a:solidFill>
                  <a:schemeClr val="tx1"/>
                </a:solidFill>
                <a:effectLst/>
              </a:rPr>
              <a:t> and </a:t>
            </a:r>
            <a:r>
              <a:rPr kumimoji="0" lang="en-US" altLang="en-US" sz="4000" b="0" i="0" u="none" strike="noStrike" cap="none" normalizeH="0" baseline="0" dirty="0">
                <a:ln>
                  <a:noFill/>
                </a:ln>
                <a:solidFill>
                  <a:schemeClr val="tx1"/>
                </a:solidFill>
                <a:effectLst/>
                <a:latin typeface="Arial Unicode MS"/>
              </a:rPr>
              <a:t>tail()</a:t>
            </a:r>
            <a:r>
              <a:rPr kumimoji="0" lang="en-US" altLang="en-US" sz="3200" b="0" i="0" u="none" strike="noStrike" cap="none" normalizeH="0" baseline="0" dirty="0">
                <a:ln>
                  <a:noFill/>
                </a:ln>
                <a:solidFill>
                  <a:schemeClr val="tx1"/>
                </a:solidFill>
                <a:effectLst/>
              </a:rPr>
              <a:t> let you peek into the dataset, while </a:t>
            </a:r>
            <a:r>
              <a:rPr kumimoji="0" lang="en-US" altLang="en-US" sz="4000" b="0" i="0" u="none" strike="noStrike" cap="none" normalizeH="0" baseline="0" dirty="0">
                <a:ln>
                  <a:noFill/>
                </a:ln>
                <a:solidFill>
                  <a:schemeClr val="tx1"/>
                </a:solidFill>
                <a:effectLst/>
                <a:latin typeface="Arial Unicode MS"/>
              </a:rPr>
              <a:t>info()</a:t>
            </a:r>
            <a:r>
              <a:rPr kumimoji="0" lang="en-US" altLang="en-US" sz="3200" b="0" i="0" u="none" strike="noStrike" cap="none" normalizeH="0" baseline="0" dirty="0">
                <a:ln>
                  <a:noFill/>
                </a:ln>
                <a:solidFill>
                  <a:schemeClr val="tx1"/>
                </a:solidFill>
                <a:effectLst/>
              </a:rPr>
              <a:t> and </a:t>
            </a:r>
            <a:r>
              <a:rPr kumimoji="0" lang="en-US" altLang="en-US" sz="4000" b="0" i="0" u="none" strike="noStrike" cap="none" normalizeH="0" baseline="0" dirty="0">
                <a:ln>
                  <a:noFill/>
                </a:ln>
                <a:solidFill>
                  <a:schemeClr val="tx1"/>
                </a:solidFill>
                <a:effectLst/>
                <a:latin typeface="Arial Unicode MS"/>
              </a:rPr>
              <a:t>describe()</a:t>
            </a:r>
            <a:r>
              <a:rPr kumimoji="0" lang="en-US" altLang="en-US" sz="3200" b="0" i="0" u="none" strike="noStrike" cap="none" normalizeH="0" baseline="0" dirty="0">
                <a:ln>
                  <a:noFill/>
                </a:ln>
                <a:solidFill>
                  <a:schemeClr val="tx1"/>
                </a:solidFill>
                <a:effectLst/>
              </a:rPr>
              <a:t> provide a quick overview of the data types, missing values, and statistical summaries. This initial step helps you understand the structure and quality of your dataset before performing deeper analysis.</a:t>
            </a:r>
            <a:endParaRPr kumimoji="0" lang="en-US" altLang="en-US" sz="7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69874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3D533DB-2B97-AE08-E78E-0B25F4C7FAEE}"/>
              </a:ext>
            </a:extLst>
          </p:cNvPr>
          <p:cNvSpPr>
            <a:spLocks noGrp="1" noChangeArrowheads="1"/>
          </p:cNvSpPr>
          <p:nvPr>
            <p:ph idx="1"/>
          </p:nvPr>
        </p:nvSpPr>
        <p:spPr bwMode="auto">
          <a:xfrm>
            <a:off x="370840" y="748054"/>
            <a:ext cx="11333480" cy="4462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chemeClr val="tx1"/>
                </a:solidFill>
                <a:effectLst/>
                <a:latin typeface="Arial" panose="020B0604020202020204" pitchFamily="34" charset="0"/>
              </a:rPr>
              <a:t>Data Cleaning and Manipulation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panose="020B0604020202020204" pitchFamily="34" charset="0"/>
              </a:rPr>
              <a:t>Real-world data is often messy. Pandas makes data cleaning straightforward by offering methods to handle missing values, filter rows based on conditions, and select specific columns. For example, you can remove missing data using </a:t>
            </a:r>
            <a:r>
              <a:rPr kumimoji="0" lang="en-US" altLang="en-US" sz="3600" b="0" i="0" u="none" strike="noStrike" cap="none" normalizeH="0" baseline="0" dirty="0" err="1">
                <a:ln>
                  <a:noFill/>
                </a:ln>
                <a:solidFill>
                  <a:schemeClr val="tx1"/>
                </a:solidFill>
                <a:effectLst/>
                <a:latin typeface="Arial Unicode MS"/>
              </a:rPr>
              <a:t>dropna</a:t>
            </a:r>
            <a:r>
              <a:rPr kumimoji="0" lang="en-US" altLang="en-US" sz="3600" b="0" i="0" u="none" strike="noStrike" cap="none" normalizeH="0" baseline="0" dirty="0">
                <a:ln>
                  <a:noFill/>
                </a:ln>
                <a:solidFill>
                  <a:schemeClr val="tx1"/>
                </a:solidFill>
                <a:effectLst/>
                <a:latin typeface="Arial Unicode MS"/>
              </a:rPr>
              <a:t>()</a:t>
            </a:r>
            <a:r>
              <a:rPr kumimoji="0" lang="en-US" altLang="en-US" sz="2800" b="0" i="0" u="none" strike="noStrike" cap="none" normalizeH="0" baseline="0" dirty="0">
                <a:ln>
                  <a:noFill/>
                </a:ln>
                <a:solidFill>
                  <a:schemeClr val="tx1"/>
                </a:solidFill>
                <a:effectLst/>
              </a:rPr>
              <a:t> or replace it using </a:t>
            </a:r>
            <a:r>
              <a:rPr kumimoji="0" lang="en-US" altLang="en-US" sz="3600" b="0" i="0" u="none" strike="noStrike" cap="none" normalizeH="0" baseline="0" dirty="0" err="1">
                <a:ln>
                  <a:noFill/>
                </a:ln>
                <a:solidFill>
                  <a:schemeClr val="tx1"/>
                </a:solidFill>
                <a:effectLst/>
                <a:latin typeface="Arial Unicode MS"/>
              </a:rPr>
              <a:t>fillna</a:t>
            </a:r>
            <a:r>
              <a:rPr kumimoji="0" lang="en-US" altLang="en-US" sz="3600" b="0" i="0" u="none" strike="noStrike" cap="none" normalizeH="0" baseline="0" dirty="0">
                <a:ln>
                  <a:noFill/>
                </a:ln>
                <a:solidFill>
                  <a:schemeClr val="tx1"/>
                </a:solidFill>
                <a:effectLst/>
                <a:latin typeface="Arial Unicode MS"/>
              </a:rPr>
              <a:t>()</a:t>
            </a:r>
            <a:r>
              <a:rPr kumimoji="0" lang="en-US" altLang="en-US" sz="2800" b="0" i="0" u="none" strike="noStrike" cap="none" normalizeH="0" baseline="0" dirty="0">
                <a:ln>
                  <a:noFill/>
                </a:ln>
                <a:solidFill>
                  <a:schemeClr val="tx1"/>
                </a:solidFill>
                <a:effectLst/>
              </a:rPr>
              <a:t>. You can also use filtering and aggregation techniques like </a:t>
            </a:r>
            <a:r>
              <a:rPr kumimoji="0" lang="en-US" altLang="en-US" sz="3600" b="0" i="0" u="none" strike="noStrike" cap="none" normalizeH="0" baseline="0" dirty="0" err="1">
                <a:ln>
                  <a:noFill/>
                </a:ln>
                <a:solidFill>
                  <a:schemeClr val="tx1"/>
                </a:solidFill>
                <a:effectLst/>
                <a:latin typeface="Arial Unicode MS"/>
              </a:rPr>
              <a:t>groupby</a:t>
            </a:r>
            <a:r>
              <a:rPr kumimoji="0" lang="en-US" altLang="en-US" sz="3600" b="0" i="0" u="none" strike="noStrike" cap="none" normalizeH="0" baseline="0" dirty="0">
                <a:ln>
                  <a:noFill/>
                </a:ln>
                <a:solidFill>
                  <a:schemeClr val="tx1"/>
                </a:solidFill>
                <a:effectLst/>
                <a:latin typeface="Arial Unicode MS"/>
              </a:rPr>
              <a:t>()</a:t>
            </a:r>
            <a:r>
              <a:rPr kumimoji="0" lang="en-US" altLang="en-US" sz="2800" b="0" i="0" u="none" strike="noStrike" cap="none" normalizeH="0" baseline="0" dirty="0">
                <a:ln>
                  <a:noFill/>
                </a:ln>
                <a:solidFill>
                  <a:schemeClr val="tx1"/>
                </a:solidFill>
                <a:effectLst/>
              </a:rPr>
              <a:t> to summarize data across categories. These operations help prepare your data for meaningful analysis.</a:t>
            </a:r>
            <a:endParaRPr kumimoji="0" lang="en-US" altLang="en-US" sz="6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62848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986319A-453F-A47F-A1D4-D145ED9F9247}"/>
              </a:ext>
            </a:extLst>
          </p:cNvPr>
          <p:cNvSpPr>
            <a:spLocks noGrp="1"/>
          </p:cNvSpPr>
          <p:nvPr>
            <p:ph idx="1"/>
          </p:nvPr>
        </p:nvSpPr>
        <p:spPr>
          <a:xfrm>
            <a:off x="883920" y="969010"/>
            <a:ext cx="10789920" cy="3714750"/>
          </a:xfrm>
        </p:spPr>
        <p:txBody>
          <a:bodyPr>
            <a:noAutofit/>
          </a:bodyPr>
          <a:lstStyle/>
          <a:p>
            <a:pPr>
              <a:buNone/>
            </a:pPr>
            <a:r>
              <a:rPr lang="en-US" sz="2800" b="1" dirty="0"/>
              <a:t>Data Visualization Basics</a:t>
            </a:r>
          </a:p>
          <a:p>
            <a:r>
              <a:rPr lang="en-US" sz="2800" dirty="0"/>
              <a:t>Visualizing data is crucial to uncovering patterns and communicating findings. Python supports several visualization libraries. With </a:t>
            </a:r>
            <a:r>
              <a:rPr lang="en-US" sz="2800" b="1" dirty="0"/>
              <a:t>Matplotlib</a:t>
            </a:r>
            <a:r>
              <a:rPr lang="en-US" sz="2800" dirty="0"/>
              <a:t>, you can create line graphs, bar charts, and scatter plots. </a:t>
            </a:r>
            <a:r>
              <a:rPr lang="en-US" sz="2800" b="1" dirty="0"/>
              <a:t>Seaborn</a:t>
            </a:r>
            <a:r>
              <a:rPr lang="en-US" sz="2800" dirty="0"/>
              <a:t> builds on Matplotlib and simplifies the process of making beautiful and informative statistical graphics. By visualizing your cleaned and processed data, you gain immediate insights that may not be obvious from tables or raw numbers.</a:t>
            </a:r>
          </a:p>
          <a:p>
            <a:endParaRPr lang="en-IN" sz="2800" dirty="0"/>
          </a:p>
        </p:txBody>
      </p:sp>
    </p:spTree>
    <p:extLst>
      <p:ext uri="{BB962C8B-B14F-4D97-AF65-F5344CB8AC3E}">
        <p14:creationId xmlns:p14="http://schemas.microsoft.com/office/powerpoint/2010/main" val="3163773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a:extLst>
            <a:ext uri="{FF2B5EF4-FFF2-40B4-BE49-F238E27FC236}">
              <a16:creationId xmlns:a16="http://schemas.microsoft.com/office/drawing/2014/main" id="{006F6341-C8CD-A7D3-743D-5D954C7D5530}"/>
            </a:ext>
          </a:extLst>
        </p:cNvPr>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CCAB8F1C-2C33-911C-F0CA-2A545FA43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BA85D267-719A-88FF-4A77-4E4F116029D1}"/>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68B3980C-0126-F627-D085-CBAE744C77A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680C5D0A-7442-C934-68E4-0D4B9E1F52C1}"/>
              </a:ext>
            </a:extLst>
          </p:cNvPr>
          <p:cNvSpPr>
            <a:spLocks noGrp="1"/>
          </p:cNvSpPr>
          <p:nvPr>
            <p:ph type="title"/>
          </p:nvPr>
        </p:nvSpPr>
        <p:spPr>
          <a:xfrm>
            <a:off x="6711661" y="-210908"/>
            <a:ext cx="4538124" cy="970450"/>
          </a:xfrm>
        </p:spPr>
        <p:txBody>
          <a:bodyPr anchor="b">
            <a:normAutofit/>
          </a:bodyPr>
          <a:lstStyle/>
          <a:p>
            <a:pPr algn="l"/>
            <a:r>
              <a:rPr lang="en-US" sz="3600" b="1" dirty="0"/>
              <a:t>Conclusion</a:t>
            </a:r>
          </a:p>
        </p:txBody>
      </p:sp>
      <p:sp>
        <p:nvSpPr>
          <p:cNvPr id="24" name="Content Placeholder 2">
            <a:extLst>
              <a:ext uri="{FF2B5EF4-FFF2-40B4-BE49-F238E27FC236}">
                <a16:creationId xmlns:a16="http://schemas.microsoft.com/office/drawing/2014/main" id="{981C39AC-4CC8-756D-02E8-3499852450E4}"/>
              </a:ext>
            </a:extLst>
          </p:cNvPr>
          <p:cNvSpPr>
            <a:spLocks noGrp="1"/>
          </p:cNvSpPr>
          <p:nvPr>
            <p:ph idx="1"/>
          </p:nvPr>
        </p:nvSpPr>
        <p:spPr>
          <a:xfrm>
            <a:off x="5857937" y="759542"/>
            <a:ext cx="6245571" cy="4058751"/>
          </a:xfrm>
        </p:spPr>
        <p:txBody>
          <a:bodyPr anchor="t">
            <a:noAutofit/>
          </a:bodyPr>
          <a:lstStyle/>
          <a:p>
            <a:r>
              <a:rPr lang="en-US" sz="2800" dirty="0"/>
              <a:t>In summary, Python is a beginner-friendly but highly powerful language that forms the backbone of modern data analysis. Its clean syntax, combined with libraries like Pandas and Matplotlib, makes it the perfect starting point for anyone entering the data field. As you move forward, you’ll explore more advanced techniques like exploratory data analysis, automation, and machine learning—turning raw data into real-world impact.</a:t>
            </a:r>
            <a:endParaRPr lang="en-US" sz="3600" b="1" dirty="0"/>
          </a:p>
        </p:txBody>
      </p:sp>
    </p:spTree>
    <p:extLst>
      <p:ext uri="{BB962C8B-B14F-4D97-AF65-F5344CB8AC3E}">
        <p14:creationId xmlns:p14="http://schemas.microsoft.com/office/powerpoint/2010/main" val="30405586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3.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Stored Procedures and Functions,Day37</Template>
  <TotalTime>23</TotalTime>
  <Words>665</Words>
  <Application>Microsoft Office PowerPoint</Application>
  <PresentationFormat>Widescreen</PresentationFormat>
  <Paragraphs>19</Paragraphs>
  <Slides>10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Unicode MS</vt:lpstr>
      <vt:lpstr>Calibri</vt:lpstr>
      <vt:lpstr>Goudy Old Style</vt:lpstr>
      <vt:lpstr>Wingdings 2</vt:lpstr>
      <vt:lpstr>SlateVTI</vt:lpstr>
      <vt:lpstr>Introduction to Python for Data Analysis</vt:lpstr>
      <vt:lpstr>Why Learn Python for Data Analysis?  Python is one of the most popular and accessible programming languages for data analysis. Its simple syntax, readability, and vast ecosystem make it ideal for both beginners and professionals. Python is free, open-source, and has an enormous community that constantly builds powerful libraries. Whether it's cleaning data, visualizing trends, or applying machine learning, Python is the go-to tool across industries for data-driven decision-making. </vt:lpstr>
      <vt:lpstr>Python Fundamentals  Before diving into data, it's essential to understand Python's building blocks. Python uses variables to store data such as numbers, strings, or lists. Basic data types include integers, floats, strings, booleans, and more complex types like lists, tuples, and dictionaries. Python also allows you to use control flow statements like if-else and loops such as for and while to control logic. These fundamentals lay the groundwork for automating and processing data efficiently.</vt:lpstr>
      <vt:lpstr>Key Libraries for Data Analysis  What makes Python truly powerful for data analysis is its rich set of libraries. NumPy provides high-performance tools for numerical operations and large array handling. Pandas is the core library for structured data—offering easy-to-use data structures like DataFrames. For visualization, Matplotlib enables you to create detailed graphs, while Seaborn adds stylish, high-level visualizations. Together, these libraries form the foundation for almost every data analysis task in Python. </vt:lpstr>
      <vt:lpstr>Introduction to Pandas  Pandas is a powerful tool for working with structured data. It introduces two main data structures: Series (one-dimensional) and DataFrame (two-dimensional, like an Excel table). You can create DataFrames from Python dictionaries or load them from external files. Pandas makes it incredibly easy to view, filter, and manipulate data, offering built-in functions to summarize, reshape, and analyze information with just a few lines of code. </vt:lpstr>
      <vt:lpstr>Loading and Exploring Data  Using Pandas, you can quickly load data from sources such as CSV or Excel files. Once loaded, functions like head() and tail() let you peek into the dataset, while info() and describe() provide a quick overview of the data types, missing values, and statistical summaries. This initial step helps you understand the structure and quality of your dataset before performing deeper analysis.</vt:lpstr>
      <vt:lpstr>PowerPoint Presentation</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Thahliya M</dc:creator>
  <cp:lastModifiedBy>Thahliya M</cp:lastModifiedBy>
  <cp:revision>2</cp:revision>
  <dcterms:created xsi:type="dcterms:W3CDTF">2024-12-07T17:03:27Z</dcterms:created>
  <dcterms:modified xsi:type="dcterms:W3CDTF">2025-05-07T17:37:38Z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