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3"/>
  </p:notesMasterIdLst>
  <p:handoutMasterIdLst>
    <p:handoutMasterId r:id="rId14"/>
  </p:handoutMasterIdLst>
  <p:sldIdLst>
    <p:sldId id="261" r:id="rId5"/>
    <p:sldId id="273" r:id="rId6"/>
    <p:sldId id="280" r:id="rId7"/>
    <p:sldId id="286" r:id="rId8"/>
    <p:sldId id="313" r:id="rId9"/>
    <p:sldId id="306" r:id="rId10"/>
    <p:sldId id="314" r:id="rId11"/>
    <p:sldId id="31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4" autoAdjust="0"/>
  </p:normalViewPr>
  <p:slideViewPr>
    <p:cSldViewPr>
      <p:cViewPr varScale="1">
        <p:scale>
          <a:sx n="79" d="100"/>
          <a:sy n="79" d="100"/>
        </p:scale>
        <p:origin x="773" y="72"/>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6/8/2025</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6/8/2025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3FDA2-E7E5-2A20-2C63-173040178A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28A8BD-F449-886A-781B-C2A0EC3AE1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844032-C976-AA27-5D34-FC3BE22F1E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CD56BD-858F-B76A-963E-412CB81DE89B}"/>
              </a:ext>
            </a:extLst>
          </p:cNvPr>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2497642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b="1"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3163808" y="1905000"/>
            <a:ext cx="6604599" cy="2275238"/>
          </a:xfrm>
        </p:spPr>
        <p:txBody>
          <a:bodyPr>
            <a:noAutofit/>
          </a:bodyPr>
          <a:lstStyle/>
          <a:p>
            <a:r>
              <a:rPr lang="en-US" sz="8000" dirty="0"/>
              <a:t>Text Analysis &amp; NLP with NLTK</a:t>
            </a:r>
            <a:endParaRPr lang="en-US" sz="13800" b="1" dirty="0"/>
          </a:p>
        </p:txBody>
      </p:sp>
    </p:spTree>
    <p:extLst>
      <p:ext uri="{BB962C8B-B14F-4D97-AF65-F5344CB8AC3E}">
        <p14:creationId xmlns:p14="http://schemas.microsoft.com/office/powerpoint/2010/main" val="313522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0D93BDF-DB7D-20FD-DF77-732CB6A14F0D}"/>
              </a:ext>
            </a:extLst>
          </p:cNvPr>
          <p:cNvSpPr>
            <a:spLocks noGrp="1"/>
          </p:cNvSpPr>
          <p:nvPr>
            <p:ph sz="quarter" idx="13"/>
          </p:nvPr>
        </p:nvSpPr>
        <p:spPr>
          <a:xfrm>
            <a:off x="551384" y="1124744"/>
            <a:ext cx="10288693" cy="3660648"/>
          </a:xfrm>
        </p:spPr>
        <p:txBody>
          <a:bodyPr>
            <a:noAutofit/>
          </a:bodyPr>
          <a:lstStyle/>
          <a:p>
            <a:r>
              <a:rPr lang="en-US" sz="2800" b="1" dirty="0"/>
              <a:t>What is NLP?</a:t>
            </a:r>
          </a:p>
          <a:p>
            <a:r>
              <a:rPr lang="en-US" sz="2800" dirty="0"/>
              <a:t>Natural Language Processing (NLP) is a field of AI and linguistics that enables machines to understand and process human language. It's widely used in sentiment analysis, chatbots, search engines, and translation tools. NLP helps computers make sense of unstructured text.</a:t>
            </a:r>
          </a:p>
          <a:p>
            <a:r>
              <a:rPr lang="en-US" sz="2800" b="1" dirty="0"/>
              <a:t>Why Preprocessing Matters</a:t>
            </a:r>
          </a:p>
          <a:p>
            <a:r>
              <a:rPr lang="en-US" sz="2800" dirty="0"/>
              <a:t>Raw text is messy—it contains punctuation, </a:t>
            </a:r>
            <a:r>
              <a:rPr lang="en-US" sz="2800" dirty="0" err="1"/>
              <a:t>stopwords</a:t>
            </a:r>
            <a:r>
              <a:rPr lang="en-US" sz="2800" dirty="0"/>
              <a:t>, and inconsistencies. Preprocessing transforms raw text into a cleaner form, making it easier for algorithms to extract meaning and patterns. This step is essential before performing text analysis or training NLP models.</a:t>
            </a:r>
          </a:p>
          <a:p>
            <a:endParaRPr lang="en-IN" sz="2800" dirty="0"/>
          </a:p>
        </p:txBody>
      </p:sp>
      <p:sp>
        <p:nvSpPr>
          <p:cNvPr id="8" name="Picture Placeholder 7">
            <a:extLst>
              <a:ext uri="{FF2B5EF4-FFF2-40B4-BE49-F238E27FC236}">
                <a16:creationId xmlns:a16="http://schemas.microsoft.com/office/drawing/2014/main" id="{0745A991-BFBA-409D-1B0A-8E2A822AC90D}"/>
              </a:ext>
            </a:extLst>
          </p:cNvPr>
          <p:cNvSpPr>
            <a:spLocks noGrp="1"/>
          </p:cNvSpPr>
          <p:nvPr>
            <p:ph type="pic" sz="quarter" idx="15"/>
          </p:nvPr>
        </p:nvSpPr>
        <p:spPr/>
      </p:sp>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p:txBody>
          <a:bodyPr>
            <a:normAutofit fontScale="25000" lnSpcReduction="20000"/>
          </a:bodyPr>
          <a:lstStyle/>
          <a:p>
            <a:r>
              <a:rPr lang="en-US" b="1" dirty="0"/>
              <a:t>Common Text Preprocessing Steps</a:t>
            </a:r>
          </a:p>
          <a:p>
            <a:r>
              <a:rPr lang="en-US" dirty="0"/>
              <a:t>Using NLTK, we can:</a:t>
            </a:r>
          </a:p>
          <a:p>
            <a:r>
              <a:rPr lang="en-US" b="1" dirty="0"/>
              <a:t>Tokenize</a:t>
            </a:r>
            <a:r>
              <a:rPr lang="en-US" dirty="0"/>
              <a:t> </a:t>
            </a:r>
            <a:r>
              <a:rPr lang="en-US" dirty="0" err="1"/>
              <a:t>te</a:t>
            </a:r>
            <a:r>
              <a:rPr lang="en-US" b="1" dirty="0" err="1"/>
              <a:t>Common</a:t>
            </a:r>
            <a:r>
              <a:rPr lang="en-US" b="1" dirty="0"/>
              <a:t> Text Preprocessing Steps</a:t>
            </a:r>
          </a:p>
          <a:p>
            <a:r>
              <a:rPr lang="en-US" dirty="0"/>
              <a:t>Using NLTK, we can:</a:t>
            </a:r>
          </a:p>
          <a:p>
            <a:r>
              <a:rPr lang="en-US" b="1" dirty="0"/>
              <a:t>Tokenize</a:t>
            </a:r>
            <a:r>
              <a:rPr lang="en-US" dirty="0"/>
              <a:t> text into words or sentences</a:t>
            </a:r>
          </a:p>
          <a:p>
            <a:r>
              <a:rPr lang="en-US" dirty="0"/>
              <a:t>Convert text to </a:t>
            </a:r>
            <a:r>
              <a:rPr lang="en-US" b="1" dirty="0"/>
              <a:t>lowercase</a:t>
            </a:r>
            <a:endParaRPr lang="en-US" dirty="0"/>
          </a:p>
          <a:p>
            <a:r>
              <a:rPr lang="en-US" dirty="0"/>
              <a:t>Remove </a:t>
            </a:r>
            <a:r>
              <a:rPr lang="en-US" b="1" dirty="0"/>
              <a:t>punctuation</a:t>
            </a:r>
            <a:r>
              <a:rPr lang="en-US" dirty="0"/>
              <a:t> and </a:t>
            </a:r>
            <a:r>
              <a:rPr lang="en-US" b="1" dirty="0" err="1"/>
              <a:t>stopwords</a:t>
            </a:r>
            <a:endParaRPr lang="en-US" dirty="0"/>
          </a:p>
          <a:p>
            <a:r>
              <a:rPr lang="en-US" dirty="0"/>
              <a:t>Perform </a:t>
            </a:r>
            <a:r>
              <a:rPr lang="en-US" b="1" dirty="0"/>
              <a:t>stemming</a:t>
            </a:r>
            <a:r>
              <a:rPr lang="en-US" dirty="0"/>
              <a:t> or </a:t>
            </a:r>
            <a:r>
              <a:rPr lang="en-US" b="1" dirty="0"/>
              <a:t>lemmatization</a:t>
            </a:r>
            <a:r>
              <a:rPr lang="en-US" dirty="0"/>
              <a:t> to reduce words to their root forms</a:t>
            </a:r>
            <a:br>
              <a:rPr lang="en-US" dirty="0"/>
            </a:br>
            <a:r>
              <a:rPr lang="en-US" dirty="0"/>
              <a:t>These steps prepare the text for meaningful analysis.</a:t>
            </a:r>
          </a:p>
          <a:p>
            <a:r>
              <a:rPr lang="en-US" b="1" dirty="0"/>
              <a:t>Common Text Preprocessing Steps</a:t>
            </a:r>
          </a:p>
          <a:p>
            <a:r>
              <a:rPr lang="en-US" dirty="0"/>
              <a:t>Using NLTK, we can:</a:t>
            </a:r>
          </a:p>
          <a:p>
            <a:r>
              <a:rPr lang="en-US" b="1" dirty="0"/>
              <a:t>Tokenize</a:t>
            </a:r>
            <a:r>
              <a:rPr lang="en-US" dirty="0"/>
              <a:t> text into words or sentences</a:t>
            </a:r>
          </a:p>
          <a:p>
            <a:r>
              <a:rPr lang="en-US" dirty="0"/>
              <a:t>Convert text to </a:t>
            </a:r>
            <a:r>
              <a:rPr lang="en-US" b="1" dirty="0"/>
              <a:t>lowercase</a:t>
            </a:r>
            <a:endParaRPr lang="en-US" dirty="0"/>
          </a:p>
          <a:p>
            <a:r>
              <a:rPr lang="en-US" dirty="0"/>
              <a:t>Remove </a:t>
            </a:r>
            <a:r>
              <a:rPr lang="en-US" b="1" dirty="0"/>
              <a:t>punctuation</a:t>
            </a:r>
            <a:r>
              <a:rPr lang="en-US" dirty="0"/>
              <a:t> and </a:t>
            </a:r>
            <a:r>
              <a:rPr lang="en-US" b="1" dirty="0" err="1"/>
              <a:t>stopwords</a:t>
            </a:r>
            <a:endParaRPr lang="en-US" dirty="0"/>
          </a:p>
          <a:p>
            <a:r>
              <a:rPr lang="en-US" dirty="0"/>
              <a:t>Perform </a:t>
            </a:r>
            <a:r>
              <a:rPr lang="en-US" b="1" dirty="0"/>
              <a:t>stemming</a:t>
            </a:r>
            <a:r>
              <a:rPr lang="en-US" dirty="0"/>
              <a:t> or </a:t>
            </a:r>
            <a:r>
              <a:rPr lang="en-US" b="1" dirty="0"/>
              <a:t>lemmatization</a:t>
            </a:r>
            <a:r>
              <a:rPr lang="en-US" dirty="0"/>
              <a:t> to reduce words to their root forms</a:t>
            </a:r>
            <a:br>
              <a:rPr lang="en-US" dirty="0"/>
            </a:br>
            <a:r>
              <a:rPr lang="en-US" dirty="0"/>
              <a:t>These steps prepare the text for meaningful analysis.</a:t>
            </a:r>
          </a:p>
          <a:p>
            <a:r>
              <a:rPr lang="en-US" dirty="0" err="1"/>
              <a:t>xt</a:t>
            </a:r>
            <a:r>
              <a:rPr lang="en-US" dirty="0"/>
              <a:t> into words or sentences</a:t>
            </a:r>
          </a:p>
          <a:p>
            <a:r>
              <a:rPr lang="en-US" dirty="0"/>
              <a:t>Convert text to </a:t>
            </a:r>
            <a:r>
              <a:rPr lang="en-US" b="1" dirty="0"/>
              <a:t>lowercase</a:t>
            </a:r>
            <a:endParaRPr lang="en-US" dirty="0"/>
          </a:p>
          <a:p>
            <a:r>
              <a:rPr lang="en-US" dirty="0"/>
              <a:t>Remove </a:t>
            </a:r>
            <a:r>
              <a:rPr lang="en-US" b="1" dirty="0"/>
              <a:t>punctuation</a:t>
            </a:r>
            <a:r>
              <a:rPr lang="en-US" dirty="0"/>
              <a:t> and </a:t>
            </a:r>
            <a:r>
              <a:rPr lang="en-US" b="1" dirty="0" err="1"/>
              <a:t>stopwords</a:t>
            </a:r>
            <a:endParaRPr lang="en-US" dirty="0"/>
          </a:p>
          <a:p>
            <a:r>
              <a:rPr lang="en-US" dirty="0"/>
              <a:t>Perform </a:t>
            </a:r>
            <a:r>
              <a:rPr lang="en-US" b="1" dirty="0"/>
              <a:t>stemming</a:t>
            </a:r>
            <a:r>
              <a:rPr lang="en-US" dirty="0"/>
              <a:t> or </a:t>
            </a:r>
            <a:r>
              <a:rPr lang="en-US" b="1" dirty="0"/>
              <a:t>lemmatization</a:t>
            </a:r>
            <a:r>
              <a:rPr lang="en-US" dirty="0"/>
              <a:t> to reduce words to their root forms</a:t>
            </a:r>
            <a:br>
              <a:rPr lang="en-US" dirty="0"/>
            </a:br>
            <a:r>
              <a:rPr lang="en-US" dirty="0"/>
              <a:t>These steps prepare the text for meaningful analysis.</a:t>
            </a:r>
          </a:p>
          <a:p>
            <a:endParaRPr lang="en-US" dirty="0"/>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3">
            <a:extLst>
              <a:ext uri="{96DAC541-7B7A-43D3-8B79-37D633B846F1}">
                <asvg:svgBlip xmlns:asvg="http://schemas.microsoft.com/office/drawing/2016/SVG/main" r:embed="rId4"/>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16796" y="44624"/>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
            <a:extLst>
              <a:ext uri="{FF2B5EF4-FFF2-40B4-BE49-F238E27FC236}">
                <a16:creationId xmlns:a16="http://schemas.microsoft.com/office/drawing/2014/main" id="{1DE7B9C3-459E-CC43-A44B-D71E85C941B3}"/>
              </a:ext>
            </a:extLst>
          </p:cNvPr>
          <p:cNvSpPr>
            <a:spLocks noGrp="1" noChangeArrowheads="1"/>
          </p:cNvSpPr>
          <p:nvPr>
            <p:ph sz="quarter" idx="19"/>
          </p:nvPr>
        </p:nvSpPr>
        <p:spPr bwMode="auto">
          <a:xfrm>
            <a:off x="551384" y="260648"/>
            <a:ext cx="9654738" cy="686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000" b="1" dirty="0">
                <a:solidFill>
                  <a:schemeClr val="tx1"/>
                </a:solidFill>
              </a:rPr>
              <a:t>Common Text Preprocessing Steps</a:t>
            </a:r>
          </a:p>
          <a:p>
            <a:endParaRPr lang="en-US" sz="4000" b="1" dirty="0">
              <a:solidFill>
                <a:schemeClr val="tx1"/>
              </a:solidFill>
            </a:endParaRPr>
          </a:p>
          <a:p>
            <a:r>
              <a:rPr lang="en-US" sz="4000" dirty="0">
                <a:solidFill>
                  <a:schemeClr val="tx1"/>
                </a:solidFill>
              </a:rPr>
              <a:t>Using NLTK, we can:</a:t>
            </a:r>
          </a:p>
          <a:p>
            <a:r>
              <a:rPr lang="en-US" sz="4000" b="1" dirty="0">
                <a:solidFill>
                  <a:schemeClr val="tx1"/>
                </a:solidFill>
              </a:rPr>
              <a:t>Tokenize</a:t>
            </a:r>
            <a:r>
              <a:rPr lang="en-US" sz="4000" dirty="0">
                <a:solidFill>
                  <a:schemeClr val="tx1"/>
                </a:solidFill>
              </a:rPr>
              <a:t> text into words or sentences</a:t>
            </a:r>
          </a:p>
          <a:p>
            <a:r>
              <a:rPr lang="en-US" sz="4000" dirty="0">
                <a:solidFill>
                  <a:schemeClr val="tx1"/>
                </a:solidFill>
              </a:rPr>
              <a:t>Convert text to </a:t>
            </a:r>
            <a:r>
              <a:rPr lang="en-US" sz="4000" b="1" dirty="0">
                <a:solidFill>
                  <a:schemeClr val="tx1"/>
                </a:solidFill>
              </a:rPr>
              <a:t>lowercase</a:t>
            </a:r>
            <a:endParaRPr lang="en-US" sz="4000" dirty="0">
              <a:solidFill>
                <a:schemeClr val="tx1"/>
              </a:solidFill>
            </a:endParaRPr>
          </a:p>
          <a:p>
            <a:r>
              <a:rPr lang="en-US" sz="4000" dirty="0">
                <a:solidFill>
                  <a:schemeClr val="tx1"/>
                </a:solidFill>
              </a:rPr>
              <a:t>Remove </a:t>
            </a:r>
            <a:r>
              <a:rPr lang="en-US" sz="4000" b="1" dirty="0">
                <a:solidFill>
                  <a:schemeClr val="tx1"/>
                </a:solidFill>
              </a:rPr>
              <a:t>punctuation</a:t>
            </a:r>
            <a:r>
              <a:rPr lang="en-US" sz="4000" dirty="0">
                <a:solidFill>
                  <a:schemeClr val="tx1"/>
                </a:solidFill>
              </a:rPr>
              <a:t> and </a:t>
            </a:r>
            <a:r>
              <a:rPr lang="en-US" sz="4000" b="1" dirty="0" err="1">
                <a:solidFill>
                  <a:schemeClr val="tx1"/>
                </a:solidFill>
              </a:rPr>
              <a:t>stopwords</a:t>
            </a:r>
            <a:endParaRPr lang="en-US" sz="4000" dirty="0">
              <a:solidFill>
                <a:schemeClr val="tx1"/>
              </a:solidFill>
            </a:endParaRPr>
          </a:p>
          <a:p>
            <a:r>
              <a:rPr lang="en-US" sz="4000" dirty="0">
                <a:solidFill>
                  <a:schemeClr val="tx1"/>
                </a:solidFill>
              </a:rPr>
              <a:t>Perform </a:t>
            </a:r>
            <a:r>
              <a:rPr lang="en-US" sz="4000" b="1" dirty="0">
                <a:solidFill>
                  <a:schemeClr val="tx1"/>
                </a:solidFill>
              </a:rPr>
              <a:t>stemming</a:t>
            </a:r>
            <a:r>
              <a:rPr lang="en-US" sz="4000" dirty="0">
                <a:solidFill>
                  <a:schemeClr val="tx1"/>
                </a:solidFill>
              </a:rPr>
              <a:t> or </a:t>
            </a:r>
            <a:r>
              <a:rPr lang="en-US" sz="4000" b="1" dirty="0">
                <a:solidFill>
                  <a:schemeClr val="tx1"/>
                </a:solidFill>
              </a:rPr>
              <a:t>lemmatization</a:t>
            </a:r>
            <a:r>
              <a:rPr lang="en-US" sz="4000" dirty="0">
                <a:solidFill>
                  <a:schemeClr val="tx1"/>
                </a:solidFill>
              </a:rPr>
              <a:t> to reduce words to their root forms</a:t>
            </a:r>
            <a:br>
              <a:rPr lang="en-US" sz="4000" dirty="0">
                <a:solidFill>
                  <a:schemeClr val="tx1"/>
                </a:solidFill>
              </a:rPr>
            </a:br>
            <a:r>
              <a:rPr lang="en-US" sz="4000" dirty="0">
                <a:solidFill>
                  <a:schemeClr val="tx1"/>
                </a:solidFill>
              </a:rPr>
              <a:t>These steps prepare the text for meaningful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8" name="Picture Placeholder 7">
            <a:extLst>
              <a:ext uri="{FF2B5EF4-FFF2-40B4-BE49-F238E27FC236}">
                <a16:creationId xmlns:a16="http://schemas.microsoft.com/office/drawing/2014/main" id="{1394E726-BFF2-424C-4B32-86DC558B6FDE}"/>
              </a:ext>
            </a:extLst>
          </p:cNvPr>
          <p:cNvSpPr>
            <a:spLocks noGrp="1"/>
          </p:cNvSpPr>
          <p:nvPr>
            <p:ph type="pic" sz="quarter" idx="17"/>
          </p:nvPr>
        </p:nvSpPr>
        <p:spPr>
          <a:xfrm>
            <a:off x="119336" y="1052736"/>
            <a:ext cx="12191999" cy="3278423"/>
          </a:xfrm>
        </p:spPr>
      </p:sp>
    </p:spTree>
    <p:extLst>
      <p:ext uri="{BB962C8B-B14F-4D97-AF65-F5344CB8AC3E}">
        <p14:creationId xmlns:p14="http://schemas.microsoft.com/office/powerpoint/2010/main" val="295620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
        <p:nvSpPr>
          <p:cNvPr id="3" name="Rectangle 1">
            <a:extLst>
              <a:ext uri="{FF2B5EF4-FFF2-40B4-BE49-F238E27FC236}">
                <a16:creationId xmlns:a16="http://schemas.microsoft.com/office/drawing/2014/main" id="{32249170-4AFC-440B-FBD5-0AF384224C67}"/>
              </a:ext>
            </a:extLst>
          </p:cNvPr>
          <p:cNvSpPr>
            <a:spLocks noGrp="1" noChangeArrowheads="1"/>
          </p:cNvSpPr>
          <p:nvPr>
            <p:ph type="title"/>
          </p:nvPr>
        </p:nvSpPr>
        <p:spPr bwMode="auto">
          <a:xfrm>
            <a:off x="1055440" y="384920"/>
            <a:ext cx="8136210"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effectLst/>
                <a:latin typeface="Arial" panose="020B0604020202020204" pitchFamily="34" charset="0"/>
              </a:rPr>
              <a:t>Tokenization Example</a:t>
            </a:r>
            <a:br>
              <a:rPr kumimoji="0" lang="en-US" altLang="en-US" sz="3600" b="1" i="0" u="none" strike="noStrike" cap="none" normalizeH="0" baseline="0" dirty="0">
                <a:ln>
                  <a:noFill/>
                </a:ln>
                <a:effectLst/>
                <a:latin typeface="Arial" panose="020B0604020202020204" pitchFamily="34" charset="0"/>
              </a:rPr>
            </a:br>
            <a:endParaRPr kumimoji="0" lang="en-US" altLang="en-US" sz="36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effectLst/>
                <a:latin typeface="Arial" panose="020B0604020202020204" pitchFamily="34" charset="0"/>
              </a:rPr>
              <a:t>Tokenization splits a text into smaller units (tokens).</a:t>
            </a:r>
            <a:br>
              <a:rPr kumimoji="0" lang="en-US" altLang="en-US" sz="3600" b="0" i="0" u="none" strike="noStrike" cap="none" normalizeH="0" baseline="0" dirty="0">
                <a:ln>
                  <a:noFill/>
                </a:ln>
                <a:effectLst/>
                <a:latin typeface="Arial" panose="020B0604020202020204" pitchFamily="34" charset="0"/>
              </a:rPr>
            </a:br>
            <a:r>
              <a:rPr kumimoji="0" lang="en-US" altLang="en-US" sz="3600" b="0" i="0" u="none" strike="noStrike" cap="none" normalizeH="0" baseline="0" dirty="0">
                <a:ln>
                  <a:noFill/>
                </a:ln>
                <a:effectLst/>
                <a:latin typeface="Arial" panose="020B0604020202020204" pitchFamily="34" charset="0"/>
              </a:rPr>
              <a:t>For example, “Natural language is powerful” becomes:</a:t>
            </a:r>
            <a:br>
              <a:rPr kumimoji="0" lang="en-US" altLang="en-US" sz="3600" b="0" i="0" u="none" strike="noStrike" cap="none" normalizeH="0" baseline="0" dirty="0">
                <a:ln>
                  <a:noFill/>
                </a:ln>
                <a:effectLst/>
                <a:latin typeface="Arial" panose="020B0604020202020204" pitchFamily="34" charset="0"/>
              </a:rPr>
            </a:br>
            <a:r>
              <a:rPr kumimoji="0" lang="en-US" altLang="en-US" sz="3600" b="0" i="0" u="none" strike="noStrike" cap="none" normalizeH="0" baseline="0" dirty="0">
                <a:ln>
                  <a:noFill/>
                </a:ln>
                <a:effectLst/>
                <a:latin typeface="Arial Unicode MS"/>
              </a:rPr>
              <a:t>['Natural', 'language', 'is', 'powerful']</a:t>
            </a:r>
            <a:br>
              <a:rPr kumimoji="0" lang="en-US" altLang="en-US" sz="3600" b="0" i="0" u="none" strike="noStrike" cap="none" normalizeH="0" baseline="0" dirty="0">
                <a:ln>
                  <a:noFill/>
                </a:ln>
                <a:effectLst/>
              </a:rPr>
            </a:br>
            <a:r>
              <a:rPr kumimoji="0" lang="en-US" altLang="en-US" sz="4000" b="0" i="0" u="none" strike="noStrike" cap="none" normalizeH="0" baseline="0" dirty="0">
                <a:ln>
                  <a:noFill/>
                </a:ln>
                <a:effectLst/>
              </a:rPr>
              <a:t>This is the foundation of all other NLP tasks.</a:t>
            </a:r>
            <a:endParaRPr kumimoji="0" lang="en-US" altLang="en-US" sz="3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06905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548641" y="2667000"/>
            <a:ext cx="3261359" cy="25146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endParaRPr lang="en-US" dirty="0"/>
          </a:p>
        </p:txBody>
      </p:sp>
      <p:sp>
        <p:nvSpPr>
          <p:cNvPr id="2" name="Title 1">
            <a:extLst>
              <a:ext uri="{FF2B5EF4-FFF2-40B4-BE49-F238E27FC236}">
                <a16:creationId xmlns:a16="http://schemas.microsoft.com/office/drawing/2014/main" id="{B098FC6D-C797-E16B-4BAF-A8F4A4A7B89D}"/>
              </a:ext>
            </a:extLst>
          </p:cNvPr>
          <p:cNvSpPr>
            <a:spLocks noGrp="1" noChangeArrowheads="1"/>
          </p:cNvSpPr>
          <p:nvPr>
            <p:ph type="title"/>
          </p:nvPr>
        </p:nvSpPr>
        <p:spPr bwMode="auto">
          <a:xfrm>
            <a:off x="335360" y="692696"/>
            <a:ext cx="11280576"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dirty="0"/>
              <a:t>Removing </a:t>
            </a:r>
            <a:r>
              <a:rPr lang="en-US" sz="2800" b="1" dirty="0" err="1"/>
              <a:t>Stopwords</a:t>
            </a:r>
            <a:br>
              <a:rPr lang="en-US" sz="2800" b="1" dirty="0"/>
            </a:br>
            <a:br>
              <a:rPr lang="en-US" sz="2800" b="1" dirty="0"/>
            </a:br>
            <a:r>
              <a:rPr lang="en-US" sz="2800" dirty="0" err="1"/>
              <a:t>Stopwords</a:t>
            </a:r>
            <a:r>
              <a:rPr lang="en-US" sz="2800" dirty="0"/>
              <a:t> are common words like “is,” “the,” and “and” that don't carry significant meaning. NLTK has a built-in list to help filter them out, allowing us to focus on more informative words in the text.</a:t>
            </a:r>
            <a:br>
              <a:rPr lang="en-US" sz="2800" dirty="0"/>
            </a:br>
            <a:br>
              <a:rPr lang="en-US" sz="2800" dirty="0"/>
            </a:br>
            <a:r>
              <a:rPr lang="en-US" sz="2800" b="1" dirty="0"/>
              <a:t>Stemming vs. Lemmatization</a:t>
            </a:r>
            <a:br>
              <a:rPr lang="en-US" sz="2800" b="1" dirty="0"/>
            </a:br>
            <a:r>
              <a:rPr lang="en-US" sz="2800" b="1" dirty="0"/>
              <a:t>Stemming</a:t>
            </a:r>
            <a:r>
              <a:rPr lang="en-US" sz="2800" dirty="0"/>
              <a:t> cuts words down to their base form, often by removing suffixes (e.g., "running" → "run").</a:t>
            </a:r>
            <a:br>
              <a:rPr lang="en-US" sz="2800" dirty="0"/>
            </a:br>
            <a:r>
              <a:rPr lang="en-US" sz="2800" b="1" dirty="0"/>
              <a:t>Lemmatization</a:t>
            </a:r>
            <a:r>
              <a:rPr lang="en-US" sz="2800" dirty="0"/>
              <a:t> goes further by using vocabulary and grammar rules (e.g., "better" → "good").</a:t>
            </a:r>
            <a:br>
              <a:rPr lang="en-US" sz="2800" dirty="0"/>
            </a:br>
            <a:r>
              <a:rPr lang="en-US" sz="2800" dirty="0"/>
              <a:t>Both reduce word variations and help with consistency.</a:t>
            </a:r>
            <a:br>
              <a:rPr lang="en-US" sz="2800" dirty="0"/>
            </a:br>
            <a:br>
              <a:rPr lang="en-US" sz="2800" dirty="0"/>
            </a:br>
            <a:br>
              <a:rPr lang="en-US" sz="2800" dirty="0"/>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0734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a:xfrm>
            <a:off x="990600" y="609600"/>
            <a:ext cx="11010056" cy="6248400"/>
          </a:xfrm>
        </p:spPr>
        <p:txBody>
          <a:bodyPr/>
          <a:lstStyle/>
          <a:p>
            <a:endParaRPr lang="en-US" dirty="0"/>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sp>
        <p:nvSpPr>
          <p:cNvPr id="2" name="Subtitle 1">
            <a:extLst>
              <a:ext uri="{FF2B5EF4-FFF2-40B4-BE49-F238E27FC236}">
                <a16:creationId xmlns:a16="http://schemas.microsoft.com/office/drawing/2014/main" id="{8FBA9E9B-5D62-CF11-97B7-976EED71E98A}"/>
              </a:ext>
            </a:extLst>
          </p:cNvPr>
          <p:cNvSpPr>
            <a:spLocks noGrp="1" noChangeArrowheads="1"/>
          </p:cNvSpPr>
          <p:nvPr>
            <p:ph type="subTitle" idx="1"/>
          </p:nvPr>
        </p:nvSpPr>
        <p:spPr bwMode="auto">
          <a:xfrm>
            <a:off x="1199456" y="764704"/>
            <a:ext cx="12385376"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solidFill>
                  <a:schemeClr val="tx1"/>
                </a:solidFill>
              </a:rPr>
              <a:t>Example Workflow</a:t>
            </a:r>
          </a:p>
          <a:p>
            <a:r>
              <a:rPr lang="en-US" sz="2400" dirty="0">
                <a:solidFill>
                  <a:schemeClr val="tx1"/>
                </a:solidFill>
              </a:rPr>
              <a:t>A typical NLTK workflow might include:</a:t>
            </a:r>
          </a:p>
          <a:p>
            <a:r>
              <a:rPr lang="en-US" sz="2400" dirty="0">
                <a:solidFill>
                  <a:schemeClr val="tx1"/>
                </a:solidFill>
              </a:rPr>
              <a:t>Load the text</a:t>
            </a:r>
          </a:p>
          <a:p>
            <a:r>
              <a:rPr lang="en-US" sz="2400" dirty="0">
                <a:solidFill>
                  <a:schemeClr val="tx1"/>
                </a:solidFill>
              </a:rPr>
              <a:t>Tokenize it</a:t>
            </a:r>
          </a:p>
          <a:p>
            <a:r>
              <a:rPr lang="en-US" sz="2400" dirty="0">
                <a:solidFill>
                  <a:schemeClr val="tx1"/>
                </a:solidFill>
              </a:rPr>
              <a:t>Remove punctuation and </a:t>
            </a:r>
            <a:r>
              <a:rPr lang="en-US" sz="2400" dirty="0" err="1">
                <a:solidFill>
                  <a:schemeClr val="tx1"/>
                </a:solidFill>
              </a:rPr>
              <a:t>stopwords</a:t>
            </a:r>
            <a:endParaRPr lang="en-US" sz="2400" dirty="0">
              <a:solidFill>
                <a:schemeClr val="tx1"/>
              </a:solidFill>
            </a:endParaRPr>
          </a:p>
          <a:p>
            <a:r>
              <a:rPr lang="en-US" sz="2400" dirty="0">
                <a:solidFill>
                  <a:schemeClr val="tx1"/>
                </a:solidFill>
              </a:rPr>
              <a:t>Apply stemming or lemmatization</a:t>
            </a:r>
          </a:p>
          <a:p>
            <a:r>
              <a:rPr lang="en-US" sz="2400" dirty="0">
                <a:solidFill>
                  <a:schemeClr val="tx1"/>
                </a:solidFill>
              </a:rPr>
              <a:t>Analyze word frequency or sentiment</a:t>
            </a:r>
          </a:p>
          <a:p>
            <a:endParaRPr lang="en-US" sz="2400" dirty="0">
              <a:solidFill>
                <a:schemeClr val="tx1"/>
              </a:solidFill>
            </a:endParaRPr>
          </a:p>
          <a:p>
            <a:r>
              <a:rPr lang="en-US" sz="2400" b="1" dirty="0">
                <a:solidFill>
                  <a:schemeClr val="tx1"/>
                </a:solidFill>
              </a:rPr>
              <a:t>Applications of NLP</a:t>
            </a:r>
          </a:p>
          <a:p>
            <a:r>
              <a:rPr lang="en-US" sz="2400" dirty="0">
                <a:solidFill>
                  <a:schemeClr val="tx1"/>
                </a:solidFill>
              </a:rPr>
              <a:t>Text preprocessing is the backbone of many real-world tools:</a:t>
            </a:r>
          </a:p>
          <a:p>
            <a:r>
              <a:rPr lang="en-US" sz="2400" dirty="0">
                <a:solidFill>
                  <a:schemeClr val="tx1"/>
                </a:solidFill>
              </a:rPr>
              <a:t>Spam detection</a:t>
            </a:r>
          </a:p>
          <a:p>
            <a:r>
              <a:rPr lang="en-US" sz="2400" dirty="0">
                <a:solidFill>
                  <a:schemeClr val="tx1"/>
                </a:solidFill>
              </a:rPr>
              <a:t>Sentiment analysis</a:t>
            </a:r>
          </a:p>
          <a:p>
            <a:r>
              <a:rPr lang="en-US" sz="2400" dirty="0">
                <a:solidFill>
                  <a:schemeClr val="tx1"/>
                </a:solidFill>
              </a:rPr>
              <a:t>Topic modeling</a:t>
            </a:r>
          </a:p>
          <a:p>
            <a:r>
              <a:rPr lang="en-US" sz="2400" dirty="0">
                <a:solidFill>
                  <a:schemeClr val="tx1"/>
                </a:solidFill>
              </a:rPr>
              <a:t>Chatbots</a:t>
            </a:r>
          </a:p>
          <a:p>
            <a:r>
              <a:rPr lang="en-US" sz="2400" dirty="0">
                <a:solidFill>
                  <a:schemeClr val="tx1"/>
                </a:solidFill>
              </a:rPr>
              <a:t>Document summarization</a:t>
            </a:r>
            <a:br>
              <a:rPr lang="en-US" sz="2400" dirty="0">
                <a:solidFill>
                  <a:schemeClr val="tx1"/>
                </a:solidFill>
              </a:rPr>
            </a:br>
            <a:r>
              <a:rPr lang="en-US" sz="2400" dirty="0">
                <a:solidFill>
                  <a:schemeClr val="tx1"/>
                </a:solidFill>
              </a:rPr>
              <a:t>With a clean text foundation, you can unlock deep insights from language data.</a:t>
            </a:r>
          </a:p>
          <a:p>
            <a:endParaRPr lang="en-US" sz="24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840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A376E-B09E-AA93-3F09-DAB7E730444E}"/>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FA9A094F-91FF-2F7F-D001-EE95D621BB4B}"/>
              </a:ext>
            </a:extLst>
          </p:cNvPr>
          <p:cNvSpPr>
            <a:spLocks noGrp="1"/>
          </p:cNvSpPr>
          <p:nvPr>
            <p:ph type="title"/>
          </p:nvPr>
        </p:nvSpPr>
        <p:spPr>
          <a:xfrm>
            <a:off x="479376" y="620688"/>
            <a:ext cx="10805160" cy="707886"/>
          </a:xfrm>
        </p:spPr>
        <p:txBody>
          <a:bodyPr>
            <a:noAutofit/>
          </a:bodyPr>
          <a:lstStyle/>
          <a:p>
            <a:r>
              <a:rPr lang="en-US" sz="4400" b="1" dirty="0"/>
              <a:t>Summary</a:t>
            </a:r>
            <a:br>
              <a:rPr lang="en-US" sz="4400" b="1" dirty="0"/>
            </a:br>
            <a:r>
              <a:rPr lang="en-US" sz="4400" dirty="0"/>
              <a:t>Text preprocessing is a key step in natural language analysis. Using NLTK, we can efficiently clean and structure textual data, laying the groundwork for advanced NLP tasks like classification, sentiment detection, and topic extraction.</a:t>
            </a:r>
            <a:br>
              <a:rPr lang="en-US" sz="4400" dirty="0"/>
            </a:br>
            <a:endParaRPr lang="en-US" sz="4400" dirty="0"/>
          </a:p>
        </p:txBody>
      </p:sp>
      <p:sp>
        <p:nvSpPr>
          <p:cNvPr id="3" name="Slide Number Placeholder 2">
            <a:extLst>
              <a:ext uri="{FF2B5EF4-FFF2-40B4-BE49-F238E27FC236}">
                <a16:creationId xmlns:a16="http://schemas.microsoft.com/office/drawing/2014/main" id="{85C33838-C987-2BDF-F4B5-B64865C367BE}"/>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18" name="Text Placeholder 119">
            <a:extLst>
              <a:ext uri="{FF2B5EF4-FFF2-40B4-BE49-F238E27FC236}">
                <a16:creationId xmlns:a16="http://schemas.microsoft.com/office/drawing/2014/main" id="{0C84FF2B-2006-28F2-4CC6-15A80F80BAD6}"/>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2C2EEEBB-D36D-7D46-8FD8-61D38036652A}"/>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237761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FBE53-76CF-2038-8B46-6C89120DE7B4}"/>
              </a:ext>
            </a:extLst>
          </p:cNvPr>
          <p:cNvSpPr>
            <a:spLocks noGrp="1"/>
          </p:cNvSpPr>
          <p:nvPr>
            <p:ph type="title"/>
          </p:nvPr>
        </p:nvSpPr>
        <p:spPr/>
        <p:txBody>
          <a:bodyPr/>
          <a:lstStyle/>
          <a:p>
            <a:r>
              <a:rPr lang="en-IN" dirty="0"/>
              <a:t>If you have any questions?</a:t>
            </a:r>
          </a:p>
        </p:txBody>
      </p:sp>
      <p:sp>
        <p:nvSpPr>
          <p:cNvPr id="3" name="Content Placeholder 2">
            <a:extLst>
              <a:ext uri="{FF2B5EF4-FFF2-40B4-BE49-F238E27FC236}">
                <a16:creationId xmlns:a16="http://schemas.microsoft.com/office/drawing/2014/main" id="{2EBA142E-EC52-528B-2497-8AA2F3176A93}"/>
              </a:ext>
            </a:extLst>
          </p:cNvPr>
          <p:cNvSpPr>
            <a:spLocks noGrp="1"/>
          </p:cNvSpPr>
          <p:nvPr>
            <p:ph sz="quarter" idx="13"/>
          </p:nvPr>
        </p:nvSpPr>
        <p:spPr>
          <a:xfrm>
            <a:off x="536131" y="1698486"/>
            <a:ext cx="10288693" cy="3660648"/>
          </a:xfrm>
        </p:spPr>
        <p:txBody>
          <a:bodyPr>
            <a:normAutofit/>
          </a:bodyPr>
          <a:lstStyle/>
          <a:p>
            <a:r>
              <a:rPr lang="en-IN" sz="3200" dirty="0"/>
              <a:t>thahliyamist@gmail.com</a:t>
            </a:r>
          </a:p>
        </p:txBody>
      </p:sp>
      <p:sp>
        <p:nvSpPr>
          <p:cNvPr id="4" name="Picture Placeholder 3">
            <a:extLst>
              <a:ext uri="{FF2B5EF4-FFF2-40B4-BE49-F238E27FC236}">
                <a16:creationId xmlns:a16="http://schemas.microsoft.com/office/drawing/2014/main" id="{096C6A61-780A-0FDE-E42F-949EB5BB68E8}"/>
              </a:ext>
            </a:extLst>
          </p:cNvPr>
          <p:cNvSpPr>
            <a:spLocks noGrp="1"/>
          </p:cNvSpPr>
          <p:nvPr>
            <p:ph type="pic" sz="quarter" idx="15"/>
          </p:nvPr>
        </p:nvSpPr>
        <p:spPr/>
      </p:sp>
      <p:sp>
        <p:nvSpPr>
          <p:cNvPr id="6" name="Slide Number Placeholder 5">
            <a:extLst>
              <a:ext uri="{FF2B5EF4-FFF2-40B4-BE49-F238E27FC236}">
                <a16:creationId xmlns:a16="http://schemas.microsoft.com/office/drawing/2014/main" id="{82C59CA4-D5B5-CB5B-56A3-51F95ED24D01}"/>
              </a:ext>
            </a:extLst>
          </p:cNvPr>
          <p:cNvSpPr>
            <a:spLocks noGrp="1"/>
          </p:cNvSpPr>
          <p:nvPr>
            <p:ph type="sldNum" sz="quarter" idx="4"/>
          </p:nvPr>
        </p:nvSpPr>
        <p:spPr/>
        <p:txBody>
          <a:bodyPr/>
          <a:lstStyle/>
          <a:p>
            <a:fld id="{4FAB73BC-B049-4115-A692-8D63A059BFB8}" type="slidenum">
              <a:rPr lang="en-US" noProof="0" smtClean="0"/>
              <a:pPr/>
              <a:t>8</a:t>
            </a:fld>
            <a:endParaRPr lang="en-US" noProof="0" dirty="0"/>
          </a:p>
        </p:txBody>
      </p:sp>
    </p:spTree>
    <p:extLst>
      <p:ext uri="{BB962C8B-B14F-4D97-AF65-F5344CB8AC3E}">
        <p14:creationId xmlns:p14="http://schemas.microsoft.com/office/powerpoint/2010/main" val="18890715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Time Series Analysis in Excel day9</Template>
  <TotalTime>21</TotalTime>
  <Words>579</Words>
  <Application>Microsoft Office PowerPoint</Application>
  <PresentationFormat>Widescreen</PresentationFormat>
  <Paragraphs>62</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Unicode MS</vt:lpstr>
      <vt:lpstr>Tw Cen MT</vt:lpstr>
      <vt:lpstr>Tw Cen MT Condensed</vt:lpstr>
      <vt:lpstr>Wingdings 3</vt:lpstr>
      <vt:lpstr>ModernClassicBlock-3</vt:lpstr>
      <vt:lpstr>Text Analysis &amp; NLP with NLTK</vt:lpstr>
      <vt:lpstr>PowerPoint Presentation</vt:lpstr>
      <vt:lpstr>PowerPoint Presentation</vt:lpstr>
      <vt:lpstr>Tokenization Example  Tokenization splits a text into smaller units (tokens). For example, “Natural language is powerful” becomes: ['Natural', 'language', 'is', 'powerful'] This is the foundation of all other NLP tasks.</vt:lpstr>
      <vt:lpstr>Removing Stopwords  Stopwords are common words like “is,” “the,” and “and” that don't carry significant meaning. NLTK has a built-in list to help filter them out, allowing us to focus on more informative words in the text.  Stemming vs. Lemmatization Stemming cuts words down to their base form, often by removing suffixes (e.g., "running" → "run"). Lemmatization goes further by using vocabulary and grammar rules (e.g., "better" → "good"). Both reduce word variations and help with consistency.   </vt:lpstr>
      <vt:lpstr>PowerPoint Presentation</vt:lpstr>
      <vt:lpstr>Summary Text preprocessing is a key step in natural language analysis. Using NLTK, we can efficiently clean and structure textual data, laying the groundwork for advanced NLP tasks like classification, sentiment detection, and topic extraction. </vt:lpstr>
      <vt:lpstr>If you have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2</cp:revision>
  <dcterms:created xsi:type="dcterms:W3CDTF">2024-10-20T05:58:09Z</dcterms:created>
  <dcterms:modified xsi:type="dcterms:W3CDTF">2025-06-08T13:53:37Z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