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3" r:id="rId4"/>
  </p:sldMasterIdLst>
  <p:notesMasterIdLst>
    <p:notesMasterId r:id="rId14"/>
  </p:notesMasterIdLst>
  <p:handoutMasterIdLst>
    <p:handoutMasterId r:id="rId15"/>
  </p:handoutMasterIdLst>
  <p:sldIdLst>
    <p:sldId id="325" r:id="rId5"/>
    <p:sldId id="307" r:id="rId6"/>
    <p:sldId id="324" r:id="rId7"/>
    <p:sldId id="338" r:id="rId8"/>
    <p:sldId id="312" r:id="rId9"/>
    <p:sldId id="342" r:id="rId10"/>
    <p:sldId id="341" r:id="rId11"/>
    <p:sldId id="343" r:id="rId12"/>
    <p:sldId id="32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94" autoAdjust="0"/>
  </p:normalViewPr>
  <p:slideViewPr>
    <p:cSldViewPr snapToGrid="0">
      <p:cViewPr varScale="1">
        <p:scale>
          <a:sx n="75" d="100"/>
          <a:sy n="75" d="100"/>
        </p:scale>
        <p:origin x="902" y="48"/>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6/8/2025</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6/8/2025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64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44118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152021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3495839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6B7F9-6AFF-7136-51FB-DA844633C0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D684B7-E008-1F90-CE10-E2E8F4274F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73443C-9C49-AB88-0E21-D6419DC58D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25F556-2FB9-C40B-DC18-C5435B523137}"/>
              </a:ext>
            </a:extLst>
          </p:cNvPr>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1180938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0E620-FD34-8AAC-1D67-24E2F5EAC0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A277FE-BDBB-88A9-309F-8498B9B764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AE0E5A-B4ED-50F5-8184-25F2668D04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CBAF9F-9E51-A1B5-572C-65921A6029CC}"/>
              </a:ext>
            </a:extLst>
          </p:cNvPr>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3833157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AE2F5-536E-BC37-D3EB-50E42FA154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B7087F-8298-059F-860F-A24B70424A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E24454-2A51-927D-4B45-7504600B24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2D82B0-61ED-DD03-B2F1-B379D6A74AC0}"/>
              </a:ext>
            </a:extLst>
          </p:cNvPr>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1248766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425584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724276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580541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052074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268248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2C488A36-B0CB-7B46-C2A6-BA57D39EC47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p:blipFill>
        <p:spPr>
          <a:xfrm>
            <a:off x="6962087" y="2143124"/>
            <a:ext cx="5226865" cy="4033839"/>
          </a:xfrm>
          <a:prstGeom prst="rect">
            <a:avLst/>
          </a:prstGeom>
        </p:spPr>
      </p:pic>
      <p:sp>
        <p:nvSpPr>
          <p:cNvPr id="16" name="Title 1">
            <a:extLst>
              <a:ext uri="{FF2B5EF4-FFF2-40B4-BE49-F238E27FC236}">
                <a16:creationId xmlns:a16="http://schemas.microsoft.com/office/drawing/2014/main" id="{A8614BA2-9387-F1B5-B7DB-B34DAE90FEDE}"/>
              </a:ext>
            </a:extLst>
          </p:cNvPr>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7A80DA6A-71F3-6286-F60A-EEEC9188718C}"/>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75F98B46-5DFC-3487-EB05-148905CA6507}"/>
              </a:ext>
              <a:ext uri="{C183D7F6-B498-43B3-948B-1728B52AA6E4}">
                <adec:decorative xmlns:adec="http://schemas.microsoft.com/office/drawing/2017/decorative" val="1"/>
              </a:ext>
            </a:extLst>
          </p:cNvPr>
          <p:cNvCxnSpPr>
            <a:cxnSpLocks/>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D768F8E-3DFF-8D92-E3CF-5AE5F6DA5422}"/>
              </a:ext>
              <a:ext uri="{C183D7F6-B498-43B3-948B-1728B52AA6E4}">
                <adec:decorative xmlns:adec="http://schemas.microsoft.com/office/drawing/2017/decorative" val="1"/>
              </a:ext>
            </a:extLst>
          </p:cNvPr>
          <p:cNvCxnSpPr>
            <a:cxnSpLocks/>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83A1EA-5EE3-D81A-D135-860F481F6740}"/>
              </a:ext>
              <a:ext uri="{C183D7F6-B498-43B3-948B-1728B52AA6E4}">
                <adec:decorative xmlns:adec="http://schemas.microsoft.com/office/drawing/2017/decorative" val="1"/>
              </a:ext>
            </a:extLst>
          </p:cNvPr>
          <p:cNvCxnSpPr>
            <a:cxnSpLocks/>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EA58FF-2FB1-3B78-FDCF-E5DC2EFE5D57}"/>
              </a:ext>
              <a:ext uri="{C183D7F6-B498-43B3-948B-1728B52AA6E4}">
                <adec:decorative xmlns:adec="http://schemas.microsoft.com/office/drawing/2017/decorative" val="1"/>
              </a:ext>
            </a:extLst>
          </p:cNvPr>
          <p:cNvCxnSpPr>
            <a:cxnSpLocks/>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326723"/>
      </p:ext>
    </p:extLst>
  </p:cSld>
  <p:clrMapOvr>
    <a:masterClrMapping/>
  </p:clrMapOvr>
  <p:extLst>
    <p:ext uri="{DCECCB84-F9BA-43D5-87BE-67443E8EF086}">
      <p15:sldGuideLst xmlns:p15="http://schemas.microsoft.com/office/powerpoint/2012/main">
        <p15:guide id="1" orient="horz" pos="16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2"/>
            <a:ext cx="5646541" cy="5295371"/>
          </a:xfrm>
        </p:spPr>
        <p:txBody>
          <a:bodyPr anchor="ctr" anchorCtr="0">
            <a:normAutofit/>
          </a:bodyPr>
          <a:lstStyle>
            <a:lvl1pPr>
              <a:defRPr sz="4400"/>
            </a:lvl1pPr>
          </a:lstStyle>
          <a:p>
            <a:pPr algn="l">
              <a:lnSpc>
                <a:spcPts val="5800"/>
              </a:lnSpc>
            </a:pPr>
            <a:r>
              <a:rPr lang="en-US" sz="4800" dirty="0"/>
              <a:t>Click to add title </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Tree>
    <p:extLst>
      <p:ext uri="{BB962C8B-B14F-4D97-AF65-F5344CB8AC3E}">
        <p14:creationId xmlns:p14="http://schemas.microsoft.com/office/powerpoint/2010/main" val="371376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Rectangle 3">
            <a:extLst>
              <a:ext uri="{FF2B5EF4-FFF2-40B4-BE49-F238E27FC236}">
                <a16:creationId xmlns:a16="http://schemas.microsoft.com/office/drawing/2014/main" id="{39415B1A-CA14-E219-0C7F-0B38B168475A}"/>
              </a:ext>
              <a:ext uri="{C183D7F6-B498-43B3-948B-1728B52AA6E4}">
                <adec:decorative xmlns:adec="http://schemas.microsoft.com/office/drawing/2017/decorative" val="1"/>
              </a:ext>
            </a:extLst>
          </p:cNvPr>
          <p:cNvSpPr/>
          <p:nvPr userDrawn="1"/>
        </p:nvSpPr>
        <p:spPr>
          <a:xfrm>
            <a:off x="6483096" y="1"/>
            <a:ext cx="5013088"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92BA35BB-6689-91C0-7D75-944092B3CDB5}"/>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1949B5-8206-3159-8E9E-E95F2A9AA4EA}"/>
              </a:ext>
              <a:ext uri="{C183D7F6-B498-43B3-948B-1728B52AA6E4}">
                <adec:decorative xmlns:adec="http://schemas.microsoft.com/office/drawing/2017/decorative" val="1"/>
              </a:ext>
            </a:extLst>
          </p:cNvPr>
          <p:cNvCxnSpPr>
            <a:cxnSpLocks/>
          </p:cNvCxnSpPr>
          <p:nvPr userDrawn="1"/>
        </p:nvCxnSpPr>
        <p:spPr>
          <a:xfrm flipV="1">
            <a:off x="6483096"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7BFBC-DA17-6BEB-A937-333E9504DD6D}"/>
              </a:ext>
              <a:ext uri="{C183D7F6-B498-43B3-948B-1728B52AA6E4}">
                <adec:decorative xmlns:adec="http://schemas.microsoft.com/office/drawing/2017/decorative" val="1"/>
              </a:ext>
            </a:extLst>
          </p:cNvPr>
          <p:cNvCxnSpPr>
            <a:cxnSpLocks/>
          </p:cNvCxnSpPr>
          <p:nvPr userDrawn="1"/>
        </p:nvCxnSpPr>
        <p:spPr>
          <a:xfrm flipV="1">
            <a:off x="6363569"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DF9A5C70-EFC4-1BAB-285F-B317FAF4744B}"/>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pic>
        <p:nvPicPr>
          <p:cNvPr id="16" name="Graphic 15">
            <a:extLst>
              <a:ext uri="{FF2B5EF4-FFF2-40B4-BE49-F238E27FC236}">
                <a16:creationId xmlns:a16="http://schemas.microsoft.com/office/drawing/2014/main" id="{C073F905-5A3E-F9EB-B095-7A3A17C1ED33}"/>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249" t="13424" r="28018" b="11087"/>
          <a:stretch/>
        </p:blipFill>
        <p:spPr>
          <a:xfrm>
            <a:off x="6472427" y="0"/>
            <a:ext cx="5023757" cy="6858000"/>
          </a:xfrm>
          <a:prstGeom prst="rect">
            <a:avLst/>
          </a:prstGeom>
        </p:spPr>
      </p:pic>
    </p:spTree>
    <p:extLst>
      <p:ext uri="{BB962C8B-B14F-4D97-AF65-F5344CB8AC3E}">
        <p14:creationId xmlns:p14="http://schemas.microsoft.com/office/powerpoint/2010/main" val="966301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77B93E-437F-D9D6-D3D1-6DE5F025A4CD}"/>
              </a:ext>
              <a:ext uri="{C183D7F6-B498-43B3-948B-1728B52AA6E4}">
                <adec:decorative xmlns:adec="http://schemas.microsoft.com/office/drawing/2017/decorative" val="1"/>
              </a:ext>
            </a:extLst>
          </p:cNvPr>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74AAE1C-171A-32A3-E6FD-75252CAB875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p:blipFill>
        <p:spPr>
          <a:xfrm>
            <a:off x="10732660" y="-5609"/>
            <a:ext cx="763524" cy="6863608"/>
          </a:xfrm>
          <a:prstGeom prst="rect">
            <a:avLst/>
          </a:prstGeom>
        </p:spPr>
      </p:pic>
      <p:sp>
        <p:nvSpPr>
          <p:cNvPr id="13" name="Title 1">
            <a:extLst>
              <a:ext uri="{FF2B5EF4-FFF2-40B4-BE49-F238E27FC236}">
                <a16:creationId xmlns:a16="http://schemas.microsoft.com/office/drawing/2014/main" id="{F581E4B7-6D97-63BF-7E87-5E71F8BD8C58}"/>
              </a:ext>
            </a:extLst>
          </p:cNvPr>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E05DBF26-BAB3-D5FD-5EA7-310263D4CA95}"/>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6940584B-2A03-52F7-B667-9CD1A2BD785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3C0872-DC48-53B1-8569-7A913D92D8D1}"/>
              </a:ext>
              <a:ext uri="{C183D7F6-B498-43B3-948B-1728B52AA6E4}">
                <adec:decorative xmlns:adec="http://schemas.microsoft.com/office/drawing/2017/decorative" val="1"/>
              </a:ext>
            </a:extLst>
          </p:cNvPr>
          <p:cNvCxnSpPr>
            <a:cxnSpLocks/>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35D700-0F05-E0E7-FB42-2FC890C26C08}"/>
              </a:ext>
              <a:ext uri="{C183D7F6-B498-43B3-948B-1728B52AA6E4}">
                <adec:decorative xmlns:adec="http://schemas.microsoft.com/office/drawing/2017/decorative" val="1"/>
              </a:ext>
            </a:extLst>
          </p:cNvPr>
          <p:cNvCxnSpPr>
            <a:cxnSpLocks/>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C00B3F-62BE-8535-5239-46279DF1B7E6}"/>
              </a:ext>
              <a:ext uri="{C183D7F6-B498-43B3-948B-1728B52AA6E4}">
                <adec:decorative xmlns:adec="http://schemas.microsoft.com/office/drawing/2017/decorative" val="1"/>
              </a:ext>
            </a:extLst>
          </p:cNvPr>
          <p:cNvCxnSpPr>
            <a:cxnSpLocks/>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54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7AE2FB-B934-16AA-2537-04016B7F1AAB}"/>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Text Placeholder 14">
            <a:extLst>
              <a:ext uri="{FF2B5EF4-FFF2-40B4-BE49-F238E27FC236}">
                <a16:creationId xmlns:a16="http://schemas.microsoft.com/office/drawing/2014/main" id="{B5241927-0828-2C0E-290E-E82A357BC83F}"/>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
        <p:nvSpPr>
          <p:cNvPr id="6" name="Rectangle 5">
            <a:extLst>
              <a:ext uri="{FF2B5EF4-FFF2-40B4-BE49-F238E27FC236}">
                <a16:creationId xmlns:a16="http://schemas.microsoft.com/office/drawing/2014/main" id="{EA4F6DF6-2D97-1E21-15A5-D0E9397E2F2A}"/>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31406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7E30B1-7066-9D31-7A11-7B81B65DD8BA}"/>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10336ED-3DCB-4524-8A3F-9FBBD0B18E8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15F86B-1A6A-ECD5-F63A-4280BADEF7C2}"/>
              </a:ext>
              <a:ext uri="{C183D7F6-B498-43B3-948B-1728B52AA6E4}">
                <adec:decorative xmlns:adec="http://schemas.microsoft.com/office/drawing/2017/decorative"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534F0-444E-1FA5-FC8F-F04505FC0F29}"/>
              </a:ext>
              <a:ext uri="{C183D7F6-B498-43B3-948B-1728B52AA6E4}">
                <adec:decorative xmlns:adec="http://schemas.microsoft.com/office/drawing/2017/decorative"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19972F-DA18-8749-FF59-A83CA1E1F4A3}"/>
              </a:ext>
              <a:ext uri="{C183D7F6-B498-43B3-948B-1728B52AA6E4}">
                <adec:decorative xmlns:adec="http://schemas.microsoft.com/office/drawing/2017/decorative"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BE88F6AB-6890-F7DE-7C01-CE237F778605}"/>
              </a:ext>
              <a:ext uri="{C183D7F6-B498-43B3-948B-1728B52AA6E4}">
                <adec:decorative xmlns:adec="http://schemas.microsoft.com/office/drawing/2017/decorative"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575E3-45E3-206E-9037-D8FD562B722A}"/>
              </a:ext>
              <a:ext uri="{C183D7F6-B498-43B3-948B-1728B52AA6E4}">
                <adec:decorative xmlns:adec="http://schemas.microsoft.com/office/drawing/2017/decorative"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E4BC31-600E-ECD3-1E7F-FE4F6F720A6A}"/>
              </a:ext>
              <a:ext uri="{C183D7F6-B498-43B3-948B-1728B52AA6E4}">
                <adec:decorative xmlns:adec="http://schemas.microsoft.com/office/drawing/2017/decorative"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val="374670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761272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49249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12561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654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375027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12314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810501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463991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4628939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7" r:id="rId18"/>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2107B0-826E-4E2E-390A-A0CBF1F860F6}"/>
              </a:ext>
            </a:extLst>
          </p:cNvPr>
          <p:cNvSpPr>
            <a:spLocks noGrp="1"/>
          </p:cNvSpPr>
          <p:nvPr>
            <p:ph type="title"/>
          </p:nvPr>
        </p:nvSpPr>
        <p:spPr/>
        <p:txBody>
          <a:bodyPr/>
          <a:lstStyle/>
          <a:p>
            <a:r>
              <a:rPr lang="en-US" dirty="0"/>
              <a:t>Time Series Analysis with Pandas</a:t>
            </a:r>
          </a:p>
        </p:txBody>
      </p:sp>
    </p:spTree>
    <p:extLst>
      <p:ext uri="{BB962C8B-B14F-4D97-AF65-F5344CB8AC3E}">
        <p14:creationId xmlns:p14="http://schemas.microsoft.com/office/powerpoint/2010/main" val="388581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38">
            <a:extLst>
              <a:ext uri="{FF2B5EF4-FFF2-40B4-BE49-F238E27FC236}">
                <a16:creationId xmlns:a16="http://schemas.microsoft.com/office/drawing/2014/main" id="{86A23B90-D6E2-D980-7780-B6FC54FD8DE3}"/>
              </a:ext>
            </a:extLst>
          </p:cNvPr>
          <p:cNvSpPr>
            <a:spLocks noGrp="1"/>
          </p:cNvSpPr>
          <p:nvPr>
            <p:ph type="sldNum" sz="quarter" idx="4"/>
          </p:nvPr>
        </p:nvSpPr>
        <p:spPr/>
        <p:txBody>
          <a:bodyPr/>
          <a:lstStyle/>
          <a:p>
            <a:fld id="{3A4F6043-7A67-491B-98BC-F933DED7226D}" type="slidenum">
              <a:rPr lang="en-US" smtClean="0"/>
              <a:pPr/>
              <a:t>2</a:t>
            </a:fld>
            <a:endParaRPr lang="en-US" dirty="0"/>
          </a:p>
        </p:txBody>
      </p:sp>
      <p:sp>
        <p:nvSpPr>
          <p:cNvPr id="4" name="Slide Number Placeholder 5">
            <a:extLst>
              <a:ext uri="{FF2B5EF4-FFF2-40B4-BE49-F238E27FC236}">
                <a16:creationId xmlns:a16="http://schemas.microsoft.com/office/drawing/2014/main" id="{6E0FD4B5-4088-0CC7-E6CC-DEA779045EB0}"/>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2</a:t>
            </a:fld>
            <a:endParaRPr lang="en-US" dirty="0"/>
          </a:p>
        </p:txBody>
      </p:sp>
      <p:sp>
        <p:nvSpPr>
          <p:cNvPr id="3" name="Rectangle 1">
            <a:extLst>
              <a:ext uri="{FF2B5EF4-FFF2-40B4-BE49-F238E27FC236}">
                <a16:creationId xmlns:a16="http://schemas.microsoft.com/office/drawing/2014/main" id="{C8D6CFC1-AC13-A111-8687-7248E9B8AA85}"/>
              </a:ext>
            </a:extLst>
          </p:cNvPr>
          <p:cNvSpPr>
            <a:spLocks noGrp="1" noChangeArrowheads="1"/>
          </p:cNvSpPr>
          <p:nvPr>
            <p:ph type="title"/>
          </p:nvPr>
        </p:nvSpPr>
        <p:spPr bwMode="auto">
          <a:xfrm>
            <a:off x="472272" y="374451"/>
            <a:ext cx="1059196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000" b="1" dirty="0"/>
              <a:t>What is Time Series Data?</a:t>
            </a:r>
            <a:br>
              <a:rPr lang="en-US" sz="4000" b="1" dirty="0"/>
            </a:br>
            <a:br>
              <a:rPr lang="en-US" sz="4000" b="1" dirty="0"/>
            </a:br>
            <a:r>
              <a:rPr lang="en-US" sz="4000" dirty="0"/>
              <a:t>Time series data is a sequence of observations recorded at regular time intervals. Unlike other types of data, time series has a natural temporal ordering, making it essential for tracking trends, seasonality, and patterns over time. Common examples include daily stock prices, monthly sales, or hourly temperature readings.</a:t>
            </a:r>
            <a:br>
              <a:rPr lang="en-US" sz="4000" dirty="0"/>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49EAD7A6-2878-572A-ABD1-17541EC91884}"/>
              </a:ext>
            </a:extLst>
          </p:cNvPr>
          <p:cNvSpPr>
            <a:spLocks noGrp="1" noChangeArrowheads="1"/>
          </p:cNvSpPr>
          <p:nvPr>
            <p:ph type="ctrTitle"/>
          </p:nvPr>
        </p:nvSpPr>
        <p:spPr bwMode="auto">
          <a:xfrm>
            <a:off x="436880" y="1104125"/>
            <a:ext cx="1070863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Tools Used</a:t>
            </a:r>
            <a:br>
              <a:rPr kumimoji="0" lang="en-US" altLang="en-US" sz="2800" b="1" i="0" u="none" strike="noStrike" cap="none" normalizeH="0" baseline="0" dirty="0">
                <a:ln>
                  <a:noFill/>
                </a:ln>
                <a:solidFill>
                  <a:schemeClr val="tx1"/>
                </a:solidFill>
                <a:effectLst/>
                <a:latin typeface="Arial" panose="020B0604020202020204" pitchFamily="34" charset="0"/>
              </a:rPr>
            </a:b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For time series analysis in Python, we primarily use the </a:t>
            </a:r>
            <a:r>
              <a:rPr kumimoji="0" lang="en-US" altLang="en-US" sz="2800" b="0" i="0" u="none" strike="noStrike" cap="none" normalizeH="0" baseline="0" dirty="0">
                <a:ln>
                  <a:noFill/>
                </a:ln>
                <a:solidFill>
                  <a:schemeClr val="tx1"/>
                </a:solidFill>
                <a:effectLst/>
                <a:latin typeface="Arial Unicode MS"/>
              </a:rPr>
              <a:t>pandas</a:t>
            </a:r>
            <a:r>
              <a:rPr kumimoji="0" lang="en-US" altLang="en-US" sz="2800" b="0" i="0" u="none" strike="noStrike" cap="none" normalizeH="0" baseline="0" dirty="0">
                <a:ln>
                  <a:noFill/>
                </a:ln>
                <a:solidFill>
                  <a:schemeClr val="tx1"/>
                </a:solidFill>
                <a:effectLst/>
              </a:rPr>
              <a:t> library to handle time-indexed data. Visualization is often done with libraries like Matplotlib or Seaborn. These tools together allow us to read, transform, and analyze temporal data efficiently and intuitively.</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689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AF81AD25-22C6-F116-CB20-BE74B45156D0}"/>
              </a:ext>
            </a:extLst>
          </p:cNvPr>
          <p:cNvSpPr>
            <a:spLocks noGrp="1" noChangeArrowheads="1"/>
          </p:cNvSpPr>
          <p:nvPr>
            <p:ph type="ctrTitle"/>
          </p:nvPr>
        </p:nvSpPr>
        <p:spPr bwMode="auto">
          <a:xfrm>
            <a:off x="350204" y="826081"/>
            <a:ext cx="1124235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Importing and Parsing Dates</a:t>
            </a:r>
            <a:br>
              <a:rPr kumimoji="0" lang="en-US" altLang="en-US" sz="4000" b="1" i="0" u="none" strike="noStrike" cap="none" normalizeH="0" baseline="0" dirty="0">
                <a:ln>
                  <a:noFill/>
                </a:ln>
                <a:solidFill>
                  <a:schemeClr val="tx1"/>
                </a:solidFill>
                <a:effectLst/>
                <a:latin typeface="Arial" panose="020B0604020202020204" pitchFamily="34" charset="0"/>
              </a:rPr>
            </a:br>
            <a:endParaRPr kumimoji="0" lang="en-US" altLang="en-US" sz="4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chemeClr val="tx1"/>
                </a:solidFill>
                <a:effectLst/>
                <a:latin typeface="Arial" panose="020B0604020202020204" pitchFamily="34" charset="0"/>
              </a:rPr>
              <a:t>To begin a time series analysis, we must first convert the date column into a proper datetime object using </a:t>
            </a:r>
            <a:r>
              <a:rPr kumimoji="0" lang="en-US" altLang="en-US" sz="4000" b="0" i="0" u="none" strike="noStrike" cap="none" normalizeH="0" baseline="0" dirty="0" err="1">
                <a:ln>
                  <a:noFill/>
                </a:ln>
                <a:solidFill>
                  <a:schemeClr val="tx1"/>
                </a:solidFill>
                <a:effectLst/>
                <a:latin typeface="Arial Unicode MS"/>
              </a:rPr>
              <a:t>pd.to_datetime</a:t>
            </a:r>
            <a:r>
              <a:rPr kumimoji="0" lang="en-US" altLang="en-US" sz="4000" b="0" i="0" u="none" strike="noStrike" cap="none" normalizeH="0" baseline="0" dirty="0">
                <a:ln>
                  <a:noFill/>
                </a:ln>
                <a:solidFill>
                  <a:schemeClr val="tx1"/>
                </a:solidFill>
                <a:effectLst/>
                <a:latin typeface="Arial Unicode MS"/>
              </a:rPr>
              <a:t>()</a:t>
            </a:r>
            <a:r>
              <a:rPr kumimoji="0" lang="en-US" altLang="en-US" sz="4000" b="0" i="0" u="none" strike="noStrike" cap="none" normalizeH="0" baseline="0" dirty="0">
                <a:ln>
                  <a:noFill/>
                </a:ln>
                <a:solidFill>
                  <a:schemeClr val="tx1"/>
                </a:solidFill>
                <a:effectLst/>
              </a:rPr>
              <a:t>. Setting this column as the index enables us to perform time-aware operations like slicing by date ranges and resampling.</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560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5</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5</a:t>
            </a:fld>
            <a:endParaRPr lang="en-US" dirty="0"/>
          </a:p>
        </p:txBody>
      </p:sp>
      <p:sp>
        <p:nvSpPr>
          <p:cNvPr id="2" name="Title 1">
            <a:extLst>
              <a:ext uri="{FF2B5EF4-FFF2-40B4-BE49-F238E27FC236}">
                <a16:creationId xmlns:a16="http://schemas.microsoft.com/office/drawing/2014/main" id="{7017C0A2-94E2-3E88-F7ED-89378E522C5F}"/>
              </a:ext>
            </a:extLst>
          </p:cNvPr>
          <p:cNvSpPr>
            <a:spLocks noGrp="1" noChangeArrowheads="1"/>
          </p:cNvSpPr>
          <p:nvPr>
            <p:ph type="title"/>
          </p:nvPr>
        </p:nvSpPr>
        <p:spPr bwMode="auto">
          <a:xfrm>
            <a:off x="717550" y="854861"/>
            <a:ext cx="924941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Resampling Time Series</a:t>
            </a:r>
            <a:br>
              <a:rPr kumimoji="0" lang="en-US" altLang="en-US" sz="2800" b="1" i="0" u="none" strike="noStrike" cap="none" normalizeH="0" baseline="0" dirty="0">
                <a:ln>
                  <a:noFill/>
                </a:ln>
                <a:solidFill>
                  <a:schemeClr val="tx1"/>
                </a:solidFill>
                <a:effectLst/>
                <a:latin typeface="Arial" panose="020B0604020202020204" pitchFamily="34" charset="0"/>
              </a:rPr>
            </a:b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Resampling is the process of changing the frequency of your time series observations — for example, from daily to monthly. With </a:t>
            </a:r>
            <a:r>
              <a:rPr kumimoji="0" lang="en-US" altLang="en-US" sz="3200" b="0" i="0" u="none" strike="noStrike" cap="none" normalizeH="0" baseline="0" dirty="0">
                <a:ln>
                  <a:noFill/>
                </a:ln>
                <a:solidFill>
                  <a:schemeClr val="tx1"/>
                </a:solidFill>
                <a:effectLst/>
                <a:latin typeface="Arial Unicode MS"/>
              </a:rPr>
              <a:t>resample()</a:t>
            </a:r>
            <a:r>
              <a:rPr kumimoji="0" lang="en-US" altLang="en-US" sz="3200" b="0" i="0" u="none" strike="noStrike" cap="none" normalizeH="0" baseline="0" dirty="0">
                <a:ln>
                  <a:noFill/>
                </a:ln>
                <a:solidFill>
                  <a:schemeClr val="tx1"/>
                </a:solidFill>
                <a:effectLst/>
              </a:rPr>
              <a:t>, we can aggregate data using functions like </a:t>
            </a:r>
            <a:r>
              <a:rPr kumimoji="0" lang="en-US" altLang="en-US" sz="3200" b="0" i="0" u="none" strike="noStrike" cap="none" normalizeH="0" baseline="0" dirty="0">
                <a:ln>
                  <a:noFill/>
                </a:ln>
                <a:solidFill>
                  <a:schemeClr val="tx1"/>
                </a:solidFill>
                <a:effectLst/>
                <a:latin typeface="Arial Unicode MS"/>
              </a:rPr>
              <a:t>mean()</a:t>
            </a:r>
            <a:r>
              <a:rPr kumimoji="0" lang="en-US" altLang="en-US" sz="3200" b="0" i="0" u="none" strike="noStrike" cap="none" normalizeH="0" baseline="0" dirty="0">
                <a:ln>
                  <a:noFill/>
                </a:ln>
                <a:solidFill>
                  <a:schemeClr val="tx1"/>
                </a:solidFill>
                <a:effectLst/>
              </a:rPr>
              <a:t>, </a:t>
            </a:r>
            <a:r>
              <a:rPr kumimoji="0" lang="en-US" altLang="en-US" sz="3200" b="0" i="0" u="none" strike="noStrike" cap="none" normalizeH="0" baseline="0" dirty="0">
                <a:ln>
                  <a:noFill/>
                </a:ln>
                <a:solidFill>
                  <a:schemeClr val="tx1"/>
                </a:solidFill>
                <a:effectLst/>
                <a:latin typeface="Arial Unicode MS"/>
              </a:rPr>
              <a:t>sum()</a:t>
            </a:r>
            <a:r>
              <a:rPr kumimoji="0" lang="en-US" altLang="en-US" sz="3200" b="0" i="0" u="none" strike="noStrike" cap="none" normalizeH="0" baseline="0" dirty="0">
                <a:ln>
                  <a:noFill/>
                </a:ln>
                <a:solidFill>
                  <a:schemeClr val="tx1"/>
                </a:solidFill>
                <a:effectLst/>
              </a:rPr>
              <a:t>, or </a:t>
            </a:r>
            <a:r>
              <a:rPr kumimoji="0" lang="en-US" altLang="en-US" sz="3200" b="0" i="0" u="none" strike="noStrike" cap="none" normalizeH="0" baseline="0" dirty="0">
                <a:ln>
                  <a:noFill/>
                </a:ln>
                <a:solidFill>
                  <a:schemeClr val="tx1"/>
                </a:solidFill>
                <a:effectLst/>
                <a:latin typeface="Arial Unicode MS"/>
              </a:rPr>
              <a:t>count()</a:t>
            </a:r>
            <a:r>
              <a:rPr kumimoji="0" lang="en-US" altLang="en-US" sz="3200" b="0" i="0" u="none" strike="noStrike" cap="none" normalizeH="0" baseline="0" dirty="0">
                <a:ln>
                  <a:noFill/>
                </a:ln>
                <a:solidFill>
                  <a:schemeClr val="tx1"/>
                </a:solidFill>
                <a:effectLst/>
              </a:rPr>
              <a:t>, allowing for clearer pattern detection over broader time spans.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562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F8DE4-CD3C-7DCF-7F00-476D1ACBC1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1F2DD4-0123-9210-1942-6078E3BCEF6D}"/>
              </a:ext>
            </a:extLst>
          </p:cNvPr>
          <p:cNvSpPr>
            <a:spLocks noGrp="1" noChangeArrowheads="1"/>
          </p:cNvSpPr>
          <p:nvPr>
            <p:ph type="ctrTitle"/>
          </p:nvPr>
        </p:nvSpPr>
        <p:spPr bwMode="auto">
          <a:xfrm>
            <a:off x="469326" y="258803"/>
            <a:ext cx="10767634" cy="6308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1" dirty="0"/>
              <a:t>Rolling Statistics</a:t>
            </a:r>
            <a:br>
              <a:rPr lang="en-US" sz="3200" b="1" dirty="0"/>
            </a:br>
            <a:br>
              <a:rPr lang="en-US" sz="3200" b="1" dirty="0"/>
            </a:br>
            <a:r>
              <a:rPr lang="en-US" sz="3200" dirty="0"/>
              <a:t>Rolling statistics help us observe trends by computing metrics over a moving window of time. For instance, a 7-day rolling average smooths short-term fluctuations in sales or temperature, making it easier to understand the overall direction of the data.</a:t>
            </a:r>
            <a:br>
              <a:rPr lang="en-US" sz="3200" dirty="0"/>
            </a:br>
            <a:br>
              <a:rPr lang="en-US" sz="3200" dirty="0"/>
            </a:br>
            <a:r>
              <a:rPr lang="en-US" sz="3200" b="1" dirty="0"/>
              <a:t>Handling Missing Data</a:t>
            </a:r>
            <a:br>
              <a:rPr lang="en-US" sz="3200" b="1" dirty="0"/>
            </a:br>
            <a:r>
              <a:rPr lang="en-US" sz="3200" dirty="0"/>
              <a:t>Missing time values are common in real-world datasets. Pandas provides tools to handle them gracefully. Techniques such as time-based interpolation and forward-filling allow us to estimate missing values based on existing data, maintaining continuity in the analysis.</a:t>
            </a:r>
            <a:br>
              <a:rPr lang="en-US" sz="3200" dirty="0"/>
            </a:br>
            <a:endParaRPr lang="en-US" sz="3200" dirty="0"/>
          </a:p>
        </p:txBody>
      </p:sp>
    </p:spTree>
    <p:extLst>
      <p:ext uri="{BB962C8B-B14F-4D97-AF65-F5344CB8AC3E}">
        <p14:creationId xmlns:p14="http://schemas.microsoft.com/office/powerpoint/2010/main" val="227527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9BF5E-7D68-CADB-90DC-433B7EA3E8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2FEB58-5BA2-BEAC-8D52-DA86CEE46BBB}"/>
              </a:ext>
            </a:extLst>
          </p:cNvPr>
          <p:cNvSpPr>
            <a:spLocks noGrp="1" noChangeArrowheads="1"/>
          </p:cNvSpPr>
          <p:nvPr>
            <p:ph type="ctrTitle"/>
          </p:nvPr>
        </p:nvSpPr>
        <p:spPr bwMode="auto">
          <a:xfrm>
            <a:off x="560766" y="291204"/>
            <a:ext cx="10767634" cy="6751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1" dirty="0"/>
              <a:t>Visualizing Time Series</a:t>
            </a:r>
            <a:br>
              <a:rPr lang="en-US" sz="3200" b="1" dirty="0"/>
            </a:br>
            <a:r>
              <a:rPr lang="en-US" sz="3200" dirty="0"/>
              <a:t>Visualization is key to understanding time series data. With simple line plots, we can track variable changes over time. Overlaying rolling averages on top of raw data reveals trends and cycles more clearly, helping to identify important shifts or anomalies.</a:t>
            </a:r>
            <a:br>
              <a:rPr lang="en-US" sz="3200" dirty="0"/>
            </a:br>
            <a:br>
              <a:rPr lang="en-US" sz="3200" dirty="0"/>
            </a:br>
            <a:br>
              <a:rPr lang="en-US" sz="3200" dirty="0"/>
            </a:br>
            <a:r>
              <a:rPr lang="en-US" sz="3200" b="1" dirty="0"/>
              <a:t>Why It Matters</a:t>
            </a:r>
            <a:br>
              <a:rPr lang="en-US" sz="3200" b="1" dirty="0"/>
            </a:br>
            <a:r>
              <a:rPr lang="en-US" sz="3200" dirty="0"/>
              <a:t>Time series analysis is vital in many fields: forecasting future values, detecting unusual spikes, or making strategic decisions based on seasonality. Whether you're working in finance, health, retail, or IoT, mastering time series empowers you to work with data that evolves over time.</a:t>
            </a:r>
            <a:br>
              <a:rPr lang="en-US" sz="3200" dirty="0"/>
            </a:br>
            <a:br>
              <a:rPr lang="en-US" sz="3200" dirty="0"/>
            </a:br>
            <a:endParaRPr lang="en-US" sz="3200" dirty="0"/>
          </a:p>
        </p:txBody>
      </p:sp>
    </p:spTree>
    <p:extLst>
      <p:ext uri="{BB962C8B-B14F-4D97-AF65-F5344CB8AC3E}">
        <p14:creationId xmlns:p14="http://schemas.microsoft.com/office/powerpoint/2010/main" val="3533935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4B8A5-4497-E55E-4686-3C8F4A2FCB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02D770-FF3C-2C43-D5B2-D3093A7B5EA9}"/>
              </a:ext>
            </a:extLst>
          </p:cNvPr>
          <p:cNvSpPr>
            <a:spLocks noGrp="1" noChangeArrowheads="1"/>
          </p:cNvSpPr>
          <p:nvPr>
            <p:ph type="ctrTitle"/>
          </p:nvPr>
        </p:nvSpPr>
        <p:spPr bwMode="auto">
          <a:xfrm>
            <a:off x="286446" y="795918"/>
            <a:ext cx="10767634" cy="3649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b="1" dirty="0"/>
              <a:t>Summary</a:t>
            </a:r>
            <a:br>
              <a:rPr lang="en-US" sz="3200" b="1" dirty="0"/>
            </a:br>
            <a:br>
              <a:rPr lang="en-US" sz="3200" b="1" dirty="0"/>
            </a:br>
            <a:r>
              <a:rPr lang="en-US" sz="3200" dirty="0"/>
              <a:t>In summary, pandas makes time series analysis in Python approachable and powerful. From parsing dates and resampling to computing rolling averages and visualizing trends, these techniques form the foundation for working with temporal data in the real world.</a:t>
            </a:r>
            <a:br>
              <a:rPr lang="en-US" sz="3200" dirty="0"/>
            </a:br>
            <a:endParaRPr lang="en-US" sz="3200" dirty="0"/>
          </a:p>
        </p:txBody>
      </p:sp>
    </p:spTree>
    <p:extLst>
      <p:ext uri="{BB962C8B-B14F-4D97-AF65-F5344CB8AC3E}">
        <p14:creationId xmlns:p14="http://schemas.microsoft.com/office/powerpoint/2010/main" val="80632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p:txBody>
          <a:bodyPr>
            <a:normAutofit/>
          </a:bodyPr>
          <a:lstStyle/>
          <a:p>
            <a:r>
              <a:rPr lang="en-US" sz="6000" dirty="0"/>
              <a:t>Thank You</a:t>
            </a:r>
          </a:p>
        </p:txBody>
      </p:sp>
      <p:sp>
        <p:nvSpPr>
          <p:cNvPr id="3" name="Content Placeholder 2">
            <a:extLst>
              <a:ext uri="{FF2B5EF4-FFF2-40B4-BE49-F238E27FC236}">
                <a16:creationId xmlns:a16="http://schemas.microsoft.com/office/drawing/2014/main" id="{360A4C54-B3B2-4B02-A340-C72E57FEE5FE}"/>
              </a:ext>
            </a:extLst>
          </p:cNvPr>
          <p:cNvSpPr>
            <a:spLocks noGrp="1"/>
          </p:cNvSpPr>
          <p:nvPr>
            <p:ph idx="1"/>
          </p:nvPr>
        </p:nvSpPr>
        <p:spPr/>
        <p:txBody>
          <a:bodyPr vert="horz" lIns="91440" tIns="45720" rIns="91440" bIns="45720" rtlCol="0" anchor="t">
            <a:noAutofit/>
          </a:bodyPr>
          <a:lstStyle/>
          <a:p>
            <a:r>
              <a:rPr lang="en-US" sz="2800" dirty="0"/>
              <a:t>If you have any doubts?</a:t>
            </a:r>
          </a:p>
          <a:p>
            <a:r>
              <a:rPr lang="en-US" sz="2800" dirty="0"/>
              <a:t>thahliyamist@gmail.com</a:t>
            </a:r>
          </a:p>
        </p:txBody>
      </p:sp>
    </p:spTree>
    <p:extLst>
      <p:ext uri="{BB962C8B-B14F-4D97-AF65-F5344CB8AC3E}">
        <p14:creationId xmlns:p14="http://schemas.microsoft.com/office/powerpoint/2010/main" val="1315345950"/>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9436BC-77AE-4AEE-A282-4E162A1CA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B37DAF-AFAF-4561-A80B-C76198EBD31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B665E41-66EB-401D-940D-8E7024721BE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Views and its application in data analysis,40</Template>
  <TotalTime>18</TotalTime>
  <Words>502</Words>
  <Application>Microsoft Office PowerPoint</Application>
  <PresentationFormat>Widescreen</PresentationFormat>
  <Paragraphs>27</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Unicode MS</vt:lpstr>
      <vt:lpstr>Calibri</vt:lpstr>
      <vt:lpstr>Dante</vt:lpstr>
      <vt:lpstr>Dante (Headings)2</vt:lpstr>
      <vt:lpstr>Helvetica Neue Medium</vt:lpstr>
      <vt:lpstr>Wingdings 2</vt:lpstr>
      <vt:lpstr>OffsetVTI</vt:lpstr>
      <vt:lpstr>Time Series Analysis with Pandas</vt:lpstr>
      <vt:lpstr>What is Time Series Data?  Time series data is a sequence of observations recorded at regular time intervals. Unlike other types of data, time series has a natural temporal ordering, making it essential for tracking trends, seasonality, and patterns over time. Common examples include daily stock prices, monthly sales, or hourly temperature readings. </vt:lpstr>
      <vt:lpstr>Tools Used  For time series analysis in Python, we primarily use the pandas library to handle time-indexed data. Visualization is often done with libraries like Matplotlib or Seaborn. These tools together allow us to read, transform, and analyze temporal data efficiently and intuitively.</vt:lpstr>
      <vt:lpstr>Importing and Parsing Dates  To begin a time series analysis, we must first convert the date column into a proper datetime object using pd.to_datetime(). Setting this column as the index enables us to perform time-aware operations like slicing by date ranges and resampling.</vt:lpstr>
      <vt:lpstr>Resampling Time Series  Resampling is the process of changing the frequency of your time series observations — for example, from daily to monthly. With resample(), we can aggregate data using functions like mean(), sum(), or count(), allowing for clearer pattern detection over broader time spans.</vt:lpstr>
      <vt:lpstr>Rolling Statistics  Rolling statistics help us observe trends by computing metrics over a moving window of time. For instance, a 7-day rolling average smooths short-term fluctuations in sales or temperature, making it easier to understand the overall direction of the data.  Handling Missing Data Missing time values are common in real-world datasets. Pandas provides tools to handle them gracefully. Techniques such as time-based interpolation and forward-filling allow us to estimate missing values based on existing data, maintaining continuity in the analysis. </vt:lpstr>
      <vt:lpstr>Visualizing Time Series Visualization is key to understanding time series data. With simple line plots, we can track variable changes over time. Overlaying rolling averages on top of raw data reveals trends and cycles more clearly, helping to identify important shifts or anomalies.   Why It Matters Time series analysis is vital in many fields: forecasting future values, detecting unusual spikes, or making strategic decisions based on seasonality. Whether you're working in finance, health, retail, or IoT, mastering time series empowers you to work with data that evolves over time.  </vt:lpstr>
      <vt:lpstr>Summary  In summary, pandas makes time series analysis in Python approachable and powerful. From parsing dates and resampling to computing rolling averages and visualizing trends, these techniques form the foundation for working with temporal data in the real world.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2</cp:revision>
  <dcterms:created xsi:type="dcterms:W3CDTF">2024-12-01T14:51:22Z</dcterms:created>
  <dcterms:modified xsi:type="dcterms:W3CDTF">2025-06-08T13:37:27Z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