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1"/>
  </p:notesMasterIdLst>
  <p:handoutMasterIdLst>
    <p:handoutMasterId r:id="rId12"/>
  </p:handoutMasterIdLst>
  <p:sldIdLst>
    <p:sldId id="325" r:id="rId5"/>
    <p:sldId id="307" r:id="rId6"/>
    <p:sldId id="324" r:id="rId7"/>
    <p:sldId id="338" r:id="rId8"/>
    <p:sldId id="312" r:id="rId9"/>
    <p:sldId id="32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5" d="100"/>
          <a:sy n="75" d="100"/>
        </p:scale>
        <p:origin x="902" y="4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5/9/2025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5/9/2025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7" r:id="rId17"/>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US" dirty="0"/>
              <a:t>Web Scraping with </a:t>
            </a:r>
            <a:r>
              <a:rPr lang="en-US" dirty="0" err="1"/>
              <a:t>BeautifulSoup</a:t>
            </a:r>
            <a:r>
              <a:rPr lang="en-US" dirty="0"/>
              <a:t> and Requests</a:t>
            </a:r>
          </a:p>
        </p:txBody>
      </p:sp>
    </p:spTree>
    <p:extLst>
      <p:ext uri="{BB962C8B-B14F-4D97-AF65-F5344CB8AC3E}">
        <p14:creationId xmlns:p14="http://schemas.microsoft.com/office/powerpoint/2010/main" val="38858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D717ED2-B30F-EAEC-0BB2-BA83F71AE9DE}"/>
              </a:ext>
            </a:extLst>
          </p:cNvPr>
          <p:cNvSpPr>
            <a:spLocks noGrp="1" noChangeArrowheads="1"/>
          </p:cNvSpPr>
          <p:nvPr>
            <p:ph type="title"/>
          </p:nvPr>
        </p:nvSpPr>
        <p:spPr bwMode="auto">
          <a:xfrm>
            <a:off x="371377" y="199507"/>
            <a:ext cx="11160223" cy="616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What is Web Scraping?</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Technique to extract data from websites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Automates the collection of structured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Useful for research, data analysis, trend monitoring, and more</a:t>
            </a:r>
          </a:p>
          <a:p>
            <a:pPr>
              <a:buNone/>
            </a:pPr>
            <a:r>
              <a:rPr kumimoji="0" lang="en-US" altLang="en-US" sz="2800" b="0" i="0" u="none" strike="noStrike" cap="none" normalizeH="0" baseline="0" dirty="0">
                <a:ln>
                  <a:noFill/>
                </a:ln>
                <a:solidFill>
                  <a:schemeClr val="tx1"/>
                </a:solidFill>
                <a:effectLst/>
                <a:latin typeface="Arial" panose="020B0604020202020204" pitchFamily="34" charset="0"/>
              </a:rPr>
              <a:t>Performed using Python libraries like </a:t>
            </a:r>
            <a:r>
              <a:rPr kumimoji="0" lang="en-US" altLang="en-US" sz="2800" b="0" i="0" u="none" strike="noStrike" cap="none" normalizeH="0" baseline="0" dirty="0">
                <a:ln>
                  <a:noFill/>
                </a:ln>
                <a:solidFill>
                  <a:schemeClr val="tx1"/>
                </a:solidFill>
                <a:effectLst/>
                <a:latin typeface="Arial Unicode MS"/>
              </a:rPr>
              <a:t>requests</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err="1">
                <a:ln>
                  <a:noFill/>
                </a:ln>
                <a:solidFill>
                  <a:schemeClr val="tx1"/>
                </a:solidFill>
                <a:effectLst/>
                <a:latin typeface="Arial Unicode MS"/>
              </a:rPr>
              <a:t>BeautifulSoup</a:t>
            </a:r>
            <a:br>
              <a:rPr kumimoji="0" lang="en-US" altLang="en-US" sz="2800" b="0" i="0" u="none" strike="noStrike" cap="none" normalizeH="0" baseline="0" dirty="0">
                <a:ln>
                  <a:noFill/>
                </a:ln>
                <a:solidFill>
                  <a:schemeClr val="tx1"/>
                </a:solidFill>
                <a:effectLst/>
                <a:latin typeface="Arial Unicode MS"/>
              </a:rPr>
            </a:br>
            <a:br>
              <a:rPr kumimoji="0" lang="en-US" altLang="en-US" sz="2800" b="0" i="0" u="none" strike="noStrike" cap="none" normalizeH="0" baseline="0" dirty="0">
                <a:ln>
                  <a:noFill/>
                </a:ln>
                <a:solidFill>
                  <a:schemeClr val="tx1"/>
                </a:solidFill>
                <a:effectLst/>
                <a:latin typeface="Arial Unicode MS"/>
              </a:rPr>
            </a:br>
            <a:br>
              <a:rPr kumimoji="0" lang="en-US" altLang="en-US" sz="2800" b="0" i="0" u="none" strike="noStrike" cap="none" normalizeH="0" baseline="0" dirty="0">
                <a:ln>
                  <a:noFill/>
                </a:ln>
                <a:solidFill>
                  <a:schemeClr val="tx1"/>
                </a:solidFill>
                <a:effectLst/>
                <a:latin typeface="Arial Unicode MS"/>
              </a:rPr>
            </a:br>
            <a:r>
              <a:rPr lang="en-US" sz="2800" b="1" dirty="0"/>
              <a:t>Tools for Web Scraping</a:t>
            </a:r>
            <a:br>
              <a:rPr lang="en-US" sz="2800" b="1" dirty="0"/>
            </a:br>
            <a:r>
              <a:rPr lang="en-US" sz="2800" b="1" dirty="0"/>
              <a:t>requests</a:t>
            </a:r>
            <a:r>
              <a:rPr lang="en-US" sz="2800" dirty="0"/>
              <a:t>: Sends HTTP requests to fetch webpage content</a:t>
            </a:r>
            <a:br>
              <a:rPr lang="en-US" sz="2800" dirty="0"/>
            </a:br>
            <a:r>
              <a:rPr lang="en-US" sz="2800" b="1" dirty="0" err="1"/>
              <a:t>BeautifulSoup</a:t>
            </a:r>
            <a:r>
              <a:rPr lang="en-US" sz="2800" dirty="0"/>
              <a:t>: Parses HTML and XML documents for easy navigation and extraction</a:t>
            </a:r>
            <a:br>
              <a:rPr lang="en-US" sz="2800" dirty="0"/>
            </a:br>
            <a:r>
              <a:rPr lang="en-US" sz="2800" dirty="0"/>
              <a:t>Other tools (not covered here): Selenium, Scrapy</a:t>
            </a:r>
            <a:br>
              <a:rPr lang="en-US" sz="2800" dirty="0"/>
            </a:b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99210D-0478-4164-0E3F-E1E2367814F4}"/>
              </a:ext>
            </a:extLst>
          </p:cNvPr>
          <p:cNvSpPr>
            <a:spLocks noChangeArrowheads="1"/>
          </p:cNvSpPr>
          <p:nvPr/>
        </p:nvSpPr>
        <p:spPr bwMode="auto">
          <a:xfrm>
            <a:off x="650240" y="383292"/>
            <a:ext cx="106375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Using </a:t>
            </a:r>
            <a:r>
              <a:rPr kumimoji="0" lang="en-US" altLang="en-US" sz="2800" b="1" i="0" u="none" strike="noStrike" cap="none" normalizeH="0" baseline="0" dirty="0">
                <a:ln>
                  <a:noFill/>
                </a:ln>
                <a:solidFill>
                  <a:schemeClr val="tx1"/>
                </a:solidFill>
                <a:effectLst/>
                <a:latin typeface="Arial Unicode MS"/>
              </a:rPr>
              <a:t>requests</a:t>
            </a:r>
            <a:r>
              <a:rPr kumimoji="0" lang="en-US" altLang="en-US" sz="2800" b="1" i="0" u="none" strike="noStrike" cap="none" normalizeH="0" baseline="0" dirty="0">
                <a:ln>
                  <a:noFill/>
                </a:ln>
                <a:solidFill>
                  <a:schemeClr val="tx1"/>
                </a:solidFill>
                <a:effectLst/>
              </a:rPr>
              <a:t> to Get Web Data</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Import with: </a:t>
            </a:r>
            <a:r>
              <a:rPr kumimoji="0" lang="en-US" altLang="en-US" sz="2800" b="0" i="0" u="none" strike="noStrike" cap="none" normalizeH="0" baseline="0" dirty="0">
                <a:ln>
                  <a:noFill/>
                </a:ln>
                <a:solidFill>
                  <a:schemeClr val="tx1"/>
                </a:solidFill>
                <a:effectLst/>
                <a:latin typeface="Arial Unicode MS"/>
              </a:rPr>
              <a:t>import requests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Fetch a page: </a:t>
            </a:r>
            <a:r>
              <a:rPr kumimoji="0" lang="en-US" altLang="en-US" sz="2800" b="0" i="0" u="none" strike="noStrike" cap="none" normalizeH="0" baseline="0" dirty="0">
                <a:ln>
                  <a:noFill/>
                </a:ln>
                <a:solidFill>
                  <a:schemeClr val="tx1"/>
                </a:solidFill>
                <a:effectLst/>
                <a:latin typeface="Arial Unicode MS"/>
              </a:rPr>
              <a:t>response = </a:t>
            </a:r>
            <a:r>
              <a:rPr kumimoji="0" lang="en-US" altLang="en-US" sz="2800" b="0" i="0" u="none" strike="noStrike" cap="none" normalizeH="0" baseline="0" dirty="0" err="1">
                <a:ln>
                  <a:noFill/>
                </a:ln>
                <a:solidFill>
                  <a:schemeClr val="tx1"/>
                </a:solidFill>
                <a:effectLst/>
                <a:latin typeface="Arial Unicode MS"/>
              </a:rPr>
              <a:t>requests.get</a:t>
            </a:r>
            <a:r>
              <a:rPr kumimoji="0" lang="en-US" altLang="en-US" sz="2800" b="0" i="0" u="none" strike="noStrike" cap="none" normalizeH="0" baseline="0" dirty="0">
                <a:ln>
                  <a:noFill/>
                </a:ln>
                <a:solidFill>
                  <a:schemeClr val="tx1"/>
                </a:solidFill>
                <a:effectLst/>
                <a:latin typeface="Arial Unicode MS"/>
              </a:rPr>
              <a:t>("URL")</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Check status: </a:t>
            </a:r>
            <a:r>
              <a:rPr kumimoji="0" lang="en-US" altLang="en-US" sz="2800" b="0" i="0" u="none" strike="noStrike" cap="none" normalizeH="0" baseline="0" dirty="0" err="1">
                <a:ln>
                  <a:noFill/>
                </a:ln>
                <a:solidFill>
                  <a:schemeClr val="tx1"/>
                </a:solidFill>
                <a:effectLst/>
                <a:latin typeface="Arial Unicode MS"/>
              </a:rPr>
              <a:t>response.status_code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Extract HTML: </a:t>
            </a:r>
            <a:r>
              <a:rPr kumimoji="0" lang="en-US" altLang="en-US" sz="2800" b="0" i="0" u="none" strike="noStrike" cap="none" normalizeH="0" baseline="0" dirty="0">
                <a:ln>
                  <a:noFill/>
                </a:ln>
                <a:solidFill>
                  <a:schemeClr val="tx1"/>
                </a:solidFill>
                <a:effectLst/>
                <a:latin typeface="Arial Unicode MS"/>
              </a:rPr>
              <a:t>html = </a:t>
            </a:r>
            <a:r>
              <a:rPr kumimoji="0" lang="en-US" altLang="en-US" sz="2800" b="0" i="0" u="none" strike="noStrike" cap="none" normalizeH="0" baseline="0" dirty="0" err="1">
                <a:ln>
                  <a:noFill/>
                </a:ln>
                <a:solidFill>
                  <a:schemeClr val="tx1"/>
                </a:solidFill>
                <a:effectLst/>
                <a:latin typeface="Arial Unicode MS"/>
              </a:rPr>
              <a:t>response.text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4891F28-6D3B-304E-45E6-21109B65A2BE}"/>
              </a:ext>
            </a:extLst>
          </p:cNvPr>
          <p:cNvSpPr>
            <a:spLocks noChangeArrowheads="1"/>
          </p:cNvSpPr>
          <p:nvPr/>
        </p:nvSpPr>
        <p:spPr bwMode="auto">
          <a:xfrm>
            <a:off x="640080" y="2749610"/>
            <a:ext cx="1055624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 Parsing HTML with </a:t>
            </a:r>
            <a:r>
              <a:rPr kumimoji="0" lang="en-US" altLang="en-US" sz="2800" b="1" i="0" u="none" strike="noStrike" cap="none" normalizeH="0" baseline="0" dirty="0" err="1">
                <a:ln>
                  <a:noFill/>
                </a:ln>
                <a:solidFill>
                  <a:schemeClr val="tx1"/>
                </a:solidFill>
                <a:effectLst/>
                <a:latin typeface="Arial" panose="020B0604020202020204" pitchFamily="34" charset="0"/>
              </a:rPr>
              <a:t>BeautifulSoup</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Import: </a:t>
            </a:r>
            <a:r>
              <a:rPr kumimoji="0" lang="en-US" altLang="en-US" sz="2800" b="0" i="0" u="none" strike="noStrike" cap="none" normalizeH="0" baseline="0" dirty="0">
                <a:ln>
                  <a:noFill/>
                </a:ln>
                <a:solidFill>
                  <a:schemeClr val="tx1"/>
                </a:solidFill>
                <a:effectLst/>
                <a:latin typeface="Arial Unicode MS"/>
              </a:rPr>
              <a:t>from bs4 import </a:t>
            </a:r>
            <a:r>
              <a:rPr kumimoji="0" lang="en-US" altLang="en-US" sz="2800" b="0" i="0" u="none" strike="noStrike" cap="none" normalizeH="0" baseline="0" dirty="0" err="1">
                <a:ln>
                  <a:noFill/>
                </a:ln>
                <a:solidFill>
                  <a:schemeClr val="tx1"/>
                </a:solidFill>
                <a:effectLst/>
                <a:latin typeface="Arial Unicode MS"/>
              </a:rPr>
              <a:t>BeautifulSoup</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Create parser object: </a:t>
            </a:r>
            <a:r>
              <a:rPr kumimoji="0" lang="en-US" altLang="en-US" sz="2800" b="0" i="0" u="none" strike="noStrike" cap="none" normalizeH="0" baseline="0" dirty="0">
                <a:ln>
                  <a:noFill/>
                </a:ln>
                <a:solidFill>
                  <a:schemeClr val="tx1"/>
                </a:solidFill>
                <a:effectLst/>
                <a:latin typeface="Arial Unicode MS"/>
              </a:rPr>
              <a:t>soup = </a:t>
            </a:r>
            <a:r>
              <a:rPr kumimoji="0" lang="en-US" altLang="en-US" sz="2800" b="0" i="0" u="none" strike="noStrike" cap="none" normalizeH="0" baseline="0" dirty="0" err="1">
                <a:ln>
                  <a:noFill/>
                </a:ln>
                <a:solidFill>
                  <a:schemeClr val="tx1"/>
                </a:solidFill>
                <a:effectLst/>
                <a:latin typeface="Arial Unicode MS"/>
              </a:rPr>
              <a:t>BeautifulSoup</a:t>
            </a:r>
            <a:r>
              <a:rPr kumimoji="0" lang="en-US" altLang="en-US" sz="2800" b="0" i="0" u="none" strike="noStrike" cap="none" normalizeH="0" baseline="0" dirty="0">
                <a:ln>
                  <a:noFill/>
                </a:ln>
                <a:solidFill>
                  <a:schemeClr val="tx1"/>
                </a:solidFill>
                <a:effectLst/>
                <a:latin typeface="Arial Unicode MS"/>
              </a:rPr>
              <a:t>(html, "</a:t>
            </a:r>
            <a:r>
              <a:rPr kumimoji="0" lang="en-US" altLang="en-US" sz="2800" b="0" i="0" u="none" strike="noStrike" cap="none" normalizeH="0" baseline="0" dirty="0" err="1">
                <a:ln>
                  <a:noFill/>
                </a:ln>
                <a:solidFill>
                  <a:schemeClr val="tx1"/>
                </a:solidFill>
                <a:effectLst/>
                <a:latin typeface="Arial Unicode MS"/>
              </a:rPr>
              <a:t>html.parser</a:t>
            </a:r>
            <a:r>
              <a:rPr kumimoji="0" lang="en-US" altLang="en-US" sz="2800" b="0" i="0" u="none" strike="noStrike" cap="none" normalizeH="0" baseline="0" dirty="0">
                <a:ln>
                  <a:noFill/>
                </a:ln>
                <a:solidFill>
                  <a:schemeClr val="tx1"/>
                </a:solidFill>
                <a:effectLst/>
                <a:latin typeface="Arial Unicode MS"/>
              </a:rPr>
              <a:t>")</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Access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chemeClr val="tx1"/>
                </a:solidFill>
                <a:effectLst/>
                <a:latin typeface="Arial Unicode MS"/>
              </a:rPr>
              <a:t>soup.title</a:t>
            </a:r>
            <a:r>
              <a:rPr kumimoji="0" lang="en-US" altLang="en-US" sz="2800" b="0" i="0" u="none" strike="noStrike" cap="none" normalizeH="0" baseline="0" dirty="0">
                <a:ln>
                  <a:noFill/>
                </a:ln>
                <a:solidFill>
                  <a:schemeClr val="tx1"/>
                </a:solidFill>
                <a:effectLst/>
              </a:rPr>
              <a:t> → Page title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chemeClr val="tx1"/>
                </a:solidFill>
                <a:effectLst/>
                <a:latin typeface="Arial Unicode MS"/>
              </a:rPr>
              <a:t>soup.find</a:t>
            </a:r>
            <a:r>
              <a:rPr kumimoji="0" lang="en-US" altLang="en-US" sz="2800" b="0" i="0" u="none" strike="noStrike" cap="none" normalizeH="0" baseline="0" dirty="0">
                <a:ln>
                  <a:noFill/>
                </a:ln>
                <a:solidFill>
                  <a:schemeClr val="tx1"/>
                </a:solidFill>
                <a:effectLst/>
                <a:latin typeface="Arial Unicode MS"/>
              </a:rPr>
              <a:t>('h1')</a:t>
            </a:r>
            <a:r>
              <a:rPr kumimoji="0" lang="en-US" altLang="en-US" sz="2800" b="0" i="0" u="none" strike="noStrike" cap="none" normalizeH="0" baseline="0" dirty="0">
                <a:ln>
                  <a:noFill/>
                </a:ln>
                <a:solidFill>
                  <a:schemeClr val="tx1"/>
                </a:solidFill>
                <a:effectLst/>
              </a:rPr>
              <a:t> → First </a:t>
            </a:r>
            <a:r>
              <a:rPr kumimoji="0" lang="en-US" altLang="en-US" sz="2800" b="0" i="0" u="none" strike="noStrike" cap="none" normalizeH="0" baseline="0" dirty="0">
                <a:ln>
                  <a:noFill/>
                </a:ln>
                <a:solidFill>
                  <a:schemeClr val="tx1"/>
                </a:solidFill>
                <a:effectLst/>
                <a:latin typeface="Arial Unicode MS"/>
              </a:rPr>
              <a:t>&lt;h1&gt;</a:t>
            </a:r>
            <a:r>
              <a:rPr kumimoji="0" lang="en-US" altLang="en-US" sz="2800" b="0" i="0" u="none" strike="noStrike" cap="none" normalizeH="0" baseline="0" dirty="0">
                <a:ln>
                  <a:noFill/>
                </a:ln>
                <a:solidFill>
                  <a:schemeClr val="tx1"/>
                </a:solidFill>
                <a:effectLst/>
              </a:rPr>
              <a:t> tag</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chemeClr val="tx1"/>
                </a:solidFill>
                <a:effectLst/>
                <a:latin typeface="Arial Unicode MS"/>
              </a:rPr>
              <a:t>soup.find_all</a:t>
            </a:r>
            <a:r>
              <a:rPr kumimoji="0" lang="en-US" altLang="en-US" sz="2800" b="0" i="0" u="none" strike="noStrike" cap="none" normalizeH="0" baseline="0" dirty="0">
                <a:ln>
                  <a:noFill/>
                </a:ln>
                <a:solidFill>
                  <a:schemeClr val="tx1"/>
                </a:solidFill>
                <a:effectLst/>
                <a:latin typeface="Arial Unicode MS"/>
              </a:rPr>
              <a:t>('a')</a:t>
            </a:r>
            <a:r>
              <a:rPr kumimoji="0" lang="en-US" altLang="en-US" sz="2800" b="0" i="0" u="none" strike="noStrike" cap="none" normalizeH="0" baseline="0" dirty="0">
                <a:ln>
                  <a:noFill/>
                </a:ln>
                <a:solidFill>
                  <a:schemeClr val="tx1"/>
                </a:solidFill>
                <a:effectLst/>
              </a:rPr>
              <a:t> → All hyperlinks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CA0E042-1272-0DE2-89B6-9E7A536DE58E}"/>
              </a:ext>
            </a:extLst>
          </p:cNvPr>
          <p:cNvSpPr>
            <a:spLocks noGrp="1" noChangeArrowheads="1"/>
          </p:cNvSpPr>
          <p:nvPr>
            <p:ph type="ctrTitle"/>
          </p:nvPr>
        </p:nvSpPr>
        <p:spPr bwMode="auto">
          <a:xfrm>
            <a:off x="412737" y="527534"/>
            <a:ext cx="1084944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Extracting Specific Data</a:t>
            </a:r>
            <a:br>
              <a:rPr kumimoji="0" lang="en-US" altLang="en-US" sz="3200" b="1" i="0" u="none" strike="noStrike" cap="none" normalizeH="0" baseline="0" dirty="0">
                <a:ln>
                  <a:noFill/>
                </a:ln>
                <a:solidFill>
                  <a:schemeClr val="tx1"/>
                </a:solidFill>
                <a:effectLst/>
                <a:latin typeface="Arial" panose="020B0604020202020204" pitchFamily="34" charset="0"/>
              </a:rPr>
            </a:b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 </a:t>
            </a:r>
            <a:r>
              <a:rPr kumimoji="0" lang="en-US" altLang="en-US" sz="3200" b="0" i="0" u="none" strike="noStrike" cap="none" normalizeH="0" baseline="0" dirty="0">
                <a:ln>
                  <a:noFill/>
                </a:ln>
                <a:solidFill>
                  <a:schemeClr val="tx1"/>
                </a:solidFill>
                <a:effectLst/>
                <a:latin typeface="Arial Unicode MS"/>
              </a:rPr>
              <a:t>.find()</a:t>
            </a:r>
            <a:r>
              <a:rPr kumimoji="0" lang="en-US" altLang="en-US" sz="3200" b="0" i="0" u="none" strike="noStrike" cap="none" normalizeH="0" baseline="0" dirty="0">
                <a:ln>
                  <a:noFill/>
                </a:ln>
                <a:solidFill>
                  <a:schemeClr val="tx1"/>
                </a:solidFill>
                <a:effectLst/>
              </a:rPr>
              <a:t> and </a:t>
            </a:r>
            <a:r>
              <a:rPr kumimoji="0" lang="en-US" altLang="en-US" sz="3200" b="0" i="0" u="none" strike="noStrike" cap="none" normalizeH="0" baseline="0" dirty="0">
                <a:ln>
                  <a:noFill/>
                </a:ln>
                <a:solidFill>
                  <a:schemeClr val="tx1"/>
                </a:solidFill>
                <a:effectLst/>
                <a:latin typeface="Arial Unicode MS"/>
              </a:rPr>
              <a:t>.</a:t>
            </a:r>
            <a:r>
              <a:rPr kumimoji="0" lang="en-US" altLang="en-US" sz="3200" b="0" i="0" u="none" strike="noStrike" cap="none" normalizeH="0" baseline="0" dirty="0" err="1">
                <a:ln>
                  <a:noFill/>
                </a:ln>
                <a:solidFill>
                  <a:schemeClr val="tx1"/>
                </a:solidFill>
                <a:effectLst/>
                <a:latin typeface="Arial Unicode MS"/>
              </a:rPr>
              <a:t>find_all</a:t>
            </a:r>
            <a:r>
              <a:rPr kumimoji="0" lang="en-US" altLang="en-US" sz="3200" b="0" i="0" u="none" strike="noStrike" cap="none" normalizeH="0" baseline="0" dirty="0">
                <a:ln>
                  <a:noFill/>
                </a:ln>
                <a:solidFill>
                  <a:schemeClr val="tx1"/>
                </a:solidFill>
                <a:effectLst/>
                <a:latin typeface="Arial Unicode MS"/>
              </a:rPr>
              <a:t>()</a:t>
            </a:r>
            <a:r>
              <a:rPr kumimoji="0" lang="en-US" altLang="en-US" sz="3200" b="0" i="0" u="none" strike="noStrike" cap="none" normalizeH="0" baseline="0" dirty="0">
                <a:ln>
                  <a:noFill/>
                </a:ln>
                <a:solidFill>
                  <a:schemeClr val="tx1"/>
                </a:solidFill>
                <a:effectLst/>
              </a:rPr>
              <a:t> to locate tags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 </a:t>
            </a:r>
            <a:r>
              <a:rPr kumimoji="0" lang="en-US" altLang="en-US" sz="3200" b="0" i="0" u="none" strike="noStrike" cap="none" normalizeH="0" baseline="0" dirty="0">
                <a:ln>
                  <a:noFill/>
                </a:ln>
                <a:solidFill>
                  <a:schemeClr val="tx1"/>
                </a:solidFill>
                <a:effectLst/>
                <a:latin typeface="Arial Unicode MS"/>
              </a:rPr>
              <a:t>.text</a:t>
            </a:r>
            <a:r>
              <a:rPr kumimoji="0" lang="en-US" altLang="en-US" sz="3200" b="0" i="0" u="none" strike="noStrike" cap="none" normalizeH="0" baseline="0" dirty="0">
                <a:ln>
                  <a:noFill/>
                </a:ln>
                <a:solidFill>
                  <a:schemeClr val="tx1"/>
                </a:solidFill>
                <a:effectLst/>
              </a:rPr>
              <a:t> or </a:t>
            </a:r>
            <a:r>
              <a:rPr kumimoji="0" lang="en-US" altLang="en-US" sz="3200" b="0" i="0" u="none" strike="noStrike" cap="none" normalizeH="0" baseline="0" dirty="0">
                <a:ln>
                  <a:noFill/>
                </a:ln>
                <a:solidFill>
                  <a:schemeClr val="tx1"/>
                </a:solidFill>
                <a:effectLst/>
                <a:latin typeface="Arial Unicode MS"/>
              </a:rPr>
              <a:t>.get('</a:t>
            </a:r>
            <a:r>
              <a:rPr kumimoji="0" lang="en-US" altLang="en-US" sz="3200" b="0" i="0" u="none" strike="noStrike" cap="none" normalizeH="0" baseline="0" dirty="0" err="1">
                <a:ln>
                  <a:noFill/>
                </a:ln>
                <a:solidFill>
                  <a:schemeClr val="tx1"/>
                </a:solidFill>
                <a:effectLst/>
                <a:latin typeface="Arial Unicode MS"/>
              </a:rPr>
              <a:t>href</a:t>
            </a:r>
            <a:r>
              <a:rPr kumimoji="0" lang="en-US" altLang="en-US" sz="3200" b="0" i="0" u="none" strike="noStrike" cap="none" normalizeH="0" baseline="0" dirty="0">
                <a:ln>
                  <a:noFill/>
                </a:ln>
                <a:solidFill>
                  <a:schemeClr val="tx1"/>
                </a:solidFill>
                <a:effectLst/>
                <a:latin typeface="Arial Unicode MS"/>
              </a:rPr>
              <a:t>')</a:t>
            </a:r>
            <a:r>
              <a:rPr kumimoji="0" lang="en-US" altLang="en-US" sz="3200" b="0" i="0" u="none" strike="noStrike" cap="none" normalizeH="0" baseline="0" dirty="0">
                <a:ln>
                  <a:noFill/>
                </a:ln>
                <a:solidFill>
                  <a:schemeClr val="tx1"/>
                </a:solidFill>
                <a:effectLst/>
              </a:rPr>
              <a:t> to extract content/attributes</a:t>
            </a:r>
            <a:br>
              <a:rPr kumimoji="0" lang="en-US" altLang="en-US" sz="3200" b="0" i="0" u="none" strike="noStrike" cap="none" normalizeH="0" baseline="0" dirty="0">
                <a:ln>
                  <a:noFill/>
                </a:ln>
                <a:solidFill>
                  <a:schemeClr val="tx1"/>
                </a:solidFill>
                <a:effectLst/>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a:rPr>
              <a:t>links = </a:t>
            </a:r>
            <a:r>
              <a:rPr kumimoji="0" lang="en-US" altLang="en-US" sz="3200" b="0" i="0" u="none" strike="noStrike" cap="none" normalizeH="0" baseline="0" dirty="0" err="1">
                <a:ln>
                  <a:noFill/>
                </a:ln>
                <a:solidFill>
                  <a:schemeClr val="tx1"/>
                </a:solidFill>
                <a:effectLst/>
                <a:latin typeface="Arial Unicode MS"/>
              </a:rPr>
              <a:t>soup.find_all</a:t>
            </a:r>
            <a:r>
              <a:rPr kumimoji="0" lang="en-US" altLang="en-US" sz="3200" b="0" i="0" u="none" strike="noStrike" cap="none" normalizeH="0" baseline="0" dirty="0">
                <a:ln>
                  <a:noFill/>
                </a:ln>
                <a:solidFill>
                  <a:schemeClr val="tx1"/>
                </a:solidFill>
                <a:effectLst/>
                <a:latin typeface="Arial Unicode MS"/>
              </a:rPr>
              <a:t>('a') for link in links: print(</a:t>
            </a:r>
            <a:r>
              <a:rPr kumimoji="0" lang="en-US" altLang="en-US" sz="3200" b="0" i="0" u="none" strike="noStrike" cap="none" normalizeH="0" baseline="0" dirty="0" err="1">
                <a:ln>
                  <a:noFill/>
                </a:ln>
                <a:solidFill>
                  <a:schemeClr val="tx1"/>
                </a:solidFill>
                <a:effectLst/>
                <a:latin typeface="Arial Unicode MS"/>
              </a:rPr>
              <a:t>link.get</a:t>
            </a:r>
            <a:r>
              <a:rPr kumimoji="0" lang="en-US" altLang="en-US" sz="3200" b="0" i="0" u="none" strike="noStrike" cap="none" normalizeH="0" baseline="0" dirty="0">
                <a:ln>
                  <a:noFill/>
                </a:ln>
                <a:solidFill>
                  <a:schemeClr val="tx1"/>
                </a:solidFill>
                <a:effectLst/>
                <a:latin typeface="Arial Unicode MS"/>
              </a:rPr>
              <a:t>('</a:t>
            </a:r>
            <a:r>
              <a:rPr kumimoji="0" lang="en-US" altLang="en-US" sz="3200" b="0" i="0" u="none" strike="noStrike" cap="none" normalizeH="0" baseline="0" dirty="0" err="1">
                <a:ln>
                  <a:noFill/>
                </a:ln>
                <a:solidFill>
                  <a:schemeClr val="tx1"/>
                </a:solidFill>
                <a:effectLst/>
                <a:latin typeface="Arial Unicode MS"/>
              </a:rPr>
              <a:t>href</a:t>
            </a:r>
            <a:r>
              <a:rPr kumimoji="0" lang="en-US" altLang="en-US" sz="3200" b="0" i="0" u="none" strike="noStrike" cap="none" normalizeH="0" baseline="0" dirty="0">
                <a:ln>
                  <a:noFill/>
                </a:ln>
                <a:solidFill>
                  <a:schemeClr val="tx1"/>
                </a:solidFill>
                <a:effectLst/>
                <a:latin typeface="Arial Unicode MS"/>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
        <p:nvSpPr>
          <p:cNvPr id="3" name="Rectangle 1">
            <a:extLst>
              <a:ext uri="{FF2B5EF4-FFF2-40B4-BE49-F238E27FC236}">
                <a16:creationId xmlns:a16="http://schemas.microsoft.com/office/drawing/2014/main" id="{0A4AE126-D052-A5FB-DF38-A9840783DD15}"/>
              </a:ext>
            </a:extLst>
          </p:cNvPr>
          <p:cNvSpPr>
            <a:spLocks noGrp="1" noChangeArrowheads="1"/>
          </p:cNvSpPr>
          <p:nvPr>
            <p:ph type="title"/>
          </p:nvPr>
        </p:nvSpPr>
        <p:spPr bwMode="auto">
          <a:xfrm>
            <a:off x="362565" y="1887040"/>
            <a:ext cx="11632789"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Best Practices and Ethics</a:t>
            </a:r>
            <a:br>
              <a:rPr lang="en-US" sz="3600" b="1" dirty="0"/>
            </a:br>
            <a:r>
              <a:rPr lang="en-US" sz="3600" dirty="0"/>
              <a:t>Always check the site’s </a:t>
            </a:r>
            <a:r>
              <a:rPr lang="en-US" sz="3600" b="1" dirty="0"/>
              <a:t>robots.txt</a:t>
            </a:r>
            <a:br>
              <a:rPr lang="en-US" sz="3600" dirty="0"/>
            </a:br>
            <a:r>
              <a:rPr lang="en-US" sz="3600" dirty="0"/>
              <a:t>Avoid overloading servers – use delays</a:t>
            </a:r>
            <a:br>
              <a:rPr lang="en-US" sz="3600" dirty="0"/>
            </a:br>
            <a:r>
              <a:rPr lang="en-US" sz="3600" dirty="0"/>
              <a:t>Use headers to mimic real browsers</a:t>
            </a:r>
            <a:br>
              <a:rPr lang="en-US" sz="3600" dirty="0"/>
            </a:br>
            <a:r>
              <a:rPr lang="en-US" sz="3600" dirty="0"/>
              <a:t>Respect terms of service – scrape only public data</a:t>
            </a:r>
            <a:br>
              <a:rPr lang="en-US"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5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6000"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sz="2800" dirty="0"/>
              <a:t>If you have any doubts?</a:t>
            </a:r>
          </a:p>
          <a:p>
            <a:r>
              <a:rPr lang="en-US" sz="2800" dirty="0"/>
              <a:t>thahliyamist@gmail.com</a:t>
            </a:r>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Common Table Expressions (CTEs) in MySQL,Day42</Template>
  <TotalTime>4</TotalTime>
  <Words>299</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Unicode MS</vt:lpstr>
      <vt:lpstr>Calibri</vt:lpstr>
      <vt:lpstr>Dante</vt:lpstr>
      <vt:lpstr>Dante (Headings)2</vt:lpstr>
      <vt:lpstr>Wingdings 2</vt:lpstr>
      <vt:lpstr>OffsetVTI</vt:lpstr>
      <vt:lpstr>Web Scraping with BeautifulSoup and Requests</vt:lpstr>
      <vt:lpstr>What is Web Scraping?  Technique to extract data from websites Automates the collection of structured data Useful for research, data analysis, trend monitoring, and more Performed using Python libraries like requests and BeautifulSoup   Tools for Web Scraping requests: Sends HTTP requests to fetch webpage content BeautifulSoup: Parses HTML and XML documents for easy navigation and extraction Other tools (not covered here): Selenium, Scrapy  </vt:lpstr>
      <vt:lpstr>PowerPoint Presentation</vt:lpstr>
      <vt:lpstr>Extracting Specific Data  Use .find() and .find_all() to locate tags Use .text or .get('href') to extract content/attributes  Example: python links = soup.find_all('a') for link in links: print(link.get('href'))</vt:lpstr>
      <vt:lpstr>Best Practices and Ethics Always check the site’s robots.txt Avoid overloading servers – use delays Use headers to mimic real browsers Respect terms of service – scrape only public data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2025-05-09T17:45:44Z</dcterms:created>
  <dcterms:modified xsi:type="dcterms:W3CDTF">2025-05-09T17:50:23Z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