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17" r:id="rId5"/>
    <p:sldId id="307" r:id="rId6"/>
    <p:sldId id="308" r:id="rId7"/>
    <p:sldId id="278" r:id="rId8"/>
    <p:sldId id="309" r:id="rId9"/>
    <p:sldId id="318" r:id="rId10"/>
    <p:sldId id="263"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75" d="100"/>
          <a:sy n="75" d="100"/>
        </p:scale>
        <p:origin x="902"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5/7/2025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DFC6A-0847-0A1B-67B4-CE2CD1527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C05853-A2BE-A805-C3D3-5EA65224EE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1CC940-CD54-484C-3711-1F8C6151C7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75C723-DDAA-CCD2-179B-2E800AFC34D4}"/>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47683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sz="3200" b="1" dirty="0"/>
              <a:t>Introduction to Data Manipulation with Pandas</a:t>
            </a:r>
            <a:br>
              <a:rPr lang="en-US" sz="3200" b="1" dirty="0"/>
            </a:br>
            <a:br>
              <a:rPr lang="en-US" sz="3200" b="1" dirty="0"/>
            </a:br>
            <a:r>
              <a:rPr lang="en-US" sz="3200" dirty="0" err="1"/>
              <a:t>Pandas</a:t>
            </a:r>
            <a:r>
              <a:rPr lang="en-US" sz="3200" dirty="0"/>
              <a:t> is a high-level data manipulation tool built on the NumPy package. It provides two primary data structures—Series and </a:t>
            </a:r>
            <a:r>
              <a:rPr lang="en-US" sz="3200" dirty="0" err="1"/>
              <a:t>DataFrame</a:t>
            </a:r>
            <a:r>
              <a:rPr lang="en-US" sz="3200" dirty="0"/>
              <a:t>—that are perfect for handling structured data. Data manipulation with Pandas allows us to clean, transform, filter, aggregate, and reshape data with ease, preparing it for in-depth analysis and visualization.</a:t>
            </a:r>
            <a:br>
              <a:rPr lang="en-US" sz="3200" dirty="0"/>
            </a:br>
            <a:endParaRPr lang="en-US" sz="3200"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60689C6-1AD9-8353-BA17-58A15BEC9203}"/>
              </a:ext>
            </a:extLst>
          </p:cNvPr>
          <p:cNvSpPr>
            <a:spLocks noGrp="1" noChangeArrowheads="1"/>
          </p:cNvSpPr>
          <p:nvPr>
            <p:ph type="title"/>
          </p:nvPr>
        </p:nvSpPr>
        <p:spPr bwMode="auto">
          <a:xfrm>
            <a:off x="548071" y="953349"/>
            <a:ext cx="10655956"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Cleaning Data – Handling Missing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One of the first steps in data manipulation is dealing with missing or invalid data. Pandas makes this easy through functions like </a:t>
            </a:r>
            <a:r>
              <a:rPr kumimoji="0" lang="en-US" altLang="en-US" sz="4000" b="0" i="0" u="none" strike="noStrike" cap="none" normalizeH="0" baseline="0" dirty="0" err="1">
                <a:ln>
                  <a:noFill/>
                </a:ln>
                <a:solidFill>
                  <a:schemeClr val="tx1"/>
                </a:solidFill>
                <a:effectLst/>
                <a:latin typeface="Arial Unicode MS"/>
              </a:rPr>
              <a:t>dropna</a:t>
            </a:r>
            <a:r>
              <a:rPr kumimoji="0" lang="en-US" altLang="en-US" sz="4000"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to remove rows with missing values and </a:t>
            </a:r>
            <a:r>
              <a:rPr kumimoji="0" lang="en-US" altLang="en-US" sz="4000" b="0" i="0" u="none" strike="noStrike" cap="none" normalizeH="0" baseline="0" dirty="0" err="1">
                <a:ln>
                  <a:noFill/>
                </a:ln>
                <a:solidFill>
                  <a:schemeClr val="tx1"/>
                </a:solidFill>
                <a:effectLst/>
                <a:latin typeface="Arial Unicode MS"/>
              </a:rPr>
              <a:t>fillna</a:t>
            </a:r>
            <a:r>
              <a:rPr kumimoji="0" lang="en-US" altLang="en-US" sz="4000"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to replace them with default values, like zeros or the column mean. These functions help maintain data quality and prevent errors during analysis.</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40D930D-B47D-BD4F-58EB-3158E5245B19}"/>
              </a:ext>
            </a:extLst>
          </p:cNvPr>
          <p:cNvSpPr>
            <a:spLocks noGrp="1" noChangeArrowheads="1"/>
          </p:cNvSpPr>
          <p:nvPr>
            <p:ph type="title"/>
          </p:nvPr>
        </p:nvSpPr>
        <p:spPr bwMode="auto">
          <a:xfrm>
            <a:off x="945930" y="971682"/>
            <a:ext cx="953288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Filtering and Selecting Data</a:t>
            </a:r>
            <a:br>
              <a:rPr kumimoji="0" lang="en-US" altLang="en-US" sz="3600" b="1" i="0" u="none" strike="noStrike" cap="none" normalizeH="0" baseline="0" dirty="0">
                <a:ln>
                  <a:noFill/>
                </a:ln>
                <a:solidFill>
                  <a:schemeClr val="tx1"/>
                </a:solidFill>
                <a:effectLst/>
                <a:latin typeface="Arial" panose="020B0604020202020204" pitchFamily="34" charset="0"/>
              </a:rPr>
            </a:br>
            <a:endParaRPr kumimoji="0" lang="en-US" altLang="en-US" sz="3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You can filter data based on conditions or extract specific columns and rows. For instance, to select rows where sales are above 1000, you can use </a:t>
            </a:r>
            <a:r>
              <a:rPr kumimoji="0" lang="en-US" altLang="en-US" sz="4000" b="0" i="0" u="none" strike="noStrike" cap="none" normalizeH="0" baseline="0" dirty="0" err="1">
                <a:ln>
                  <a:noFill/>
                </a:ln>
                <a:solidFill>
                  <a:schemeClr val="tx1"/>
                </a:solidFill>
                <a:effectLst/>
                <a:latin typeface="Arial Unicode MS"/>
              </a:rPr>
              <a:t>df</a:t>
            </a:r>
            <a:r>
              <a:rPr kumimoji="0" lang="en-US" altLang="en-US" sz="4000" b="0" i="0" u="none" strike="noStrike" cap="none" normalizeH="0" baseline="0" dirty="0">
                <a:ln>
                  <a:noFill/>
                </a:ln>
                <a:solidFill>
                  <a:schemeClr val="tx1"/>
                </a:solidFill>
                <a:effectLst/>
                <a:latin typeface="Arial Unicode MS"/>
              </a:rPr>
              <a:t>[</a:t>
            </a:r>
            <a:r>
              <a:rPr kumimoji="0" lang="en-US" altLang="en-US" sz="4000" b="0" i="0" u="none" strike="noStrike" cap="none" normalizeH="0" baseline="0" dirty="0" err="1">
                <a:ln>
                  <a:noFill/>
                </a:ln>
                <a:solidFill>
                  <a:schemeClr val="tx1"/>
                </a:solidFill>
                <a:effectLst/>
                <a:latin typeface="Arial Unicode MS"/>
              </a:rPr>
              <a:t>df</a:t>
            </a:r>
            <a:r>
              <a:rPr kumimoji="0" lang="en-US" altLang="en-US" sz="4000" b="0" i="0" u="none" strike="noStrike" cap="none" normalizeH="0" baseline="0" dirty="0">
                <a:ln>
                  <a:noFill/>
                </a:ln>
                <a:solidFill>
                  <a:schemeClr val="tx1"/>
                </a:solidFill>
                <a:effectLst/>
                <a:latin typeface="Arial Unicode MS"/>
              </a:rPr>
              <a:t>['Sales'] &gt; 1000]</a:t>
            </a:r>
            <a:r>
              <a:rPr kumimoji="0" lang="en-US" altLang="en-US" sz="3200" b="0" i="0" u="none" strike="noStrike" cap="none" normalizeH="0" baseline="0" dirty="0">
                <a:ln>
                  <a:noFill/>
                </a:ln>
                <a:solidFill>
                  <a:schemeClr val="tx1"/>
                </a:solidFill>
                <a:effectLst/>
              </a:rPr>
              <a:t>. You can also isolate a single column with </a:t>
            </a:r>
            <a:r>
              <a:rPr kumimoji="0" lang="en-US" altLang="en-US" sz="4000" b="0" i="0" u="none" strike="noStrike" cap="none" normalizeH="0" baseline="0" dirty="0" err="1">
                <a:ln>
                  <a:noFill/>
                </a:ln>
                <a:solidFill>
                  <a:schemeClr val="tx1"/>
                </a:solidFill>
                <a:effectLst/>
                <a:latin typeface="Arial Unicode MS"/>
              </a:rPr>
              <a:t>df</a:t>
            </a:r>
            <a:r>
              <a:rPr kumimoji="0" lang="en-US" altLang="en-US" sz="4000" b="0" i="0" u="none" strike="noStrike" cap="none" normalizeH="0" baseline="0" dirty="0">
                <a:ln>
                  <a:noFill/>
                </a:ln>
                <a:solidFill>
                  <a:schemeClr val="tx1"/>
                </a:solidFill>
                <a:effectLst/>
                <a:latin typeface="Arial Unicode MS"/>
              </a:rPr>
              <a:t>['Region']</a:t>
            </a:r>
            <a:r>
              <a:rPr kumimoji="0" lang="en-US" altLang="en-US" sz="3200" b="0" i="0" u="none" strike="noStrike" cap="none" normalizeH="0" baseline="0" dirty="0">
                <a:ln>
                  <a:noFill/>
                </a:ln>
                <a:solidFill>
                  <a:schemeClr val="tx1"/>
                </a:solidFill>
                <a:effectLst/>
              </a:rPr>
              <a:t> or multiple columns by passing a list. These operations help you narrow your focus to relevant data.</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C122A8-8436-4BDA-C669-9D72BF8287FA}"/>
              </a:ext>
            </a:extLst>
          </p:cNvPr>
          <p:cNvSpPr>
            <a:spLocks noChangeArrowheads="1"/>
          </p:cNvSpPr>
          <p:nvPr/>
        </p:nvSpPr>
        <p:spPr bwMode="auto">
          <a:xfrm>
            <a:off x="718207" y="477925"/>
            <a:ext cx="9953296"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Sorting and Renaming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Pandas lets you sort data using </a:t>
            </a:r>
            <a:r>
              <a:rPr kumimoji="0" lang="en-US" altLang="en-US" sz="4400" b="0" i="0" u="none" strike="noStrike" cap="none" normalizeH="0" baseline="0" dirty="0" err="1">
                <a:ln>
                  <a:noFill/>
                </a:ln>
                <a:solidFill>
                  <a:schemeClr val="tx1"/>
                </a:solidFill>
                <a:effectLst/>
                <a:latin typeface="Arial Unicode MS"/>
              </a:rPr>
              <a:t>sort_values</a:t>
            </a:r>
            <a:r>
              <a:rPr kumimoji="0" lang="en-US" altLang="en-US" sz="4400" b="0" i="0" u="none" strike="noStrike" cap="none" normalizeH="0" baseline="0" dirty="0">
                <a:ln>
                  <a:noFill/>
                </a:ln>
                <a:solidFill>
                  <a:schemeClr val="tx1"/>
                </a:solidFill>
                <a:effectLst/>
                <a:latin typeface="Arial Unicode MS"/>
              </a:rPr>
              <a:t>()</a:t>
            </a:r>
            <a:r>
              <a:rPr kumimoji="0" lang="en-US" altLang="en-US" sz="3600" b="0" i="0" u="none" strike="noStrike" cap="none" normalizeH="0" baseline="0" dirty="0">
                <a:ln>
                  <a:noFill/>
                </a:ln>
                <a:solidFill>
                  <a:schemeClr val="tx1"/>
                </a:solidFill>
                <a:effectLst/>
              </a:rPr>
              <a:t>—either in ascending or descending order. You can sort by one or more columns to organize your data meaningfully. Additionally, column names can be updated using </a:t>
            </a:r>
            <a:r>
              <a:rPr kumimoji="0" lang="en-US" altLang="en-US" sz="4400" b="0" i="0" u="none" strike="noStrike" cap="none" normalizeH="0" baseline="0" dirty="0">
                <a:ln>
                  <a:noFill/>
                </a:ln>
                <a:solidFill>
                  <a:schemeClr val="tx1"/>
                </a:solidFill>
                <a:effectLst/>
                <a:latin typeface="Arial Unicode MS"/>
              </a:rPr>
              <a:t>rename()</a:t>
            </a:r>
            <a:r>
              <a:rPr kumimoji="0" lang="en-US" altLang="en-US" sz="3600" b="0" i="0" u="none" strike="noStrike" cap="none" normalizeH="0" baseline="0" dirty="0">
                <a:ln>
                  <a:noFill/>
                </a:ln>
                <a:solidFill>
                  <a:schemeClr val="tx1"/>
                </a:solidFill>
                <a:effectLst/>
              </a:rPr>
              <a:t> or by modifying the </a:t>
            </a:r>
            <a:r>
              <a:rPr kumimoji="0" lang="en-US" altLang="en-US" sz="4400" b="0" i="0" u="none" strike="noStrike" cap="none" normalizeH="0" baseline="0" dirty="0">
                <a:ln>
                  <a:noFill/>
                </a:ln>
                <a:solidFill>
                  <a:schemeClr val="tx1"/>
                </a:solidFill>
                <a:effectLst/>
                <a:latin typeface="Arial Unicode MS"/>
              </a:rPr>
              <a:t>columns</a:t>
            </a:r>
            <a:r>
              <a:rPr kumimoji="0" lang="en-US" altLang="en-US" sz="3600" b="0" i="0" u="none" strike="noStrike" cap="none" normalizeH="0" baseline="0" dirty="0">
                <a:ln>
                  <a:noFill/>
                </a:ln>
                <a:solidFill>
                  <a:schemeClr val="tx1"/>
                </a:solidFill>
                <a:effectLst/>
              </a:rPr>
              <a:t> attribute directly, improving readability and consistency across reports.</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7292383" y="3702120"/>
            <a:ext cx="408004" cy="895899"/>
          </a:xfrm>
        </p:spPr>
        <p:txBody>
          <a:bodyPr/>
          <a:lstStyle/>
          <a:p>
            <a:fld id="{58FB4751-880F-D840-AAA9-3A15815CC996}" type="slidenum">
              <a:rPr lang="en-US" smtClean="0"/>
              <a:pPr/>
              <a:t>5</a:t>
            </a:fld>
            <a:endParaRPr lang="en-US" dirty="0"/>
          </a:p>
        </p:txBody>
      </p:sp>
      <p:sp>
        <p:nvSpPr>
          <p:cNvPr id="2" name="Rectangle 1">
            <a:extLst>
              <a:ext uri="{FF2B5EF4-FFF2-40B4-BE49-F238E27FC236}">
                <a16:creationId xmlns:a16="http://schemas.microsoft.com/office/drawing/2014/main" id="{2A62752E-B833-EABC-4FD4-DD134934C662}"/>
              </a:ext>
            </a:extLst>
          </p:cNvPr>
          <p:cNvSpPr>
            <a:spLocks noChangeArrowheads="1"/>
          </p:cNvSpPr>
          <p:nvPr/>
        </p:nvSpPr>
        <p:spPr bwMode="auto">
          <a:xfrm>
            <a:off x="420544" y="1816899"/>
            <a:ext cx="116338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062E467-9046-C4FD-BA7E-B30D99535C53}"/>
              </a:ext>
            </a:extLst>
          </p:cNvPr>
          <p:cNvSpPr>
            <a:spLocks noChangeArrowheads="1"/>
          </p:cNvSpPr>
          <p:nvPr/>
        </p:nvSpPr>
        <p:spPr bwMode="auto">
          <a:xfrm>
            <a:off x="477520" y="484352"/>
            <a:ext cx="1106424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Grouping and Aggregating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Pandas excels at summarizing data. With </a:t>
            </a:r>
            <a:r>
              <a:rPr kumimoji="0" lang="en-US" altLang="en-US" sz="4400" b="0" i="0" u="none" strike="noStrike" cap="none" normalizeH="0" baseline="0" dirty="0" err="1">
                <a:ln>
                  <a:noFill/>
                </a:ln>
                <a:solidFill>
                  <a:schemeClr val="tx1"/>
                </a:solidFill>
                <a:effectLst/>
                <a:latin typeface="Arial Unicode MS"/>
              </a:rPr>
              <a:t>groupby</a:t>
            </a:r>
            <a:r>
              <a:rPr kumimoji="0" lang="en-US" altLang="en-US" sz="4400" b="0" i="0" u="none" strike="noStrike" cap="none" normalizeH="0" baseline="0" dirty="0">
                <a:ln>
                  <a:noFill/>
                </a:ln>
                <a:solidFill>
                  <a:schemeClr val="tx1"/>
                </a:solidFill>
                <a:effectLst/>
                <a:latin typeface="Arial Unicode MS"/>
              </a:rPr>
              <a:t>()</a:t>
            </a:r>
            <a:r>
              <a:rPr kumimoji="0" lang="en-US" altLang="en-US" sz="3600" b="0" i="0" u="none" strike="noStrike" cap="none" normalizeH="0" baseline="0" dirty="0">
                <a:ln>
                  <a:noFill/>
                </a:ln>
                <a:solidFill>
                  <a:schemeClr val="tx1"/>
                </a:solidFill>
                <a:effectLst/>
              </a:rPr>
              <a:t>, you can group records by a specific column (like product category or region) and then apply aggregate functions such as </a:t>
            </a:r>
            <a:r>
              <a:rPr kumimoji="0" lang="en-US" altLang="en-US" sz="4400" b="0" i="0" u="none" strike="noStrike" cap="none" normalizeH="0" baseline="0" dirty="0">
                <a:ln>
                  <a:noFill/>
                </a:ln>
                <a:solidFill>
                  <a:schemeClr val="tx1"/>
                </a:solidFill>
                <a:effectLst/>
                <a:latin typeface="Arial Unicode MS"/>
              </a:rPr>
              <a:t>sum()</a:t>
            </a:r>
            <a:r>
              <a:rPr kumimoji="0" lang="en-US" altLang="en-US" sz="3600" b="0" i="0" u="none" strike="noStrike" cap="none" normalizeH="0" baseline="0" dirty="0">
                <a:ln>
                  <a:noFill/>
                </a:ln>
                <a:solidFill>
                  <a:schemeClr val="tx1"/>
                </a:solidFill>
                <a:effectLst/>
              </a:rPr>
              <a:t>, </a:t>
            </a:r>
            <a:r>
              <a:rPr kumimoji="0" lang="en-US" altLang="en-US" sz="4400" b="0" i="0" u="none" strike="noStrike" cap="none" normalizeH="0" baseline="0" dirty="0">
                <a:ln>
                  <a:noFill/>
                </a:ln>
                <a:solidFill>
                  <a:schemeClr val="tx1"/>
                </a:solidFill>
                <a:effectLst/>
                <a:latin typeface="Arial Unicode MS"/>
              </a:rPr>
              <a:t>mean()</a:t>
            </a:r>
            <a:r>
              <a:rPr kumimoji="0" lang="en-US" altLang="en-US" sz="3600" b="0" i="0" u="none" strike="noStrike" cap="none" normalizeH="0" baseline="0" dirty="0">
                <a:ln>
                  <a:noFill/>
                </a:ln>
                <a:solidFill>
                  <a:schemeClr val="tx1"/>
                </a:solidFill>
                <a:effectLst/>
              </a:rPr>
              <a:t>, or </a:t>
            </a:r>
            <a:r>
              <a:rPr kumimoji="0" lang="en-US" altLang="en-US" sz="4400" b="0" i="0" u="none" strike="noStrike" cap="none" normalizeH="0" baseline="0" dirty="0">
                <a:ln>
                  <a:noFill/>
                </a:ln>
                <a:solidFill>
                  <a:schemeClr val="tx1"/>
                </a:solidFill>
                <a:effectLst/>
                <a:latin typeface="Arial Unicode MS"/>
              </a:rPr>
              <a:t>count()</a:t>
            </a:r>
            <a:r>
              <a:rPr kumimoji="0" lang="en-US" altLang="en-US" sz="3600" b="0" i="0" u="none" strike="noStrike" cap="none" normalizeH="0" baseline="0" dirty="0">
                <a:ln>
                  <a:noFill/>
                </a:ln>
                <a:solidFill>
                  <a:schemeClr val="tx1"/>
                </a:solidFill>
                <a:effectLst/>
              </a:rPr>
              <a:t>. This is useful for spotting trends or comparing performance across groups within your dataset.</a:t>
            </a:r>
            <a:endParaRPr kumimoji="0" lang="en-US" altLang="en-US" sz="8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D3A7C-AD5E-B0CE-6261-DE5E7A6B8CA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9226764-8FF8-E050-8831-18D9289F7DF2}"/>
              </a:ext>
            </a:extLst>
          </p:cNvPr>
          <p:cNvSpPr>
            <a:spLocks noChangeArrowheads="1"/>
          </p:cNvSpPr>
          <p:nvPr/>
        </p:nvSpPr>
        <p:spPr bwMode="auto">
          <a:xfrm>
            <a:off x="420544" y="1816899"/>
            <a:ext cx="116338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3C785431-5650-B961-B3B7-C04102EB96EC}"/>
              </a:ext>
            </a:extLst>
          </p:cNvPr>
          <p:cNvSpPr>
            <a:spLocks noChangeArrowheads="1"/>
          </p:cNvSpPr>
          <p:nvPr/>
        </p:nvSpPr>
        <p:spPr bwMode="auto">
          <a:xfrm>
            <a:off x="304800" y="568266"/>
            <a:ext cx="117144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Applying Custom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For advanced data transformation, you can use the </a:t>
            </a:r>
            <a:r>
              <a:rPr kumimoji="0" lang="en-US" altLang="en-US" sz="3200" b="0" i="0" u="none" strike="noStrike" cap="none" normalizeH="0" baseline="0" dirty="0">
                <a:ln>
                  <a:noFill/>
                </a:ln>
                <a:solidFill>
                  <a:schemeClr val="tx1"/>
                </a:solidFill>
                <a:effectLst/>
                <a:latin typeface="Arial Unicode MS"/>
              </a:rPr>
              <a:t>apply()</a:t>
            </a:r>
            <a:r>
              <a:rPr kumimoji="0" lang="en-US" altLang="en-US" sz="2400" b="0" i="0" u="none" strike="noStrike" cap="none" normalizeH="0" baseline="0" dirty="0">
                <a:ln>
                  <a:noFill/>
                </a:ln>
                <a:solidFill>
                  <a:schemeClr val="tx1"/>
                </a:solidFill>
                <a:effectLst/>
              </a:rPr>
              <a:t> function along with custom </a:t>
            </a:r>
            <a:r>
              <a:rPr kumimoji="0" lang="en-US" altLang="en-US" sz="3200" b="0" i="0" u="none" strike="noStrike" cap="none" normalizeH="0" baseline="0" dirty="0">
                <a:ln>
                  <a:noFill/>
                </a:ln>
                <a:solidFill>
                  <a:schemeClr val="tx1"/>
                </a:solidFill>
                <a:effectLst/>
                <a:latin typeface="Arial Unicode MS"/>
              </a:rPr>
              <a:t>lambda</a:t>
            </a:r>
            <a:r>
              <a:rPr kumimoji="0" lang="en-US" altLang="en-US" sz="2400" b="0" i="0" u="none" strike="noStrike" cap="none" normalizeH="0" baseline="0" dirty="0">
                <a:ln>
                  <a:noFill/>
                </a:ln>
                <a:solidFill>
                  <a:schemeClr val="tx1"/>
                </a:solidFill>
                <a:effectLst/>
              </a:rPr>
              <a:t> functions. This allows you to perform row- or column-wise operations such as formatting text, creating new columns, or computing complex logic. These tools make your data highly customizable and analysis-ready.</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D195107-962A-E999-9439-9505824C8115}"/>
              </a:ext>
            </a:extLst>
          </p:cNvPr>
          <p:cNvSpPr>
            <a:spLocks noGrp="1" noChangeArrowheads="1"/>
          </p:cNvSpPr>
          <p:nvPr>
            <p:ph type="sldNum" sz="quarter" idx="4"/>
          </p:nvPr>
        </p:nvSpPr>
        <p:spPr bwMode="auto">
          <a:xfrm>
            <a:off x="355600" y="2995575"/>
            <a:ext cx="103544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Merging and Reshaping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You can combine multiple </a:t>
            </a:r>
            <a:r>
              <a:rPr kumimoji="0" lang="en-US" altLang="en-US" b="0" i="0" u="none" strike="noStrike" cap="none" normalizeH="0" baseline="0" dirty="0" err="1">
                <a:ln>
                  <a:noFill/>
                </a:ln>
                <a:solidFill>
                  <a:schemeClr val="tx1"/>
                </a:solidFill>
                <a:effectLst/>
                <a:latin typeface="Arial" panose="020B0604020202020204" pitchFamily="34" charset="0"/>
              </a:rPr>
              <a:t>DataFrames</a:t>
            </a:r>
            <a:r>
              <a:rPr kumimoji="0" lang="en-US" altLang="en-US" b="0" i="0" u="none" strike="noStrike" cap="none" normalizeH="0" baseline="0" dirty="0">
                <a:ln>
                  <a:noFill/>
                </a:ln>
                <a:solidFill>
                  <a:schemeClr val="tx1"/>
                </a:solidFill>
                <a:effectLst/>
                <a:latin typeface="Arial" panose="020B0604020202020204" pitchFamily="34" charset="0"/>
              </a:rPr>
              <a:t> using </a:t>
            </a:r>
            <a:r>
              <a:rPr kumimoji="0" lang="en-US" altLang="en-US" b="0" i="0" u="none" strike="noStrike" cap="none" normalizeH="0" baseline="0" dirty="0">
                <a:ln>
                  <a:noFill/>
                </a:ln>
                <a:solidFill>
                  <a:schemeClr val="tx1"/>
                </a:solidFill>
                <a:effectLst/>
                <a:latin typeface="Arial Unicode MS"/>
              </a:rPr>
              <a:t>merge()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concat</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join()</a:t>
            </a:r>
            <a:r>
              <a:rPr kumimoji="0" lang="en-US" altLang="en-US" b="0" i="0" u="none" strike="noStrike" cap="none" normalizeH="0" baseline="0" dirty="0">
                <a:ln>
                  <a:noFill/>
                </a:ln>
                <a:solidFill>
                  <a:schemeClr val="tx1"/>
                </a:solidFill>
                <a:effectLst/>
              </a:rPr>
              <a:t>—useful when working with data from different sources. To restructure your data, you can use </a:t>
            </a:r>
            <a:r>
              <a:rPr kumimoji="0" lang="en-US" altLang="en-US" b="0" i="0" u="none" strike="noStrike" cap="none" normalizeH="0" baseline="0" dirty="0" err="1">
                <a:ln>
                  <a:noFill/>
                </a:ln>
                <a:solidFill>
                  <a:schemeClr val="tx1"/>
                </a:solidFill>
                <a:effectLst/>
                <a:latin typeface="Arial Unicode MS"/>
              </a:rPr>
              <a:t>pivot_table</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or </a:t>
            </a:r>
            <a:r>
              <a:rPr kumimoji="0" lang="en-US" altLang="en-US" b="0" i="0" u="none" strike="noStrike" cap="none" normalizeH="0" baseline="0" dirty="0">
                <a:ln>
                  <a:noFill/>
                </a:ln>
                <a:solidFill>
                  <a:schemeClr val="tx1"/>
                </a:solidFill>
                <a:effectLst/>
                <a:latin typeface="Arial Unicode MS"/>
              </a:rPr>
              <a:t>melt()</a:t>
            </a:r>
            <a:r>
              <a:rPr kumimoji="0" lang="en-US" altLang="en-US" b="0" i="0" u="none" strike="noStrike" cap="none" normalizeH="0" baseline="0" dirty="0">
                <a:ln>
                  <a:noFill/>
                </a:ln>
                <a:solidFill>
                  <a:schemeClr val="tx1"/>
                </a:solidFill>
                <a:effectLst/>
              </a:rPr>
              <a:t>, depending on whether you need a wider or longer format. These features make Pandas flexible enough to model complex datasets.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685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F439EC3-949E-B9D2-7611-F74BE9828131}"/>
              </a:ext>
            </a:extLst>
          </p:cNvPr>
          <p:cNvSpPr txBox="1">
            <a:spLocks noChangeArrowheads="1"/>
          </p:cNvSpPr>
          <p:nvPr/>
        </p:nvSpPr>
        <p:spPr bwMode="auto">
          <a:xfrm>
            <a:off x="3763598" y="406224"/>
            <a:ext cx="50657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pPr algn="l" eaLnBrk="0" fontAlgn="base" hangingPunct="0">
              <a:lnSpc>
                <a:spcPct val="100000"/>
              </a:lnSpc>
              <a:spcAft>
                <a:spcPct val="0"/>
              </a:spcAft>
            </a:pPr>
            <a:r>
              <a:rPr lang="en-US" altLang="en-US" sz="3200" b="1" dirty="0">
                <a:latin typeface="Arial" panose="020B0604020202020204" pitchFamily="34" charset="0"/>
              </a:rPr>
              <a:t>Conclusion</a:t>
            </a:r>
            <a:br>
              <a:rPr lang="en-US" altLang="en-US" sz="3200" b="1" dirty="0">
                <a:latin typeface="Arial" panose="020B0604020202020204" pitchFamily="34" charset="0"/>
              </a:rPr>
            </a:br>
            <a:endParaRPr lang="en-US" altLang="en-US" sz="3200" b="1" dirty="0">
              <a:latin typeface="Arial" panose="020B0604020202020204" pitchFamily="34" charset="0"/>
            </a:endParaRPr>
          </a:p>
        </p:txBody>
      </p:sp>
      <p:sp>
        <p:nvSpPr>
          <p:cNvPr id="2" name="Rectangle 1">
            <a:extLst>
              <a:ext uri="{FF2B5EF4-FFF2-40B4-BE49-F238E27FC236}">
                <a16:creationId xmlns:a16="http://schemas.microsoft.com/office/drawing/2014/main" id="{98314BB2-E296-8613-BEE0-FEEBB7152BEA}"/>
              </a:ext>
            </a:extLst>
          </p:cNvPr>
          <p:cNvSpPr>
            <a:spLocks noChangeArrowheads="1"/>
          </p:cNvSpPr>
          <p:nvPr/>
        </p:nvSpPr>
        <p:spPr bwMode="auto">
          <a:xfrm>
            <a:off x="721360" y="1501059"/>
            <a:ext cx="1051057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3600" dirty="0"/>
              <a:t>Mastering data manipulation in Pandas is crucial for any data analyst. It empowers you to transform raw, unstructured data into a clean, structured format that's easy to analyze and visualize. From basic filtering to advanced transformations, Pandas provides a complete toolkit for efficient and effective data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effectLst/>
              <a:latin typeface="Arial Unicode MS"/>
            </a:endParaRPr>
          </a:p>
        </p:txBody>
      </p:sp>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400" y="914400"/>
            <a:ext cx="7551174" cy="5029200"/>
          </a:xfrm>
        </p:spPr>
        <p:txBody>
          <a:bodyPr/>
          <a:lstStyle/>
          <a:p>
            <a:r>
              <a:rPr lang="en-US" dirty="0"/>
              <a:t>thank you</a:t>
            </a:r>
            <a:br>
              <a:rPr lang="en-US" dirty="0"/>
            </a:br>
            <a:br>
              <a:rPr lang="en-US" dirty="0"/>
            </a:br>
            <a:r>
              <a:rPr lang="en-US" dirty="0" err="1"/>
              <a:t>thahliyamist@</a:t>
            </a:r>
            <a:r>
              <a:rPr lang="en-US" err="1"/>
              <a:t>gmail</a:t>
            </a:r>
            <a:r>
              <a:rPr lang="en-US"/>
              <a:t>.com</a:t>
            </a:r>
            <a:endParaRPr lang="en-US" dirty="0"/>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Handling Time and Date Data in MySQL,Day43</Template>
  <TotalTime>5</TotalTime>
  <Words>516</Words>
  <Application>Microsoft Office PowerPoint</Application>
  <PresentationFormat>Widescreen</PresentationFormat>
  <Paragraphs>27</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Unicode MS</vt:lpstr>
      <vt:lpstr>Calibri</vt:lpstr>
      <vt:lpstr>Courier New</vt:lpstr>
      <vt:lpstr>Gill Sans Nova Light</vt:lpstr>
      <vt:lpstr>Sagona Book</vt:lpstr>
      <vt:lpstr>Custom</vt:lpstr>
      <vt:lpstr>Introduction to Data Manipulation with Pandas  Pandas is a high-level data manipulation tool built on the NumPy package. It provides two primary data structures—Series and DataFrame—that are perfect for handling structured data. Data manipulation with Pandas allows us to clean, transform, filter, aggregate, and reshape data with ease, preparing it for in-depth analysis and visualization. </vt:lpstr>
      <vt:lpstr>Cleaning Data – Handling Missing Values One of the first steps in data manipulation is dealing with missing or invalid data. Pandas makes this easy through functions like dropna() to remove rows with missing values and fillna() to replace them with default values, like zeros or the column mean. These functions help maintain data quality and prevent errors during analysis.</vt:lpstr>
      <vt:lpstr>Filtering and Selecting Data  You can filter data based on conditions or extract specific columns and rows. For instance, to select rows where sales are above 1000, you can use df[df['Sales'] &gt; 1000]. You can also isolate a single column with df['Region'] or multiple columns by passing a list. These operations help you narrow your focus to relevant data.</vt:lpstr>
      <vt:lpstr>PowerPoint Presentation</vt:lpstr>
      <vt:lpstr>PowerPoint Presentation</vt:lpstr>
      <vt:lpstr>PowerPoint Presentation</vt:lpstr>
      <vt:lpstr>PowerPoint Presentation</vt:lpstr>
      <vt:lpstr>thank you  thahliyamist@gmail.com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2025-05-07T17:47:57Z</dcterms:created>
  <dcterms:modified xsi:type="dcterms:W3CDTF">2025-05-07T17:53:55Z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