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78" r:id="rId5"/>
    <p:sldId id="280" r:id="rId6"/>
    <p:sldId id="281" r:id="rId7"/>
    <p:sldId id="282" r:id="rId8"/>
    <p:sldId id="283" r:id="rId9"/>
    <p:sldId id="284" r:id="rId10"/>
    <p:sldId id="286" r:id="rId11"/>
    <p:sldId id="28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AAF8D-CDC1-1BAC-132B-05B028F86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6D95E-A5DF-6197-5D4C-D9CBEE5B0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112F5-6AE1-B7B4-9D46-EEC0EEB2CD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799E9D-D6FB-1BFB-CD11-4D7580E379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75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6E451-2C0E-1B09-CDD9-F1D399E8D8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B14A8-FE29-4074-E12A-37EE2A168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1A192-3717-4951-682A-94AC864DAD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7EEDA5-FA5A-8A3C-C94D-E107FF4810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43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61B5C-90E5-F5FA-2CEB-B4ADAB738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1E760-ACEC-BFFB-AA14-06604BAEC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F65AC-90BE-22EF-0216-51E3B14855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B46B1A-55F8-67F6-2322-2075D3E6C4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05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0EB0-3091-04B8-0927-EDD0813A5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F79C2-2E81-732E-09DA-56A0BE5E8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EDC9BA-5B1D-5D0C-E2BC-FE28BEB14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C59416-401A-DE18-EF12-E3F9F2BD84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2903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ADE7-8871-960B-1F6B-10B774B15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B42-BE6A-CA11-FAF0-6B8CA8BCA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B4A57-B09B-3A36-B6A9-6241F6AE99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9E7E22-25B8-D01D-8F5E-BA62A48B79B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65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C30-3F57-6BBA-5F48-2A596554C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FEFEC-8955-8143-17DE-80EBA1017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15C74F-7D48-B528-9C52-A27AC30C34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7F21AD-FF8B-E0B4-1839-7FE89AF38A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5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50BB-EE8B-FCCB-C448-301090976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C645D-E8BE-51C3-D241-42C1F43D2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C95F1-194A-5741-F57B-DD234AC40C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A78CA5-28FC-617A-C380-71DBCD4E6F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061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43634" y="2524188"/>
            <a:ext cx="3807763" cy="2420504"/>
          </a:xfrm>
        </p:spPr>
        <p:txBody>
          <a:bodyPr>
            <a:noAutofit/>
          </a:bodyPr>
          <a:lstStyle/>
          <a:p>
            <a:pPr algn="l"/>
            <a:r>
              <a:rPr lang="en-US" sz="4400" dirty="0"/>
              <a:t>Creating Interactive Visuals with </a:t>
            </a:r>
            <a:r>
              <a:rPr lang="en-US" sz="4400" dirty="0" err="1"/>
              <a:t>Plotly</a:t>
            </a:r>
            <a:r>
              <a:rPr lang="en-US" sz="4400" dirty="0"/>
              <a:t> </a:t>
            </a:r>
            <a:endParaRPr lang="en-US" sz="4400" b="1"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037474-B726-83D2-CDAA-781B770AE3A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1E37D05-AF8B-3C30-188C-3793E879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E511E459-3D46-7BBE-C0DD-36BDE890507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2091BC5F-FC24-5088-1A5F-112D857060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E55F94F2-06AC-938F-0880-96AC79438619}"/>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15230" y="-108145"/>
            <a:ext cx="6096000" cy="6857990"/>
          </a:xfrm>
          <a:prstGeom prst="rect">
            <a:avLst/>
          </a:prstGeom>
        </p:spPr>
      </p:pic>
      <p:sp>
        <p:nvSpPr>
          <p:cNvPr id="6" name="TextBox 5">
            <a:extLst>
              <a:ext uri="{FF2B5EF4-FFF2-40B4-BE49-F238E27FC236}">
                <a16:creationId xmlns:a16="http://schemas.microsoft.com/office/drawing/2014/main" id="{8F7B39F7-B147-2B49-1E8C-79108A7D7FB2}"/>
              </a:ext>
            </a:extLst>
          </p:cNvPr>
          <p:cNvSpPr txBox="1"/>
          <p:nvPr/>
        </p:nvSpPr>
        <p:spPr>
          <a:xfrm>
            <a:off x="2871664" y="3320845"/>
            <a:ext cx="45719" cy="369332"/>
          </a:xfrm>
          <a:prstGeom prst="rect">
            <a:avLst/>
          </a:prstGeom>
          <a:noFill/>
        </p:spPr>
        <p:txBody>
          <a:bodyPr wrap="square" rtlCol="0">
            <a:spAutoFit/>
          </a:bodyPr>
          <a:lstStyle/>
          <a:p>
            <a:endParaRPr lang="en-IN" dirty="0"/>
          </a:p>
        </p:txBody>
      </p:sp>
      <p:sp>
        <p:nvSpPr>
          <p:cNvPr id="2" name="Content Placeholder 1">
            <a:extLst>
              <a:ext uri="{FF2B5EF4-FFF2-40B4-BE49-F238E27FC236}">
                <a16:creationId xmlns:a16="http://schemas.microsoft.com/office/drawing/2014/main" id="{1D6FB4F8-BAD0-0297-8CE8-82E01986835F}"/>
              </a:ext>
            </a:extLst>
          </p:cNvPr>
          <p:cNvSpPr>
            <a:spLocks noGrp="1" noChangeArrowheads="1"/>
          </p:cNvSpPr>
          <p:nvPr>
            <p:ph idx="1"/>
          </p:nvPr>
        </p:nvSpPr>
        <p:spPr bwMode="auto">
          <a:xfrm>
            <a:off x="1381760" y="1766574"/>
            <a:ext cx="1047594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2800" dirty="0">
                <a:solidFill>
                  <a:schemeClr val="bg1"/>
                </a:solidFill>
              </a:rPr>
              <a:t>Data visualization is a key step in data analysis, helping analysts communicate insights effectively. While static charts are useful, </a:t>
            </a:r>
            <a:r>
              <a:rPr lang="en-US" sz="2800" b="1" dirty="0">
                <a:solidFill>
                  <a:schemeClr val="bg1"/>
                </a:solidFill>
              </a:rPr>
              <a:t>interactive visualizations</a:t>
            </a:r>
            <a:r>
              <a:rPr lang="en-US" sz="2800" dirty="0">
                <a:solidFill>
                  <a:schemeClr val="bg1"/>
                </a:solidFill>
              </a:rPr>
              <a:t> allow users to explore data dynamically. </a:t>
            </a:r>
            <a:r>
              <a:rPr lang="en-US" sz="2800" b="1" dirty="0" err="1">
                <a:solidFill>
                  <a:schemeClr val="bg1"/>
                </a:solidFill>
              </a:rPr>
              <a:t>Plotly</a:t>
            </a:r>
            <a:r>
              <a:rPr lang="en-US" sz="2800" dirty="0">
                <a:solidFill>
                  <a:schemeClr val="bg1"/>
                </a:solidFill>
              </a:rPr>
              <a:t>, a powerful Python library, enables the creation of interactive charts such as line graphs, scatter plots, bar charts, and dashboards, making data storytelling more engaging and insightful.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7126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5B73996-2822-8642-F470-8C64631FADCD}"/>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B0915D2F-4C6C-5B19-EBC7-186B404AB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CD468B3-030C-270A-B60A-A9FBD95402A0}"/>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370504" cy="6857990"/>
          </a:xfrm>
          <a:prstGeom prst="rect">
            <a:avLst/>
          </a:prstGeom>
        </p:spPr>
      </p:pic>
      <p:pic>
        <p:nvPicPr>
          <p:cNvPr id="57" name="Picture 56">
            <a:extLst>
              <a:ext uri="{FF2B5EF4-FFF2-40B4-BE49-F238E27FC236}">
                <a16:creationId xmlns:a16="http://schemas.microsoft.com/office/drawing/2014/main" id="{C14704BB-C84E-C337-54CC-B1B5BC5132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CAFD488-5579-41E5-69D0-0E81914E83C8}"/>
              </a:ext>
            </a:extLst>
          </p:cNvPr>
          <p:cNvSpPr>
            <a:spLocks noGrp="1"/>
          </p:cNvSpPr>
          <p:nvPr>
            <p:ph type="title"/>
          </p:nvPr>
        </p:nvSpPr>
        <p:spPr>
          <a:xfrm>
            <a:off x="482759" y="4415169"/>
            <a:ext cx="5145881" cy="970450"/>
          </a:xfrm>
        </p:spPr>
        <p:txBody>
          <a:bodyPr anchor="b">
            <a:noAutofit/>
          </a:bodyPr>
          <a:lstStyle/>
          <a:p>
            <a:pPr algn="l"/>
            <a:r>
              <a:rPr lang="en-IN" sz="7200" dirty="0">
                <a:solidFill>
                  <a:schemeClr val="bg1"/>
                </a:solidFill>
              </a:rPr>
              <a:t>Why Interactive Visuals?</a:t>
            </a:r>
            <a:endParaRPr lang="en-US" sz="8800" dirty="0">
              <a:solidFill>
                <a:schemeClr val="bg1"/>
              </a:solidFill>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1AF1079F-5043-7CFC-7842-9D50260F0154}"/>
              </a:ext>
            </a:extLst>
          </p:cNvPr>
          <p:cNvSpPr>
            <a:spLocks noGrp="1" noChangeArrowheads="1"/>
          </p:cNvSpPr>
          <p:nvPr>
            <p:ph idx="1"/>
          </p:nvPr>
        </p:nvSpPr>
        <p:spPr bwMode="auto">
          <a:xfrm>
            <a:off x="5588001" y="1556625"/>
            <a:ext cx="61366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2800" dirty="0">
                <a:solidFill>
                  <a:schemeClr val="bg1"/>
                </a:solidFill>
              </a:rPr>
              <a:t>Interactive visualizations allow users to zoom, filter, hover, and drill down into data points. This enhances understanding of patterns, trends, and relationships. Unlike static visuals, interactivity increases user engagement, improves exploration of complex datasets, and enables stakeholders to gain deeper insights without manual intervention.</a:t>
            </a:r>
            <a:endParaRPr kumimoji="0" lang="en-US" altLang="en-US" sz="28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0881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90DA93E-EA1A-6C5D-53FF-381215ACD83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267FDF7-D859-B451-2DF4-BA3D50A10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6DEA93E-687A-D98C-41FD-3C036CBE1BC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E1F2312-EA87-E9CC-AB7B-15F23B8B1A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AAD3F5E-7B54-31BD-7F63-4F4172B7BBAD}"/>
              </a:ext>
            </a:extLst>
          </p:cNvPr>
          <p:cNvSpPr>
            <a:spLocks noGrp="1"/>
          </p:cNvSpPr>
          <p:nvPr>
            <p:ph type="title"/>
          </p:nvPr>
        </p:nvSpPr>
        <p:spPr>
          <a:xfrm>
            <a:off x="661769" y="3352976"/>
            <a:ext cx="4538124" cy="970450"/>
          </a:xfrm>
        </p:spPr>
        <p:txBody>
          <a:bodyPr anchor="b">
            <a:noAutofit/>
          </a:bodyPr>
          <a:lstStyle/>
          <a:p>
            <a:pPr algn="l"/>
            <a:r>
              <a:rPr lang="en-IN" sz="8000" dirty="0">
                <a:solidFill>
                  <a:schemeClr val="bg1"/>
                </a:solidFill>
              </a:rPr>
              <a:t>Features of </a:t>
            </a:r>
            <a:r>
              <a:rPr lang="en-IN" sz="8000" dirty="0" err="1">
                <a:solidFill>
                  <a:schemeClr val="bg1"/>
                </a:solidFill>
              </a:rPr>
              <a:t>Plotly</a:t>
            </a:r>
            <a:endParaRPr lang="en-US" sz="80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687FA0C-8F77-BCCA-FE02-65CB0B90C09A}"/>
              </a:ext>
            </a:extLst>
          </p:cNvPr>
          <p:cNvSpPr>
            <a:spLocks noGrp="1" noChangeArrowheads="1"/>
          </p:cNvSpPr>
          <p:nvPr>
            <p:ph idx="1"/>
          </p:nvPr>
        </p:nvSpPr>
        <p:spPr bwMode="auto">
          <a:xfrm>
            <a:off x="5171441" y="493439"/>
            <a:ext cx="7416800" cy="599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err="1">
                <a:solidFill>
                  <a:schemeClr val="bg1"/>
                </a:solidFill>
              </a:rPr>
              <a:t>Plotly</a:t>
            </a:r>
            <a:r>
              <a:rPr lang="en-US" sz="2800" dirty="0">
                <a:solidFill>
                  <a:schemeClr val="bg1"/>
                </a:solidFill>
              </a:rPr>
              <a:t> supports:</a:t>
            </a:r>
          </a:p>
          <a:p>
            <a:r>
              <a:rPr lang="en-US" sz="2800" b="1" dirty="0">
                <a:solidFill>
                  <a:schemeClr val="bg1"/>
                </a:solidFill>
              </a:rPr>
              <a:t>Dynamic charts</a:t>
            </a:r>
            <a:r>
              <a:rPr lang="en-US" sz="2800" dirty="0">
                <a:solidFill>
                  <a:schemeClr val="bg1"/>
                </a:solidFill>
              </a:rPr>
              <a:t> with hover information</a:t>
            </a:r>
          </a:p>
          <a:p>
            <a:r>
              <a:rPr lang="en-US" sz="2800" b="1" dirty="0">
                <a:solidFill>
                  <a:schemeClr val="bg1"/>
                </a:solidFill>
              </a:rPr>
              <a:t>Customizable layouts and themes</a:t>
            </a:r>
            <a:endParaRPr lang="en-US" sz="2800" dirty="0">
              <a:solidFill>
                <a:schemeClr val="bg1"/>
              </a:solidFill>
            </a:endParaRPr>
          </a:p>
          <a:p>
            <a:r>
              <a:rPr lang="en-US" sz="2800" b="1" dirty="0">
                <a:solidFill>
                  <a:schemeClr val="bg1"/>
                </a:solidFill>
              </a:rPr>
              <a:t>Integration with Pandas and NumPy</a:t>
            </a:r>
            <a:r>
              <a:rPr lang="en-US" sz="2800" dirty="0">
                <a:solidFill>
                  <a:schemeClr val="bg1"/>
                </a:solidFill>
              </a:rPr>
              <a:t> for smooth data handling</a:t>
            </a:r>
          </a:p>
          <a:p>
            <a:r>
              <a:rPr lang="en-US" sz="2800" b="1" dirty="0">
                <a:solidFill>
                  <a:schemeClr val="bg1"/>
                </a:solidFill>
              </a:rPr>
              <a:t>Dashboard creation</a:t>
            </a:r>
            <a:r>
              <a:rPr lang="en-US" sz="2800" dirty="0">
                <a:solidFill>
                  <a:schemeClr val="bg1"/>
                </a:solidFill>
              </a:rPr>
              <a:t> for real-time interactive reporting</a:t>
            </a:r>
            <a:br>
              <a:rPr lang="en-US" sz="2800" dirty="0">
                <a:solidFill>
                  <a:schemeClr val="bg1"/>
                </a:solidFill>
              </a:rPr>
            </a:br>
            <a:r>
              <a:rPr lang="en-US" sz="2800" dirty="0">
                <a:solidFill>
                  <a:schemeClr val="bg1"/>
                </a:solidFill>
              </a:rPr>
              <a:t>These features make it ideal for presenting complex datasets in an intuitive and visually appealing way.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704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61E852-034B-0B30-DAD6-04848762718C}"/>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4374699A-196E-5FF6-2A46-67EAB3100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9C2DFD0F-D957-BF11-597D-34B6591C23A3}"/>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521110" y="10"/>
            <a:ext cx="6778135" cy="6857990"/>
          </a:xfrm>
          <a:prstGeom prst="rect">
            <a:avLst/>
          </a:prstGeom>
        </p:spPr>
      </p:pic>
      <p:pic>
        <p:nvPicPr>
          <p:cNvPr id="57" name="Picture 56">
            <a:extLst>
              <a:ext uri="{FF2B5EF4-FFF2-40B4-BE49-F238E27FC236}">
                <a16:creationId xmlns:a16="http://schemas.microsoft.com/office/drawing/2014/main" id="{7C73A247-3E8C-2270-9B1E-843441A0C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F050364-DC8E-50D0-BCE6-9411DA9BA0DA}"/>
              </a:ext>
            </a:extLst>
          </p:cNvPr>
          <p:cNvSpPr>
            <a:spLocks noGrp="1"/>
          </p:cNvSpPr>
          <p:nvPr>
            <p:ph type="title"/>
          </p:nvPr>
        </p:nvSpPr>
        <p:spPr>
          <a:xfrm>
            <a:off x="85527" y="3259559"/>
            <a:ext cx="4614292" cy="970450"/>
          </a:xfrm>
        </p:spPr>
        <p:txBody>
          <a:bodyPr anchor="b">
            <a:noAutofit/>
          </a:bodyPr>
          <a:lstStyle/>
          <a:p>
            <a:pPr algn="l"/>
            <a:r>
              <a:rPr lang="en-IN" sz="6600" dirty="0">
                <a:solidFill>
                  <a:schemeClr val="bg1"/>
                </a:solidFill>
              </a:rPr>
              <a:t>Applications in Data Analysis</a:t>
            </a:r>
            <a:endParaRPr lang="en-US" sz="66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36D8785-1777-469E-A7B1-FD4A4C4B72A7}"/>
              </a:ext>
            </a:extLst>
          </p:cNvPr>
          <p:cNvSpPr>
            <a:spLocks noGrp="1" noChangeArrowheads="1"/>
          </p:cNvSpPr>
          <p:nvPr>
            <p:ph idx="1"/>
          </p:nvPr>
        </p:nvSpPr>
        <p:spPr bwMode="auto">
          <a:xfrm>
            <a:off x="4348480" y="710156"/>
            <a:ext cx="7508239" cy="533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dirty="0">
                <a:solidFill>
                  <a:schemeClr val="bg1"/>
                </a:solidFill>
              </a:rPr>
              <a:t>Using </a:t>
            </a:r>
            <a:r>
              <a:rPr lang="en-US" sz="3200" dirty="0" err="1">
                <a:solidFill>
                  <a:schemeClr val="bg1"/>
                </a:solidFill>
              </a:rPr>
              <a:t>Plotly</a:t>
            </a:r>
            <a:r>
              <a:rPr lang="en-US" sz="3200" dirty="0">
                <a:solidFill>
                  <a:schemeClr val="bg1"/>
                </a:solidFill>
              </a:rPr>
              <a:t>, analysts can create:</a:t>
            </a:r>
          </a:p>
          <a:p>
            <a:r>
              <a:rPr lang="en-US" sz="3200" dirty="0">
                <a:solidFill>
                  <a:schemeClr val="bg1"/>
                </a:solidFill>
              </a:rPr>
              <a:t>Interactive line charts for trend analysis</a:t>
            </a:r>
          </a:p>
          <a:p>
            <a:r>
              <a:rPr lang="en-US" sz="3200" dirty="0">
                <a:solidFill>
                  <a:schemeClr val="bg1"/>
                </a:solidFill>
              </a:rPr>
              <a:t>Scatter plots for exploring correlations</a:t>
            </a:r>
          </a:p>
          <a:p>
            <a:r>
              <a:rPr lang="en-US" sz="3200" dirty="0">
                <a:solidFill>
                  <a:schemeClr val="bg1"/>
                </a:solidFill>
              </a:rPr>
              <a:t>Bar charts for comparing categories</a:t>
            </a:r>
          </a:p>
          <a:p>
            <a:r>
              <a:rPr lang="en-US" sz="3200" dirty="0">
                <a:solidFill>
                  <a:schemeClr val="bg1"/>
                </a:solidFill>
              </a:rPr>
              <a:t>Pie charts for proportion analysis</a:t>
            </a:r>
          </a:p>
          <a:p>
            <a:r>
              <a:rPr lang="en-US" sz="3200" dirty="0">
                <a:solidFill>
                  <a:schemeClr val="bg1"/>
                </a:solidFill>
              </a:rPr>
              <a:t>Dashboards combining multiple visuals for comprehensive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089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7660B98-88BB-A969-5F06-B6CE07A6984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1091589-320C-1A34-22FB-EEC090D3A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18C1FBB-1103-72F2-36D5-7E621619211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E01B51A4-BA7D-0278-DE6A-654802528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1DFE521-D4BC-73AD-3E81-CF6DE27323E8}"/>
              </a:ext>
            </a:extLst>
          </p:cNvPr>
          <p:cNvSpPr>
            <a:spLocks noGrp="1"/>
          </p:cNvSpPr>
          <p:nvPr>
            <p:ph type="title"/>
          </p:nvPr>
        </p:nvSpPr>
        <p:spPr>
          <a:xfrm>
            <a:off x="959799" y="3492212"/>
            <a:ext cx="4538124" cy="970450"/>
          </a:xfrm>
        </p:spPr>
        <p:txBody>
          <a:bodyPr anchor="b">
            <a:noAutofit/>
          </a:bodyPr>
          <a:lstStyle/>
          <a:p>
            <a:pPr algn="l"/>
            <a:r>
              <a:rPr lang="en-IN" sz="7200" dirty="0">
                <a:solidFill>
                  <a:schemeClr val="bg1"/>
                </a:solidFill>
              </a:rPr>
              <a:t>Advantages of Using </a:t>
            </a:r>
            <a:r>
              <a:rPr lang="en-IN" sz="7200" dirty="0" err="1">
                <a:solidFill>
                  <a:schemeClr val="bg1"/>
                </a:solidFill>
              </a:rPr>
              <a:t>Plotly</a:t>
            </a:r>
            <a:endParaRPr lang="en-US" sz="7200" b="1" dirty="0">
              <a:solidFill>
                <a:schemeClr val="bg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A55C4E9-D83C-6407-545A-F70B8610359D}"/>
              </a:ext>
            </a:extLst>
          </p:cNvPr>
          <p:cNvSpPr>
            <a:spLocks noGrp="1" noChangeArrowheads="1"/>
          </p:cNvSpPr>
          <p:nvPr>
            <p:ph idx="1"/>
          </p:nvPr>
        </p:nvSpPr>
        <p:spPr bwMode="auto">
          <a:xfrm>
            <a:off x="5994401" y="760821"/>
            <a:ext cx="6380480"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200" dirty="0">
                <a:solidFill>
                  <a:schemeClr val="bg1"/>
                </a:solidFill>
              </a:rPr>
              <a:t>Enhances </a:t>
            </a:r>
            <a:r>
              <a:rPr lang="en-US" sz="3200" b="1" dirty="0">
                <a:solidFill>
                  <a:schemeClr val="bg1"/>
                </a:solidFill>
              </a:rPr>
              <a:t>data storytelling</a:t>
            </a:r>
            <a:r>
              <a:rPr lang="en-US" sz="3200" dirty="0">
                <a:solidFill>
                  <a:schemeClr val="bg1"/>
                </a:solidFill>
              </a:rPr>
              <a:t> by making charts interactive</a:t>
            </a:r>
          </a:p>
          <a:p>
            <a:r>
              <a:rPr lang="en-US" sz="3200" dirty="0">
                <a:solidFill>
                  <a:schemeClr val="bg1"/>
                </a:solidFill>
              </a:rPr>
              <a:t>Improves </a:t>
            </a:r>
            <a:r>
              <a:rPr lang="en-US" sz="3200" b="1" dirty="0">
                <a:solidFill>
                  <a:schemeClr val="bg1"/>
                </a:solidFill>
              </a:rPr>
              <a:t>decision-making</a:t>
            </a:r>
            <a:r>
              <a:rPr lang="en-US" sz="3200" dirty="0">
                <a:solidFill>
                  <a:schemeClr val="bg1"/>
                </a:solidFill>
              </a:rPr>
              <a:t> through exploratory visuals</a:t>
            </a:r>
          </a:p>
          <a:p>
            <a:r>
              <a:rPr lang="en-US" sz="3200" dirty="0">
                <a:solidFill>
                  <a:schemeClr val="bg1"/>
                </a:solidFill>
              </a:rPr>
              <a:t>Makes </a:t>
            </a:r>
            <a:r>
              <a:rPr lang="en-US" sz="3200" b="1" dirty="0">
                <a:solidFill>
                  <a:schemeClr val="bg1"/>
                </a:solidFill>
              </a:rPr>
              <a:t>presentations and dashboards</a:t>
            </a:r>
            <a:r>
              <a:rPr lang="en-US" sz="3200" dirty="0">
                <a:solidFill>
                  <a:schemeClr val="bg1"/>
                </a:solidFill>
              </a:rPr>
              <a:t> more engaging</a:t>
            </a:r>
          </a:p>
          <a:p>
            <a:r>
              <a:rPr lang="en-US" sz="3200" dirty="0">
                <a:solidFill>
                  <a:schemeClr val="bg1"/>
                </a:solidFill>
              </a:rPr>
              <a:t>Easily integrates with </a:t>
            </a:r>
            <a:r>
              <a:rPr lang="en-US" sz="3200" b="1" dirty="0">
                <a:solidFill>
                  <a:schemeClr val="bg1"/>
                </a:solidFill>
              </a:rPr>
              <a:t>Python data pipelines</a:t>
            </a:r>
            <a:r>
              <a:rPr lang="en-US" sz="3200" dirty="0">
                <a:solidFill>
                  <a:schemeClr val="bg1"/>
                </a:solidFill>
              </a:rPr>
              <a:t> for automation</a:t>
            </a:r>
          </a:p>
          <a:p>
            <a:pPr marL="0" lvl="0" indent="0" defTabSz="914400" eaLnBrk="0" fontAlgn="base" hangingPunct="0">
              <a:lnSpc>
                <a:spcPct val="100000"/>
              </a:lnSpc>
              <a:spcBef>
                <a:spcPct val="0"/>
              </a:spcBef>
              <a:spcAft>
                <a:spcPct val="0"/>
              </a:spcAft>
              <a:buClrTx/>
              <a:buSzTx/>
              <a:buNone/>
            </a:pP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1819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78C7B06-A9B2-6CDE-A8DB-CFCFA88DEB3A}"/>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A69E0513-8458-6AA5-8D06-3B69BF5B3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2FA3E89-E254-067A-6BB2-9ECA6A9B172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61026" y="58802"/>
            <a:ext cx="12553131" cy="6857990"/>
          </a:xfrm>
          <a:prstGeom prst="rect">
            <a:avLst/>
          </a:prstGeom>
        </p:spPr>
      </p:pic>
      <p:pic>
        <p:nvPicPr>
          <p:cNvPr id="57" name="Picture 56">
            <a:extLst>
              <a:ext uri="{FF2B5EF4-FFF2-40B4-BE49-F238E27FC236}">
                <a16:creationId xmlns:a16="http://schemas.microsoft.com/office/drawing/2014/main" id="{46422009-0549-8FD4-4DBC-8128B5B44E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98A7382-263D-CEAF-2178-848ABECC3455}"/>
              </a:ext>
            </a:extLst>
          </p:cNvPr>
          <p:cNvSpPr>
            <a:spLocks noGrp="1"/>
          </p:cNvSpPr>
          <p:nvPr>
            <p:ph type="title"/>
          </p:nvPr>
        </p:nvSpPr>
        <p:spPr>
          <a:xfrm>
            <a:off x="279452" y="2354613"/>
            <a:ext cx="9345089" cy="970450"/>
          </a:xfrm>
        </p:spPr>
        <p:txBody>
          <a:bodyPr anchor="b">
            <a:normAutofit/>
          </a:bodyPr>
          <a:lstStyle/>
          <a:p>
            <a:pPr algn="l"/>
            <a:r>
              <a:rPr lang="en-US" sz="4400" b="1" dirty="0">
                <a:solidFill>
                  <a:schemeClr val="bg1"/>
                </a:solidFill>
                <a:effectLst/>
                <a:latin typeface="Arial" panose="020B0604020202020204" pitchFamily="34" charset="0"/>
                <a:cs typeface="Arial" panose="020B0604020202020204" pitchFamily="34" charset="0"/>
              </a:rPr>
              <a:t>CONCLUSION</a:t>
            </a:r>
          </a:p>
        </p:txBody>
      </p:sp>
      <p:sp>
        <p:nvSpPr>
          <p:cNvPr id="6" name="Rectangle 2">
            <a:extLst>
              <a:ext uri="{FF2B5EF4-FFF2-40B4-BE49-F238E27FC236}">
                <a16:creationId xmlns:a16="http://schemas.microsoft.com/office/drawing/2014/main" id="{73A046B3-10C7-7A63-06D6-27619BA3B8D1}"/>
              </a:ext>
            </a:extLst>
          </p:cNvPr>
          <p:cNvSpPr>
            <a:spLocks noGrp="1" noChangeArrowheads="1"/>
          </p:cNvSpPr>
          <p:nvPr>
            <p:ph idx="1"/>
          </p:nvPr>
        </p:nvSpPr>
        <p:spPr bwMode="auto">
          <a:xfrm>
            <a:off x="4755863" y="652766"/>
            <a:ext cx="71313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3600" dirty="0">
                <a:solidFill>
                  <a:schemeClr val="bg1"/>
                </a:solidFill>
              </a:rPr>
              <a:t>Creating interactive visuals with </a:t>
            </a:r>
            <a:r>
              <a:rPr lang="en-US" sz="3600" dirty="0" err="1">
                <a:solidFill>
                  <a:schemeClr val="bg1"/>
                </a:solidFill>
              </a:rPr>
              <a:t>Plotly</a:t>
            </a:r>
            <a:r>
              <a:rPr lang="en-US" sz="3600" dirty="0">
                <a:solidFill>
                  <a:schemeClr val="bg1"/>
                </a:solidFill>
              </a:rPr>
              <a:t> empowers analysts to communicate data effectively and engage stakeholders in a meaningful way. By combining interactivity with Python’s data handling capabilities, analysts can turn raw data into </a:t>
            </a:r>
            <a:r>
              <a:rPr lang="en-US" sz="3600" b="1" dirty="0">
                <a:solidFill>
                  <a:schemeClr val="bg1"/>
                </a:solidFill>
              </a:rPr>
              <a:t>dynamic insights</a:t>
            </a:r>
            <a:r>
              <a:rPr lang="en-US" sz="3600" dirty="0">
                <a:solidFill>
                  <a:schemeClr val="bg1"/>
                </a:solidFill>
              </a:rPr>
              <a:t> that drive better decisions and deeper understanding.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2080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883985-CFA6-2B0E-BAC3-8E131E98470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49306B0-7FF3-F901-5DFA-34D8C5F6D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901D66E-AC6A-B3CF-7A77-8B0D1F9B193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5C114D29-5E8A-2930-7E23-F41A643EEE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75160E6-D2AF-42A9-8C89-F9CCEDB5A25D}"/>
              </a:ext>
            </a:extLst>
          </p:cNvPr>
          <p:cNvSpPr>
            <a:spLocks noGrp="1"/>
          </p:cNvSpPr>
          <p:nvPr>
            <p:ph type="title"/>
          </p:nvPr>
        </p:nvSpPr>
        <p:spPr>
          <a:xfrm>
            <a:off x="1097451" y="2521762"/>
            <a:ext cx="4538124" cy="970450"/>
          </a:xfrm>
        </p:spPr>
        <p:txBody>
          <a:bodyPr anchor="b">
            <a:normAutofit/>
          </a:bodyPr>
          <a:lstStyle/>
          <a:p>
            <a:pPr algn="l"/>
            <a:r>
              <a:rPr lang="en-US" sz="4000" dirty="0">
                <a:solidFill>
                  <a:schemeClr val="bg1"/>
                </a:solidFill>
                <a:effectLst/>
                <a:latin typeface="Arial" panose="020B0604020202020204" pitchFamily="34" charset="0"/>
                <a:cs typeface="Arial" panose="020B0604020202020204" pitchFamily="34" charset="0"/>
              </a:rPr>
              <a:t>THANK YOU</a:t>
            </a:r>
          </a:p>
        </p:txBody>
      </p:sp>
      <p:sp>
        <p:nvSpPr>
          <p:cNvPr id="24" name="Content Placeholder 2">
            <a:extLst>
              <a:ext uri="{FF2B5EF4-FFF2-40B4-BE49-F238E27FC236}">
                <a16:creationId xmlns:a16="http://schemas.microsoft.com/office/drawing/2014/main" id="{B6E67DF1-8C26-E0BB-B4AC-7E0446AAC6AF}"/>
              </a:ext>
            </a:extLst>
          </p:cNvPr>
          <p:cNvSpPr>
            <a:spLocks noGrp="1"/>
          </p:cNvSpPr>
          <p:nvPr>
            <p:ph idx="1"/>
          </p:nvPr>
        </p:nvSpPr>
        <p:spPr>
          <a:xfrm>
            <a:off x="6900492" y="1732449"/>
            <a:ext cx="4849055" cy="4058751"/>
          </a:xfrm>
        </p:spPr>
        <p:txBody>
          <a:bodyPr anchor="t">
            <a:normAutofit/>
          </a:bodyPr>
          <a:lstStyle/>
          <a:p>
            <a:pPr marL="36900" indent="0">
              <a:buNone/>
            </a:pPr>
            <a:r>
              <a:rPr lang="en-US" sz="3600" dirty="0">
                <a:solidFill>
                  <a:schemeClr val="bg1"/>
                </a:solidFill>
                <a:effectLst/>
              </a:rPr>
              <a:t>If you have any doubts</a:t>
            </a:r>
          </a:p>
          <a:p>
            <a:pPr marL="36900" indent="0">
              <a:buNone/>
            </a:pPr>
            <a:endParaRPr lang="en-US" sz="3600" dirty="0">
              <a:solidFill>
                <a:schemeClr val="bg1"/>
              </a:solidFill>
              <a:effectLst/>
            </a:endParaRPr>
          </a:p>
          <a:p>
            <a:pPr marL="36900" indent="0">
              <a:buNone/>
            </a:pPr>
            <a:r>
              <a:rPr lang="en-US" sz="3600" dirty="0">
                <a:solidFill>
                  <a:schemeClr val="bg1"/>
                </a:solidFill>
                <a:effectLst/>
              </a:rPr>
              <a:t>thahliyamist@gmail.com</a:t>
            </a:r>
          </a:p>
        </p:txBody>
      </p:sp>
    </p:spTree>
    <p:extLst>
      <p:ext uri="{BB962C8B-B14F-4D97-AF65-F5344CB8AC3E}">
        <p14:creationId xmlns:p14="http://schemas.microsoft.com/office/powerpoint/2010/main" val="232912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Cleaning &amp; Preprocessing in Python,day53</Template>
  <TotalTime>5</TotalTime>
  <Words>311</Words>
  <Application>Microsoft Office PowerPoint</Application>
  <PresentationFormat>Widescreen</PresentationFormat>
  <Paragraphs>35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Goudy Old Style</vt:lpstr>
      <vt:lpstr>Wingdings 2</vt:lpstr>
      <vt:lpstr>SlateVTI</vt:lpstr>
      <vt:lpstr>Creating Interactive Visuals with Plotly </vt:lpstr>
      <vt:lpstr>PowerPoint Presentation</vt:lpstr>
      <vt:lpstr>Why Interactive Visuals?</vt:lpstr>
      <vt:lpstr>Features of Plotly</vt:lpstr>
      <vt:lpstr>Applications in Data Analysis</vt:lpstr>
      <vt:lpstr>Advantages of Using Plotly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2025-08-31T14:01:16Z</dcterms:created>
  <dcterms:modified xsi:type="dcterms:W3CDTF">2025-09-01T17:03:40Z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