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79" r:id="rId7"/>
    <p:sldId id="278" r:id="rId8"/>
    <p:sldId id="258" r:id="rId9"/>
    <p:sldId id="280"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2" autoAdjust="0"/>
    <p:restoredTop sz="90655" autoAdjust="0"/>
  </p:normalViewPr>
  <p:slideViewPr>
    <p:cSldViewPr snapToGrid="0">
      <p:cViewPr varScale="1">
        <p:scale>
          <a:sx n="71" d="100"/>
          <a:sy n="71" d="100"/>
        </p:scale>
        <p:origin x="821" y="6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5/9/2025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2799645" y="1704190"/>
            <a:ext cx="8245378" cy="3200400"/>
          </a:xfrm>
        </p:spPr>
        <p:txBody>
          <a:bodyPr anchor="ctr"/>
          <a:lstStyle/>
          <a:p>
            <a:r>
              <a:rPr lang="en-US" sz="6600" dirty="0"/>
              <a:t>Working with API’s in Python</a:t>
            </a:r>
            <a:endParaRPr lang="en-US" sz="11500" b="1"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00B5CD7-3F18-20FB-DD5F-A119B0B92DB1}"/>
              </a:ext>
            </a:extLst>
          </p:cNvPr>
          <p:cNvSpPr>
            <a:spLocks noGrp="1"/>
          </p:cNvSpPr>
          <p:nvPr>
            <p:ph idx="1"/>
          </p:nvPr>
        </p:nvSpPr>
        <p:spPr>
          <a:xfrm>
            <a:off x="698798" y="-101459"/>
            <a:ext cx="11199160" cy="3269589"/>
          </a:xfrm>
        </p:spPr>
        <p:txBody>
          <a:bodyPr>
            <a:noAutofit/>
          </a:bodyPr>
          <a:lstStyle/>
          <a:p>
            <a:pPr>
              <a:buNone/>
            </a:pPr>
            <a:r>
              <a:rPr lang="en-US" sz="3600" b="1" dirty="0">
                <a:solidFill>
                  <a:schemeClr val="tx1"/>
                </a:solidFill>
              </a:rPr>
              <a:t>What is an API?</a:t>
            </a:r>
          </a:p>
          <a:p>
            <a:pPr>
              <a:buFont typeface="Arial" panose="020B0604020202020204" pitchFamily="34" charset="0"/>
              <a:buChar char="•"/>
            </a:pPr>
            <a:r>
              <a:rPr lang="en-US" sz="2400" b="1" dirty="0">
                <a:solidFill>
                  <a:schemeClr val="tx1"/>
                </a:solidFill>
              </a:rPr>
              <a:t>API</a:t>
            </a:r>
            <a:r>
              <a:rPr lang="en-US" sz="2400" dirty="0">
                <a:solidFill>
                  <a:schemeClr val="tx1"/>
                </a:solidFill>
              </a:rPr>
              <a:t> = Application Programming Interface</a:t>
            </a:r>
          </a:p>
          <a:p>
            <a:pPr>
              <a:buFont typeface="Arial" panose="020B0604020202020204" pitchFamily="34" charset="0"/>
              <a:buChar char="•"/>
            </a:pPr>
            <a:r>
              <a:rPr lang="en-US" sz="2400" dirty="0">
                <a:solidFill>
                  <a:schemeClr val="tx1"/>
                </a:solidFill>
              </a:rPr>
              <a:t>Allows two systems to communicate</a:t>
            </a:r>
          </a:p>
          <a:p>
            <a:pPr>
              <a:buFont typeface="Arial" panose="020B0604020202020204" pitchFamily="34" charset="0"/>
              <a:buChar char="•"/>
            </a:pPr>
            <a:r>
              <a:rPr lang="en-US" sz="2400" dirty="0">
                <a:solidFill>
                  <a:schemeClr val="tx1"/>
                </a:solidFill>
              </a:rPr>
              <a:t>Commonly used to access web-based services</a:t>
            </a:r>
          </a:p>
          <a:p>
            <a:pPr>
              <a:buFont typeface="Arial" panose="020B0604020202020204" pitchFamily="34" charset="0"/>
              <a:buChar char="•"/>
            </a:pPr>
            <a:r>
              <a:rPr lang="en-US" sz="2400" dirty="0">
                <a:solidFill>
                  <a:schemeClr val="tx1"/>
                </a:solidFill>
              </a:rPr>
              <a:t>Examples: Weather data, stock prices, social media feeds</a:t>
            </a:r>
          </a:p>
          <a:p>
            <a:pPr>
              <a:buNone/>
            </a:pPr>
            <a:r>
              <a:rPr lang="en-US" sz="3200" b="1" dirty="0">
                <a:solidFill>
                  <a:schemeClr val="tx1"/>
                </a:solidFill>
              </a:rPr>
              <a:t>Why Use APIs in Data Analysis?</a:t>
            </a:r>
          </a:p>
          <a:p>
            <a:pPr>
              <a:buFont typeface="Arial" panose="020B0604020202020204" pitchFamily="34" charset="0"/>
              <a:buChar char="•"/>
            </a:pPr>
            <a:r>
              <a:rPr lang="en-US" sz="2400" dirty="0">
                <a:solidFill>
                  <a:schemeClr val="tx1"/>
                </a:solidFill>
              </a:rPr>
              <a:t>Access real-time and external data</a:t>
            </a:r>
          </a:p>
          <a:p>
            <a:pPr>
              <a:buFont typeface="Arial" panose="020B0604020202020204" pitchFamily="34" charset="0"/>
              <a:buChar char="•"/>
            </a:pPr>
            <a:r>
              <a:rPr lang="en-US" sz="2400" dirty="0">
                <a:solidFill>
                  <a:schemeClr val="tx1"/>
                </a:solidFill>
              </a:rPr>
              <a:t>Automate data collection</a:t>
            </a:r>
          </a:p>
          <a:p>
            <a:pPr>
              <a:buFont typeface="Arial" panose="020B0604020202020204" pitchFamily="34" charset="0"/>
              <a:buChar char="•"/>
            </a:pPr>
            <a:r>
              <a:rPr lang="en-US" sz="2400" dirty="0">
                <a:solidFill>
                  <a:schemeClr val="tx1"/>
                </a:solidFill>
              </a:rPr>
              <a:t>Integrate diverse data sources into projects</a:t>
            </a:r>
          </a:p>
          <a:p>
            <a:pPr>
              <a:buFont typeface="Arial" panose="020B0604020202020204" pitchFamily="34" charset="0"/>
              <a:buChar char="•"/>
            </a:pPr>
            <a:r>
              <a:rPr lang="en-US" sz="2400" dirty="0">
                <a:solidFill>
                  <a:schemeClr val="tx1"/>
                </a:solidFill>
              </a:rPr>
              <a:t>Replace manual downloads or scraping</a:t>
            </a:r>
          </a:p>
          <a:p>
            <a:pPr>
              <a:buFont typeface="Arial" panose="020B0604020202020204" pitchFamily="34" charset="0"/>
              <a:buChar char="•"/>
            </a:pPr>
            <a:endParaRPr lang="en-US"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1731980" y="771010"/>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8E70E57-3FDA-0C39-0472-D054ECB12F5F}"/>
              </a:ext>
            </a:extLst>
          </p:cNvPr>
          <p:cNvSpPr>
            <a:spLocks noChangeArrowheads="1"/>
          </p:cNvSpPr>
          <p:nvPr/>
        </p:nvSpPr>
        <p:spPr bwMode="auto">
          <a:xfrm>
            <a:off x="1000460" y="3954259"/>
            <a:ext cx="811709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bg1"/>
                </a:solidFill>
                <a:effectLst/>
                <a:latin typeface="Arial" panose="020B0604020202020204" pitchFamily="34" charset="0"/>
              </a:rPr>
              <a:t>Tools for API Access in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Unicode MS"/>
              </a:rPr>
              <a:t>requests</a:t>
            </a:r>
            <a:r>
              <a:rPr kumimoji="0" lang="en-US" altLang="en-US" sz="2400" b="0" i="0" u="none" strike="noStrike" cap="none" normalizeH="0" baseline="0" dirty="0">
                <a:ln>
                  <a:noFill/>
                </a:ln>
                <a:solidFill>
                  <a:schemeClr val="bg1"/>
                </a:solidFill>
                <a:effectLst/>
              </a:rPr>
              <a:t>: For sending HTTP GET/POST requests</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bg1"/>
                </a:solidFill>
                <a:effectLst/>
                <a:latin typeface="Arial Unicode MS"/>
              </a:rPr>
              <a:t>json</a:t>
            </a:r>
            <a:r>
              <a:rPr kumimoji="0" lang="en-US" altLang="en-US" sz="2400" b="0" i="0" u="none" strike="noStrike" cap="none" normalizeH="0" baseline="0" dirty="0">
                <a:ln>
                  <a:noFill/>
                </a:ln>
                <a:solidFill>
                  <a:schemeClr val="bg1"/>
                </a:solidFill>
                <a:effectLst/>
              </a:rPr>
              <a:t>: To parse and work with API responses</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Optional: </a:t>
            </a:r>
            <a:r>
              <a:rPr kumimoji="0" lang="en-US" altLang="en-US" sz="2400" b="1" i="0" u="none" strike="noStrike" cap="none" normalizeH="0" baseline="0" dirty="0">
                <a:ln>
                  <a:noFill/>
                </a:ln>
                <a:solidFill>
                  <a:schemeClr val="bg1"/>
                </a:solidFill>
                <a:effectLst/>
                <a:latin typeface="Arial Unicode MS"/>
              </a:rPr>
              <a:t>pandas</a:t>
            </a:r>
            <a:r>
              <a:rPr kumimoji="0" lang="en-US" altLang="en-US" sz="2400" b="0" i="0" u="none" strike="noStrike" cap="none" normalizeH="0" baseline="0" dirty="0">
                <a:ln>
                  <a:noFill/>
                </a:ln>
                <a:solidFill>
                  <a:schemeClr val="bg1"/>
                </a:solidFill>
                <a:effectLst/>
              </a:rPr>
              <a:t> for organizing API data into </a:t>
            </a:r>
            <a:r>
              <a:rPr kumimoji="0" lang="en-US" altLang="en-US" sz="2400" b="0" i="0" u="none" strike="noStrike" cap="none" normalizeH="0" baseline="0" dirty="0" err="1">
                <a:ln>
                  <a:noFill/>
                </a:ln>
                <a:solidFill>
                  <a:schemeClr val="bg1"/>
                </a:solidFill>
                <a:effectLst/>
              </a:rPr>
              <a:t>DataFrames</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20D84E2-5C7D-0A7A-C5DB-6AF00E96499D}"/>
              </a:ext>
            </a:extLst>
          </p:cNvPr>
          <p:cNvSpPr>
            <a:spLocks noChangeArrowheads="1"/>
          </p:cNvSpPr>
          <p:nvPr/>
        </p:nvSpPr>
        <p:spPr bwMode="auto">
          <a:xfrm>
            <a:off x="1204854" y="633715"/>
            <a:ext cx="781005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bg1"/>
                </a:solidFill>
                <a:effectLst/>
                <a:latin typeface="Arial" panose="020B0604020202020204" pitchFamily="34" charset="0"/>
              </a:rPr>
              <a:t>Basic API Workflow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bg1"/>
                </a:solidFill>
                <a:effectLst/>
                <a:latin typeface="Arial" panose="020B0604020202020204" pitchFamily="34" charset="0"/>
              </a:rPr>
              <a:t>Get the API </a:t>
            </a:r>
            <a:r>
              <a:rPr kumimoji="0" lang="en-US" altLang="en-US" sz="2400" b="1" i="0" u="none" strike="noStrike" cap="none" normalizeH="0" baseline="0" dirty="0">
                <a:ln>
                  <a:noFill/>
                </a:ln>
                <a:solidFill>
                  <a:schemeClr val="bg1"/>
                </a:solidFill>
                <a:effectLst/>
                <a:latin typeface="Arial" panose="020B0604020202020204" pitchFamily="34" charset="0"/>
              </a:rPr>
              <a:t>endpoint (URL)</a:t>
            </a: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bg1"/>
                </a:solidFill>
                <a:effectLst/>
                <a:latin typeface="Arial" panose="020B0604020202020204" pitchFamily="34" charset="0"/>
              </a:rPr>
              <a:t>Send request using </a:t>
            </a:r>
            <a:r>
              <a:rPr kumimoji="0" lang="en-US" altLang="en-US" sz="2400" b="0" i="0" u="none" strike="noStrike" cap="none" normalizeH="0" baseline="0" dirty="0" err="1">
                <a:ln>
                  <a:noFill/>
                </a:ln>
                <a:solidFill>
                  <a:schemeClr val="bg1"/>
                </a:solidFill>
                <a:effectLst/>
                <a:latin typeface="Arial Unicode MS"/>
              </a:rPr>
              <a:t>requests.get</a:t>
            </a:r>
            <a:r>
              <a:rPr kumimoji="0" lang="en-US" altLang="en-US" sz="2400" b="0" i="0" u="none" strike="noStrike" cap="none" normalizeH="0" baseline="0" dirty="0">
                <a:ln>
                  <a:noFill/>
                </a:ln>
                <a:solidFill>
                  <a:schemeClr val="bg1"/>
                </a:solidFill>
                <a:effectLst/>
                <a:latin typeface="Arial Unicode MS"/>
              </a:rPr>
              <a:t>()</a:t>
            </a: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bg1"/>
                </a:solidFill>
                <a:effectLst/>
                <a:latin typeface="Arial" panose="020B0604020202020204" pitchFamily="34" charset="0"/>
              </a:rPr>
              <a:t>Check status with </a:t>
            </a:r>
            <a:r>
              <a:rPr kumimoji="0" lang="en-US" altLang="en-US" sz="2400" b="0" i="0" u="none" strike="noStrike" cap="none" normalizeH="0" baseline="0" dirty="0">
                <a:ln>
                  <a:noFill/>
                </a:ln>
                <a:solidFill>
                  <a:schemeClr val="bg1"/>
                </a:solidFill>
                <a:effectLst/>
                <a:latin typeface="Arial Unicode MS"/>
              </a:rPr>
              <a:t>.</a:t>
            </a:r>
            <a:r>
              <a:rPr kumimoji="0" lang="en-US" altLang="en-US" sz="2400" b="0" i="0" u="none" strike="noStrike" cap="none" normalizeH="0" baseline="0" dirty="0" err="1">
                <a:ln>
                  <a:noFill/>
                </a:ln>
                <a:solidFill>
                  <a:schemeClr val="bg1"/>
                </a:solidFill>
                <a:effectLst/>
                <a:latin typeface="Arial Unicode MS"/>
              </a:rPr>
              <a:t>status_code</a:t>
            </a: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bg1"/>
                </a:solidFill>
                <a:effectLst/>
                <a:latin typeface="Arial" panose="020B0604020202020204" pitchFamily="34" charset="0"/>
              </a:rPr>
              <a:t>Parse JSON data using </a:t>
            </a:r>
            <a:r>
              <a:rPr kumimoji="0" lang="en-US" altLang="en-US" sz="2400" b="0" i="0" u="none" strike="noStrike" cap="none" normalizeH="0" baseline="0" dirty="0">
                <a:ln>
                  <a:noFill/>
                </a:ln>
                <a:solidFill>
                  <a:schemeClr val="bg1"/>
                </a:solidFill>
                <a:effectLst/>
                <a:latin typeface="Arial Unicode MS"/>
              </a:rPr>
              <a:t>.</a:t>
            </a:r>
            <a:r>
              <a:rPr kumimoji="0" lang="en-US" altLang="en-US" sz="2400" b="0" i="0" u="none" strike="noStrike" cap="none" normalizeH="0" baseline="0" dirty="0" err="1">
                <a:ln>
                  <a:noFill/>
                </a:ln>
                <a:solidFill>
                  <a:schemeClr val="bg1"/>
                </a:solidFill>
                <a:effectLst/>
                <a:latin typeface="Arial Unicode MS"/>
              </a:rPr>
              <a:t>json</a:t>
            </a:r>
            <a:r>
              <a:rPr kumimoji="0" lang="en-US" altLang="en-US" sz="2400" b="0" i="0" u="none" strike="noStrike" cap="none" normalizeH="0" baseline="0" dirty="0">
                <a:ln>
                  <a:noFill/>
                </a:ln>
                <a:solidFill>
                  <a:schemeClr val="bg1"/>
                </a:solidFill>
                <a:effectLst/>
                <a:latin typeface="Arial Unicode MS"/>
              </a:rPr>
              <a:t>()</a:t>
            </a:r>
            <a:endParaRPr kumimoji="0" lang="en-US" altLang="en-US" sz="2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bg1"/>
                </a:solidFill>
                <a:effectLst/>
                <a:latin typeface="Arial" panose="020B0604020202020204" pitchFamily="34" charset="0"/>
              </a:rPr>
              <a:t>Work with the data in Python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24145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278B-D098-8E2B-A19F-4046D79665A1}"/>
              </a:ext>
            </a:extLst>
          </p:cNvPr>
          <p:cNvSpPr>
            <a:spLocks noGrp="1" noChangeArrowheads="1"/>
          </p:cNvSpPr>
          <p:nvPr>
            <p:ph type="ctrTitle"/>
          </p:nvPr>
        </p:nvSpPr>
        <p:spPr bwMode="auto">
          <a:xfrm>
            <a:off x="613316" y="1027676"/>
            <a:ext cx="1057135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Example – GET Request</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import requests response = </a:t>
            </a:r>
            <a:r>
              <a:rPr kumimoji="0" lang="en-US" altLang="en-US" sz="2800" b="0" i="0" u="none" strike="noStrike" cap="none" normalizeH="0" baseline="0" dirty="0" err="1">
                <a:ln>
                  <a:noFill/>
                </a:ln>
                <a:solidFill>
                  <a:schemeClr val="tx1"/>
                </a:solidFill>
                <a:effectLst/>
                <a:latin typeface="Arial Unicode MS"/>
              </a:rPr>
              <a:t>requests.get</a:t>
            </a:r>
            <a:r>
              <a:rPr kumimoji="0" lang="en-US" altLang="en-US" sz="2800" b="0" i="0" u="none" strike="noStrike" cap="none" normalizeH="0" baseline="0" dirty="0">
                <a:ln>
                  <a:noFill/>
                </a:ln>
                <a:solidFill>
                  <a:schemeClr val="tx1"/>
                </a:solidFill>
                <a:effectLst/>
                <a:latin typeface="Arial Unicode MS"/>
              </a:rPr>
              <a:t>("https://api.example.com/data") if </a:t>
            </a:r>
            <a:r>
              <a:rPr kumimoji="0" lang="en-US" altLang="en-US" sz="2800" b="0" i="0" u="none" strike="noStrike" cap="none" normalizeH="0" baseline="0" dirty="0" err="1">
                <a:ln>
                  <a:noFill/>
                </a:ln>
                <a:solidFill>
                  <a:schemeClr val="tx1"/>
                </a:solidFill>
                <a:effectLst/>
                <a:latin typeface="Arial Unicode MS"/>
              </a:rPr>
              <a:t>response.status_code</a:t>
            </a:r>
            <a:r>
              <a:rPr kumimoji="0" lang="en-US" altLang="en-US" sz="2800" b="0" i="0" u="none" strike="noStrike" cap="none" normalizeH="0" baseline="0" dirty="0">
                <a:ln>
                  <a:noFill/>
                </a:ln>
                <a:solidFill>
                  <a:schemeClr val="tx1"/>
                </a:solidFill>
                <a:effectLst/>
                <a:latin typeface="Arial Unicode MS"/>
              </a:rPr>
              <a:t> == 200: data = </a:t>
            </a:r>
            <a:r>
              <a:rPr kumimoji="0" lang="en-US" altLang="en-US" sz="2800" b="0" i="0" u="none" strike="noStrike" cap="none" normalizeH="0" baseline="0" dirty="0" err="1">
                <a:ln>
                  <a:noFill/>
                </a:ln>
                <a:solidFill>
                  <a:schemeClr val="tx1"/>
                </a:solidFill>
                <a:effectLst/>
                <a:latin typeface="Arial Unicode MS"/>
              </a:rPr>
              <a:t>response.json</a:t>
            </a:r>
            <a:r>
              <a:rPr kumimoji="0" lang="en-US" altLang="en-US" sz="2800" b="0" i="0" u="none" strike="noStrike" cap="none" normalizeH="0" baseline="0" dirty="0">
                <a:ln>
                  <a:noFill/>
                </a:ln>
                <a:solidFill>
                  <a:schemeClr val="tx1"/>
                </a:solidFill>
                <a:effectLst/>
                <a:latin typeface="Arial Unicode MS"/>
              </a:rPr>
              <a:t>() print(data)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Replace </a:t>
            </a:r>
            <a:r>
              <a:rPr kumimoji="0" lang="en-US" altLang="en-US" sz="2800" b="0" i="0" u="none" strike="noStrike" cap="none" normalizeH="0" baseline="0" dirty="0">
                <a:ln>
                  <a:noFill/>
                </a:ln>
                <a:solidFill>
                  <a:schemeClr val="tx1"/>
                </a:solidFill>
                <a:effectLst/>
                <a:latin typeface="Arial Unicode MS"/>
              </a:rPr>
              <a:t>"https://api.example.com/data"</a:t>
            </a:r>
            <a:r>
              <a:rPr kumimoji="0" lang="en-US" altLang="en-US" sz="2800" b="0" i="0" u="none" strike="noStrike" cap="none" normalizeH="0" baseline="0" dirty="0">
                <a:ln>
                  <a:noFill/>
                </a:ln>
                <a:solidFill>
                  <a:schemeClr val="tx1"/>
                </a:solidFill>
                <a:effectLst/>
              </a:rPr>
              <a:t> with actual API endpoint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Many APIs require </a:t>
            </a:r>
            <a:r>
              <a:rPr kumimoji="0" lang="en-US" altLang="en-US" sz="2800" b="1" i="0" u="none" strike="noStrike" cap="none" normalizeH="0" baseline="0" dirty="0">
                <a:ln>
                  <a:noFill/>
                </a:ln>
                <a:solidFill>
                  <a:schemeClr val="tx1"/>
                </a:solidFill>
                <a:effectLst/>
                <a:latin typeface="Arial" panose="020B0604020202020204" pitchFamily="34" charset="0"/>
              </a:rPr>
              <a:t>API keys</a:t>
            </a:r>
            <a:r>
              <a:rPr kumimoji="0" lang="en-US" altLang="en-US" sz="2800" b="0" i="0" u="none" strike="noStrike" cap="none" normalizeH="0" baseline="0" dirty="0">
                <a:ln>
                  <a:noFill/>
                </a:ln>
                <a:solidFill>
                  <a:schemeClr val="tx1"/>
                </a:solidFill>
                <a:effectLst/>
                <a:latin typeface="Arial" panose="020B0604020202020204" pitchFamily="34" charset="0"/>
              </a:rPr>
              <a:t> (authentication)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7439AD0-DAB1-461E-534F-2F64C6481D58}"/>
              </a:ext>
            </a:extLst>
          </p:cNvPr>
          <p:cNvSpPr>
            <a:spLocks noGrp="1" noChangeArrowheads="1"/>
          </p:cNvSpPr>
          <p:nvPr>
            <p:ph sz="half" idx="2"/>
          </p:nvPr>
        </p:nvSpPr>
        <p:spPr bwMode="auto">
          <a:xfrm>
            <a:off x="612383" y="229819"/>
            <a:ext cx="968386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Working with Authenticated APIs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Some APIs require a key/token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Pass it using headers or query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headers = {'Authorization': 'Bearer YOUR_API_KEY'} response = </a:t>
            </a:r>
            <a:r>
              <a:rPr kumimoji="0" lang="en-US" altLang="en-US" sz="2400" b="0" i="0" u="none" strike="noStrike" cap="none" normalizeH="0" baseline="0" dirty="0" err="1">
                <a:ln>
                  <a:noFill/>
                </a:ln>
                <a:solidFill>
                  <a:schemeClr val="tx1"/>
                </a:solidFill>
                <a:effectLst/>
                <a:latin typeface="Arial Unicode MS"/>
              </a:rPr>
              <a:t>requests.get</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url</a:t>
            </a:r>
            <a:r>
              <a:rPr kumimoji="0" lang="en-US" altLang="en-US" sz="2400" b="0" i="0" u="none" strike="noStrike" cap="none" normalizeH="0" baseline="0" dirty="0">
                <a:ln>
                  <a:noFill/>
                </a:ln>
                <a:solidFill>
                  <a:schemeClr val="tx1"/>
                </a:solidFill>
                <a:effectLst/>
                <a:latin typeface="Arial Unicode MS"/>
              </a:rPr>
              <a:t>, headers=headers)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76100529-0D80-3D61-FD03-8B852A2331DB}"/>
              </a:ext>
            </a:extLst>
          </p:cNvPr>
          <p:cNvSpPr>
            <a:spLocks noChangeArrowheads="1"/>
          </p:cNvSpPr>
          <p:nvPr/>
        </p:nvSpPr>
        <p:spPr bwMode="auto">
          <a:xfrm>
            <a:off x="516367" y="3776734"/>
            <a:ext cx="878157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Structuring and Using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Extract specific fields from JSON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Loop through data for lists or dictionaries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t>
            </a:r>
            <a:r>
              <a:rPr kumimoji="0" lang="en-US" altLang="en-US" sz="2400" b="0" i="0" u="none" strike="noStrike" cap="none" normalizeH="0" baseline="0" dirty="0" err="1">
                <a:ln>
                  <a:noFill/>
                </a:ln>
                <a:solidFill>
                  <a:schemeClr val="tx1"/>
                </a:solidFill>
                <a:effectLst/>
                <a:latin typeface="Arial Unicode MS"/>
              </a:rPr>
              <a:t>pandas.DataFrame</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a:ln>
                  <a:noFill/>
                </a:ln>
                <a:solidFill>
                  <a:schemeClr val="tx1"/>
                </a:solidFill>
                <a:effectLst/>
              </a:rPr>
              <a:t> for tabular structure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import pandas as pd </a:t>
            </a:r>
            <a:r>
              <a:rPr kumimoji="0" lang="en-US" altLang="en-US" sz="2400" b="0" i="0" u="none" strike="noStrike" cap="none" normalizeH="0" baseline="0" dirty="0" err="1">
                <a:ln>
                  <a:noFill/>
                </a:ln>
                <a:solidFill>
                  <a:schemeClr val="tx1"/>
                </a:solidFill>
                <a:effectLst/>
                <a:latin typeface="Arial Unicode MS"/>
              </a:rPr>
              <a:t>df</a:t>
            </a:r>
            <a:r>
              <a:rPr kumimoji="0" lang="en-US" altLang="en-US" sz="2400" b="0" i="0" u="none" strike="noStrike" cap="none" normalizeH="0" baseline="0" dirty="0">
                <a:ln>
                  <a:noFill/>
                </a:ln>
                <a:solidFill>
                  <a:schemeClr val="tx1"/>
                </a:solidFill>
                <a:effectLst/>
                <a:latin typeface="Arial Unicode MS"/>
              </a:rPr>
              <a:t> = </a:t>
            </a:r>
            <a:r>
              <a:rPr kumimoji="0" lang="en-US" altLang="en-US" sz="2400" b="0" i="0" u="none" strike="noStrike" cap="none" normalizeH="0" baseline="0" dirty="0" err="1">
                <a:ln>
                  <a:noFill/>
                </a:ln>
                <a:solidFill>
                  <a:schemeClr val="tx1"/>
                </a:solidFill>
                <a:effectLst/>
                <a:latin typeface="Arial Unicode MS"/>
              </a:rPr>
              <a:t>pd.DataFrame</a:t>
            </a:r>
            <a:r>
              <a:rPr kumimoji="0" lang="en-US" altLang="en-US" sz="2400" b="0" i="0" u="none" strike="noStrike" cap="none" normalizeH="0" baseline="0" dirty="0">
                <a:ln>
                  <a:noFill/>
                </a:ln>
                <a:solidFill>
                  <a:schemeClr val="tx1"/>
                </a:solidFill>
                <a:effectLst/>
                <a:latin typeface="Arial Unicode MS"/>
              </a:rPr>
              <a:t>(data['items']) </a:t>
            </a:r>
            <a:r>
              <a:rPr kumimoji="0" lang="en-US" altLang="en-US" sz="2400" b="0" i="0" u="none" strike="noStrike" cap="none" normalizeH="0" baseline="0" dirty="0" err="1">
                <a:ln>
                  <a:noFill/>
                </a:ln>
                <a:solidFill>
                  <a:schemeClr val="tx1"/>
                </a:solidFill>
                <a:effectLst/>
                <a:latin typeface="Arial Unicode MS"/>
              </a:rPr>
              <a:t>df.head</a:t>
            </a:r>
            <a:r>
              <a:rPr kumimoji="0" lang="en-US" altLang="en-US" sz="2400" b="0" i="0" u="none" strike="noStrike" cap="none" normalizeH="0" baseline="0" dirty="0">
                <a:ln>
                  <a:noFill/>
                </a:ln>
                <a:solidFill>
                  <a:schemeClr val="tx1"/>
                </a:solidFill>
                <a:effectLst/>
                <a:latin typeface="Arial Unicode MS"/>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2160994" y="-2011258"/>
            <a:ext cx="3561581" cy="3457971"/>
          </a:xfrm>
        </p:spPr>
        <p:txBody>
          <a:bodyPr/>
          <a:lstStyle/>
          <a:p>
            <a:r>
              <a:rPr lang="en-US" dirty="0"/>
              <a:t>CONCLUSION</a:t>
            </a:r>
            <a:br>
              <a:rPr lang="en-US" dirty="0"/>
            </a:br>
            <a:endParaRPr lang="en-US" dirty="0"/>
          </a:p>
        </p:txBody>
      </p:sp>
      <p:sp>
        <p:nvSpPr>
          <p:cNvPr id="4" name="Rectangle 1">
            <a:extLst>
              <a:ext uri="{FF2B5EF4-FFF2-40B4-BE49-F238E27FC236}">
                <a16:creationId xmlns:a16="http://schemas.microsoft.com/office/drawing/2014/main" id="{5D8DB170-8BCD-3D45-3094-DF07AB960247}"/>
              </a:ext>
            </a:extLst>
          </p:cNvPr>
          <p:cNvSpPr>
            <a:spLocks noChangeArrowheads="1"/>
          </p:cNvSpPr>
          <p:nvPr/>
        </p:nvSpPr>
        <p:spPr bwMode="auto">
          <a:xfrm>
            <a:off x="387275" y="1859203"/>
            <a:ext cx="1125249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Arial" panose="020B0604020202020204" pitchFamily="34" charset="0"/>
              </a:rPr>
              <a:t>Working with APIs in Python is a powerful way to access real-time, dynamic, and diverse datasets that can enrich your data analysis and automation workflows. With libraries like </a:t>
            </a:r>
            <a:r>
              <a:rPr kumimoji="0" lang="en-US" altLang="en-US" sz="2800" b="0" i="0" u="none" strike="noStrike" cap="none" normalizeH="0" baseline="0" dirty="0">
                <a:ln>
                  <a:noFill/>
                </a:ln>
                <a:solidFill>
                  <a:schemeClr val="bg1"/>
                </a:solidFill>
                <a:effectLst/>
                <a:latin typeface="Arial Unicode MS"/>
              </a:rPr>
              <a:t>requests</a:t>
            </a:r>
            <a:r>
              <a:rPr kumimoji="0" lang="en-US" altLang="en-US" sz="2800" b="0" i="0" u="none" strike="noStrike" cap="none" normalizeH="0" baseline="0" dirty="0">
                <a:ln>
                  <a:noFill/>
                </a:ln>
                <a:solidFill>
                  <a:schemeClr val="bg1"/>
                </a:solidFill>
                <a:effectLst/>
              </a:rPr>
              <a:t> and </a:t>
            </a:r>
            <a:r>
              <a:rPr kumimoji="0" lang="en-US" altLang="en-US" sz="2800" b="0" i="0" u="none" strike="noStrike" cap="none" normalizeH="0" baseline="0" dirty="0" err="1">
                <a:ln>
                  <a:noFill/>
                </a:ln>
                <a:solidFill>
                  <a:schemeClr val="bg1"/>
                </a:solidFill>
                <a:effectLst/>
                <a:latin typeface="Arial Unicode MS"/>
              </a:rPr>
              <a:t>json</a:t>
            </a:r>
            <a:r>
              <a:rPr kumimoji="0" lang="en-US" altLang="en-US" sz="2800" b="0" i="0" u="none" strike="noStrike" cap="none" normalizeH="0" baseline="0" dirty="0">
                <a:ln>
                  <a:noFill/>
                </a:ln>
                <a:solidFill>
                  <a:schemeClr val="bg1"/>
                </a:solidFill>
                <a:effectLst/>
              </a:rPr>
              <a:t>, you can seamlessly fetch and manipulate data from external services, opening up endless possibilities—from monitoring live stock prices to integrating social media metrics into dashboards. Understanding how to communicate with APIs not only broadens your technical capabilities but also prepares you for real-world data scenarios where APIs are often the gateway to valuable insights. Mastering API integration is an essential step for any aspiring data analyst or data scientist in today’s data-driven world. </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9" y="1615736"/>
            <a:ext cx="5812465" cy="1524735"/>
          </a:xfrm>
        </p:spPr>
        <p:txBody>
          <a:bodyPr/>
          <a:lstStyle/>
          <a:p>
            <a:r>
              <a:rPr lang="en-US" sz="6000"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3238103"/>
            <a:ext cx="5971953" cy="2850181"/>
          </a:xfrm>
        </p:spPr>
        <p:txBody>
          <a:bodyPr>
            <a:noAutofit/>
          </a:bodyPr>
          <a:lstStyle/>
          <a:p>
            <a:r>
              <a:rPr lang="en-US" sz="3200" dirty="0"/>
              <a:t>If you have any questions?</a:t>
            </a:r>
          </a:p>
          <a:p>
            <a:r>
              <a:rPr lang="en-US" sz="3200" dirty="0"/>
              <a:t>thahliyamis@gmail.com</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39</TotalTime>
  <Words>421</Words>
  <Application>Microsoft Office PowerPoint</Application>
  <PresentationFormat>Widescreen</PresentationFormat>
  <Paragraphs>58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Unicode MS</vt:lpstr>
      <vt:lpstr>Calibri</vt:lpstr>
      <vt:lpstr>Tenorite</vt:lpstr>
      <vt:lpstr>Custom</vt:lpstr>
      <vt:lpstr>Working with API’s in Python</vt:lpstr>
      <vt:lpstr>PowerPoint Presentation</vt:lpstr>
      <vt:lpstr>PowerPoint Presentation</vt:lpstr>
      <vt:lpstr>Example – GET Request  import requests response = requests.get("https://api.example.com/data") if response.status_code == 200: data = response.json() print(data)  Replace "https://api.example.com/data" with actual API endpoint Many APIs require API keys (authentication) </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2024-11-20T04:49:32Z</dcterms:created>
  <dcterms:modified xsi:type="dcterms:W3CDTF">2025-05-09T18:08:58Z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