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1"/>
  </p:notesMasterIdLst>
  <p:handoutMasterIdLst>
    <p:handoutMasterId r:id="rId12"/>
  </p:handoutMasterIdLst>
  <p:sldIdLst>
    <p:sldId id="256" r:id="rId5"/>
    <p:sldId id="257" r:id="rId6"/>
    <p:sldId id="286" r:id="rId7"/>
    <p:sldId id="288" r:id="rId8"/>
    <p:sldId id="299" r:id="rId9"/>
    <p:sldId id="29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79" d="100"/>
          <a:sy n="79" d="100"/>
        </p:scale>
        <p:origin x="773" y="72"/>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5/9/2025</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193894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3862743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E1AE53-5947-3555-0D87-B08F05DC31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71C6F3-A032-6FD4-7FD2-53F6C9D42B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107F4F-6B80-34D5-CBEB-421E2B786F1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97D20B9-D560-221B-4459-44CD96407FA7}"/>
              </a:ext>
            </a:extLst>
          </p:cNvPr>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3880441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399008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2385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 id="2147483671" r:id="rId5"/>
    <p:sldLayoutId id="2147483659" r:id="rId6"/>
    <p:sldLayoutId id="2147483668" r:id="rId7"/>
    <p:sldLayoutId id="2147483669" r:id="rId8"/>
    <p:sldLayoutId id="2147483661" r:id="rId9"/>
    <p:sldLayoutId id="2147483666" r:id="rId10"/>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A7ABED-9B03-7E17-9ED3-E6BE38DC1E9E}"/>
              </a:ext>
            </a:extLst>
          </p:cNvPr>
          <p:cNvSpPr>
            <a:spLocks noGrp="1"/>
          </p:cNvSpPr>
          <p:nvPr>
            <p:ph type="ctrTitle"/>
          </p:nvPr>
        </p:nvSpPr>
        <p:spPr/>
        <p:txBody>
          <a:bodyPr/>
          <a:lstStyle/>
          <a:p>
            <a:r>
              <a:rPr lang="en-US" dirty="0"/>
              <a:t>Data Visualization with Matplotlib and Seaborn</a:t>
            </a:r>
            <a:endParaRPr lang="en-IN" dirty="0"/>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DF34F47-44B3-7010-14E7-D6F2642AFA52}"/>
              </a:ext>
            </a:extLst>
          </p:cNvPr>
          <p:cNvSpPr>
            <a:spLocks noGrp="1"/>
          </p:cNvSpPr>
          <p:nvPr>
            <p:ph idx="1"/>
          </p:nvPr>
        </p:nvSpPr>
        <p:spPr>
          <a:xfrm>
            <a:off x="974040" y="1336530"/>
            <a:ext cx="9779182" cy="3366815"/>
          </a:xfrm>
        </p:spPr>
        <p:txBody>
          <a:bodyPr/>
          <a:lstStyle/>
          <a:p>
            <a:pPr>
              <a:buNone/>
            </a:pPr>
            <a:r>
              <a:rPr lang="en-US" b="1"/>
              <a:t>Why Data Visualization?</a:t>
            </a:r>
          </a:p>
          <a:p>
            <a:pPr>
              <a:buFont typeface="Arial" panose="020B0604020202020204" pitchFamily="34" charset="0"/>
              <a:buChar char="•"/>
            </a:pPr>
            <a:r>
              <a:rPr lang="en-US"/>
              <a:t>Transforms raw data into clear insights</a:t>
            </a:r>
          </a:p>
          <a:p>
            <a:pPr>
              <a:buFont typeface="Arial" panose="020B0604020202020204" pitchFamily="34" charset="0"/>
              <a:buChar char="•"/>
            </a:pPr>
            <a:r>
              <a:rPr lang="en-US"/>
              <a:t>Makes patterns, trends, and outliers visible</a:t>
            </a:r>
          </a:p>
          <a:p>
            <a:pPr>
              <a:buFont typeface="Arial" panose="020B0604020202020204" pitchFamily="34" charset="0"/>
              <a:buChar char="•"/>
            </a:pPr>
            <a:r>
              <a:rPr lang="en-US"/>
              <a:t>Helps in better decision-making</a:t>
            </a:r>
          </a:p>
          <a:p>
            <a:pPr>
              <a:buFont typeface="Arial" panose="020B0604020202020204" pitchFamily="34" charset="0"/>
              <a:buChar char="•"/>
            </a:pPr>
            <a:r>
              <a:rPr lang="en-US"/>
              <a:t>Essential for storytelling with data</a:t>
            </a: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38244B0D-FFB8-5DCE-7A7A-C197C59935CA}"/>
              </a:ext>
            </a:extLst>
          </p:cNvPr>
          <p:cNvSpPr>
            <a:spLocks noGrp="1" noChangeArrowheads="1"/>
          </p:cNvSpPr>
          <p:nvPr>
            <p:ph type="title"/>
          </p:nvPr>
        </p:nvSpPr>
        <p:spPr bwMode="auto">
          <a:xfrm>
            <a:off x="1644146" y="480617"/>
            <a:ext cx="9396747" cy="578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What is Matplotlib?</a:t>
            </a:r>
            <a:br>
              <a:rPr kumimoji="0" lang="en-US" altLang="en-US" sz="2800" b="1" i="0" u="none" strike="noStrike" cap="none" normalizeH="0" baseline="0" dirty="0">
                <a:ln>
                  <a:noFill/>
                </a:ln>
                <a:solidFill>
                  <a:schemeClr val="tx1"/>
                </a:solidFill>
                <a:effectLst/>
                <a:latin typeface="Arial" panose="020B0604020202020204" pitchFamily="34" charset="0"/>
              </a:rPr>
            </a:b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Foundation library for static plots in 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Module: </a:t>
            </a:r>
            <a:r>
              <a:rPr kumimoji="0" lang="en-US" altLang="en-US" sz="2800" b="0" i="0" u="none" strike="noStrike" cap="none" normalizeH="0" baseline="0" dirty="0" err="1">
                <a:ln>
                  <a:noFill/>
                </a:ln>
                <a:solidFill>
                  <a:schemeClr val="tx1"/>
                </a:solidFill>
                <a:effectLst/>
                <a:latin typeface="Arial Unicode MS"/>
              </a:rPr>
              <a:t>matplotlib.pyplot</a:t>
            </a:r>
            <a:r>
              <a:rPr kumimoji="0" lang="en-US" altLang="en-US" sz="2800" b="0" i="0" u="none" strike="noStrike" cap="none" normalizeH="0" baseline="0" dirty="0">
                <a:ln>
                  <a:noFill/>
                </a:ln>
                <a:solidFill>
                  <a:schemeClr val="tx1"/>
                </a:solidFill>
                <a:effectLst/>
              </a:rPr>
              <a:t> (imported as </a:t>
            </a:r>
            <a:r>
              <a:rPr kumimoji="0" lang="en-US" altLang="en-US" sz="2800" b="0" i="0" u="none" strike="noStrike" cap="none" normalizeH="0" baseline="0" dirty="0" err="1">
                <a:ln>
                  <a:noFill/>
                </a:ln>
                <a:solidFill>
                  <a:schemeClr val="tx1"/>
                </a:solidFill>
                <a:effectLst/>
                <a:latin typeface="Arial Unicode MS"/>
              </a:rPr>
              <a:t>plt</a:t>
            </a:r>
            <a:r>
              <a:rPr kumimoji="0" lang="en-US" altLang="en-US" sz="2800" b="0" i="0" u="none" strike="noStrike" cap="none" normalizeH="0" baseline="0" dirty="0">
                <a:ln>
                  <a:noFill/>
                </a:ln>
                <a:solidFill>
                  <a:schemeClr val="tx1"/>
                </a:solidFill>
                <a:effectLst/>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Supports: line, bar, scatter, histogram, etc.</a:t>
            </a:r>
          </a:p>
          <a:p>
            <a:pPr>
              <a:buNone/>
            </a:pPr>
            <a:r>
              <a:rPr kumimoji="0" lang="en-US" altLang="en-US" sz="2800" b="0" i="0" u="none" strike="noStrike" cap="none" normalizeH="0" baseline="0" dirty="0">
                <a:ln>
                  <a:noFill/>
                </a:ln>
                <a:solidFill>
                  <a:schemeClr val="tx1"/>
                </a:solidFill>
                <a:effectLst/>
                <a:latin typeface="Arial" panose="020B0604020202020204" pitchFamily="34" charset="0"/>
              </a:rPr>
              <a:t>Highly customizable and flexible</a:t>
            </a:r>
            <a:br>
              <a:rPr kumimoji="0" lang="en-US" altLang="en-US" sz="2800" b="0" i="0" u="none" strike="noStrike" cap="none" normalizeH="0" baseline="0" dirty="0">
                <a:ln>
                  <a:noFill/>
                </a:ln>
                <a:solidFill>
                  <a:schemeClr val="tx1"/>
                </a:solidFill>
                <a:effectLst/>
                <a:latin typeface="Arial" panose="020B0604020202020204" pitchFamily="34" charset="0"/>
              </a:rPr>
            </a:br>
            <a:br>
              <a:rPr kumimoji="0" lang="en-US" altLang="en-US" sz="2800" b="0" i="0" u="none" strike="noStrike" cap="none" normalizeH="0" baseline="0" dirty="0">
                <a:ln>
                  <a:noFill/>
                </a:ln>
                <a:solidFill>
                  <a:schemeClr val="tx1"/>
                </a:solidFill>
                <a:effectLst/>
                <a:latin typeface="Arial" panose="020B0604020202020204" pitchFamily="34" charset="0"/>
              </a:rPr>
            </a:br>
            <a:r>
              <a:rPr lang="en-US" sz="2800" b="1" dirty="0"/>
              <a:t>Key Features of Matplotlib</a:t>
            </a:r>
            <a:br>
              <a:rPr lang="en-US" sz="2800" b="1" dirty="0"/>
            </a:br>
            <a:br>
              <a:rPr lang="en-US" sz="2800" b="1" dirty="0"/>
            </a:br>
            <a:r>
              <a:rPr lang="en-US" sz="2800" b="0" dirty="0"/>
              <a:t>Custom axis labels, titles, and legends</a:t>
            </a:r>
            <a:br>
              <a:rPr lang="en-US" sz="2800" b="0" dirty="0"/>
            </a:br>
            <a:r>
              <a:rPr lang="en-US" sz="2800" b="0" dirty="0"/>
              <a:t>Gridlines, tick marks, and figure size control</a:t>
            </a:r>
            <a:br>
              <a:rPr lang="en-US" sz="2800" b="0" dirty="0"/>
            </a:br>
            <a:r>
              <a:rPr lang="en-US" sz="2800" b="0" dirty="0"/>
              <a:t>Export plots to PNG, PDF, SVG formats</a:t>
            </a:r>
            <a:br>
              <a:rPr lang="en-US" sz="2800" b="0" dirty="0"/>
            </a:br>
            <a:r>
              <a:rPr lang="en-US" sz="2800" b="0" dirty="0"/>
              <a:t>Compatible with NumPy and pandas</a:t>
            </a:r>
            <a:br>
              <a:rPr lang="en-US" sz="2800" dirty="0"/>
            </a:b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267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E75D0A61-A0CF-AF39-4AF6-6AF3C6A10217}"/>
              </a:ext>
            </a:extLst>
          </p:cNvPr>
          <p:cNvSpPr>
            <a:spLocks noGrp="1" noChangeArrowheads="1"/>
          </p:cNvSpPr>
          <p:nvPr>
            <p:ph type="subTitle" idx="1"/>
          </p:nvPr>
        </p:nvSpPr>
        <p:spPr bwMode="auto">
          <a:xfrm>
            <a:off x="954897" y="1191868"/>
            <a:ext cx="9249417"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Combining Both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Use Seaborn for quick &amp; beautiful visuals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Enhance or customize with Matplotlib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Example:</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err="1">
                <a:ln>
                  <a:noFill/>
                </a:ln>
                <a:solidFill>
                  <a:schemeClr val="tx1"/>
                </a:solidFill>
                <a:effectLst/>
                <a:latin typeface="Arial Unicode MS"/>
              </a:rPr>
              <a:t>sns.boxplot</a:t>
            </a:r>
            <a:r>
              <a:rPr kumimoji="0" lang="en-US" altLang="en-US" sz="2800" b="0" i="0" u="none" strike="noStrike" cap="none" normalizeH="0" baseline="0" dirty="0">
                <a:ln>
                  <a:noFill/>
                </a:ln>
                <a:solidFill>
                  <a:schemeClr val="tx1"/>
                </a:solidFill>
                <a:effectLst/>
                <a:latin typeface="Arial Unicode MS"/>
              </a:rPr>
              <a:t>(...)</a:t>
            </a:r>
            <a:br>
              <a:rPr kumimoji="0" lang="en-US" altLang="en-US" sz="2800" b="0" i="0" u="none" strike="noStrike" cap="none" normalizeH="0" baseline="0" dirty="0">
                <a:ln>
                  <a:noFill/>
                </a:ln>
                <a:solidFill>
                  <a:schemeClr val="tx1"/>
                </a:solidFill>
                <a:effectLst/>
              </a:rPr>
            </a:br>
            <a:r>
              <a:rPr kumimoji="0" lang="en-US" altLang="en-US" sz="2800" b="0" i="0" u="none" strike="noStrike" cap="none" normalizeH="0" baseline="0" dirty="0" err="1">
                <a:ln>
                  <a:noFill/>
                </a:ln>
                <a:solidFill>
                  <a:schemeClr val="tx1"/>
                </a:solidFill>
                <a:effectLst/>
                <a:latin typeface="Arial Unicode MS"/>
              </a:rPr>
              <a:t>plt.title</a:t>
            </a:r>
            <a:r>
              <a:rPr kumimoji="0" lang="en-US" altLang="en-US" sz="2800" b="0" i="0" u="none" strike="noStrike" cap="none" normalizeH="0" baseline="0" dirty="0">
                <a:ln>
                  <a:noFill/>
                </a:ln>
                <a:solidFill>
                  <a:schemeClr val="tx1"/>
                </a:solidFill>
                <a:effectLst/>
                <a:latin typeface="Arial Unicode MS"/>
              </a:rPr>
              <a:t>("Boxplot Example")</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Perfect pair for professional visuals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9750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0533A8-D864-1044-61F2-93AE0C5C03CF}"/>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D2691584-AFF7-6B45-F6B0-41D3DECDFDC6}"/>
              </a:ext>
            </a:extLst>
          </p:cNvPr>
          <p:cNvSpPr>
            <a:spLocks noGrp="1"/>
          </p:cNvSpPr>
          <p:nvPr>
            <p:ph type="subTitle" idx="1"/>
          </p:nvPr>
        </p:nvSpPr>
        <p:spPr>
          <a:xfrm>
            <a:off x="85144" y="3065881"/>
            <a:ext cx="11774064" cy="912850"/>
          </a:xfrm>
        </p:spPr>
        <p:txBody>
          <a:bodyPr/>
          <a:lstStyle/>
          <a:p>
            <a:r>
              <a:rPr lang="en-US" b="1" dirty="0">
                <a:solidFill>
                  <a:schemeClr val="tx1"/>
                </a:solidFill>
              </a:rPr>
              <a:t>Conclusion</a:t>
            </a:r>
          </a:p>
          <a:p>
            <a:r>
              <a:rPr lang="en-US" dirty="0">
                <a:solidFill>
                  <a:schemeClr val="tx1"/>
                </a:solidFill>
              </a:rPr>
              <a:t>In conclusion, data visualization is an essential step in the data analysis process, allowing us to explore data intuitively and communicate insights effectively. Python’s Matplotlib and Seaborn libraries provide powerful, flexible, and aesthetically pleasing tools for creating a wide range of visualizations. While Matplotlib offers full control and customization for creating detailed plots, Seaborn simplifies the creation of complex statistical visuals with minimal code. By mastering both libraries, analysts and data scientists can create compelling, data-driven stories that not only inform but also inspire action. Whether you're performing exploratory analysis or presenting final results, effective visualization is the key to unlocking the true value of data.</a:t>
            </a:r>
            <a:endParaRPr lang="en-IN" dirty="0">
              <a:solidFill>
                <a:schemeClr val="tx1"/>
              </a:solidFill>
            </a:endParaRPr>
          </a:p>
        </p:txBody>
      </p:sp>
    </p:spTree>
    <p:extLst>
      <p:ext uri="{BB962C8B-B14F-4D97-AF65-F5344CB8AC3E}">
        <p14:creationId xmlns:p14="http://schemas.microsoft.com/office/powerpoint/2010/main" val="2092620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dirty="0"/>
              <a:t>Thank you</a:t>
            </a:r>
          </a:p>
        </p:txBody>
      </p:sp>
      <p:sp>
        <p:nvSpPr>
          <p:cNvPr id="5" name="Subtitle 4">
            <a:extLst>
              <a:ext uri="{FF2B5EF4-FFF2-40B4-BE49-F238E27FC236}">
                <a16:creationId xmlns:a16="http://schemas.microsoft.com/office/drawing/2014/main" id="{67BB04B7-47A4-741B-59E0-F0E6F2126E8F}"/>
              </a:ext>
            </a:extLst>
          </p:cNvPr>
          <p:cNvSpPr>
            <a:spLocks noGrp="1"/>
          </p:cNvSpPr>
          <p:nvPr>
            <p:ph type="subTitle" idx="1"/>
          </p:nvPr>
        </p:nvSpPr>
        <p:spPr>
          <a:xfrm>
            <a:off x="1167493" y="3685939"/>
            <a:ext cx="6220277" cy="2919512"/>
          </a:xfrm>
        </p:spPr>
        <p:txBody>
          <a:bodyPr/>
          <a:lstStyle/>
          <a:p>
            <a:r>
              <a:rPr lang="en-US" dirty="0"/>
              <a:t>If you have any questions?</a:t>
            </a:r>
          </a:p>
          <a:p>
            <a:r>
              <a:rPr lang="en-US" dirty="0"/>
              <a:t>thahliyamist@gmail.com</a:t>
            </a:r>
          </a:p>
        </p:txBody>
      </p:sp>
    </p:spTree>
    <p:extLst>
      <p:ext uri="{BB962C8B-B14F-4D97-AF65-F5344CB8AC3E}">
        <p14:creationId xmlns:p14="http://schemas.microsoft.com/office/powerpoint/2010/main" val="1609673525"/>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2.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MySQL JSON Data Type &amp; Functions,Day45</Template>
  <TotalTime>18</TotalTime>
  <Words>287</Words>
  <Application>Microsoft Office PowerPoint</Application>
  <PresentationFormat>Widescreen</PresentationFormat>
  <Paragraphs>27</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Unicode MS</vt:lpstr>
      <vt:lpstr>Calibri</vt:lpstr>
      <vt:lpstr>Tenorite</vt:lpstr>
      <vt:lpstr>Custom</vt:lpstr>
      <vt:lpstr>Data Visualization with Matplotlib and Seaborn</vt:lpstr>
      <vt:lpstr>PowerPoint Presentation</vt:lpstr>
      <vt:lpstr>What is Matplotlib?  Foundation library for static plots in Python Module: matplotlib.pyplot (imported as plt) Supports: line, bar, scatter, histogram, etc. Highly customizable and flexible  Key Features of Matplotlib  Custom axis labels, titles, and legends Gridlines, tick marks, and figure size control Export plots to PNG, PDF, SVG formats Compatible with NumPy and pandas  </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Thahliya M</dc:creator>
  <cp:lastModifiedBy>Thahliya M</cp:lastModifiedBy>
  <cp:revision>1</cp:revision>
  <dcterms:created xsi:type="dcterms:W3CDTF">2025-05-09T17:22:16Z</dcterms:created>
  <dcterms:modified xsi:type="dcterms:W3CDTF">2025-05-09T17:40:27Z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