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3" r:id="rId4"/>
  </p:sldMasterIdLst>
  <p:notesMasterIdLst>
    <p:notesMasterId r:id="rId12"/>
  </p:notesMasterIdLst>
  <p:handoutMasterIdLst>
    <p:handoutMasterId r:id="rId13"/>
  </p:handoutMasterIdLst>
  <p:sldIdLst>
    <p:sldId id="325" r:id="rId5"/>
    <p:sldId id="307" r:id="rId6"/>
    <p:sldId id="324" r:id="rId7"/>
    <p:sldId id="338" r:id="rId8"/>
    <p:sldId id="312" r:id="rId9"/>
    <p:sldId id="343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1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3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AE2F5-536E-BC37-D3EB-50E42FA15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B7087F-8298-059F-860F-A24B70424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E24454-2A51-927D-4B45-7504600B2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D82B0-61ED-DD03-B2F1-B379D6A74A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66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276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41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074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824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26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2"/>
            <a:ext cx="5646541" cy="5295371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6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15B1A-CA14-E219-0C7F-0B38B168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3096" y="1"/>
            <a:ext cx="5013088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A35BB-6689-91C0-7D75-944092B3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1949B5-8206-3159-8E9E-E95F2A9AA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483096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97BFBC-DA17-6BEB-A937-333E9504D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363569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F9A5C70-EFC4-1BAB-285F-B317FAF47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073F905-5A3E-F9EB-B095-7A3A17C1E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249" t="13424" r="28018" b="11087"/>
          <a:stretch/>
        </p:blipFill>
        <p:spPr>
          <a:xfrm>
            <a:off x="6472427" y="0"/>
            <a:ext cx="5023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7B93E-437F-D9D6-D3D1-6DE5F025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4200" y="1"/>
            <a:ext cx="75198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74AAE1C-171A-32A3-E6FD-75252CAB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96" t="12194" r="49125" b="12256"/>
          <a:stretch/>
        </p:blipFill>
        <p:spPr>
          <a:xfrm>
            <a:off x="10732660" y="-5609"/>
            <a:ext cx="763524" cy="68636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581E4B7-6D97-63BF-7E87-5E71F8BD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9733538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6" y="2198915"/>
            <a:ext cx="9741183" cy="334531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5DBF26-BAB3-D5FD-5EA7-310263D4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584B-2A03-52F7-B667-9CD1A2BD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C0872-DC48-53B1-8569-7A913D92D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74420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5D700-0F05-E0E7-FB42-2FC890C2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63077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00B3F-62BE-8535-5239-46279DF1B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05245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41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7AE2FB-B934-16AA-2537-04016B7F1A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5241927-0828-2C0E-290E-E82A357BC8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F6DF6-2D97-1E21-15A5-D0E9397E2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1406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z="4800" dirty="0"/>
              <a:t>Click to add title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0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272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54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027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47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01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991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  <p:sldLayoutId id="2147483907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Using SciPy and </a:t>
            </a:r>
            <a:r>
              <a:rPr lang="en-US" dirty="0" err="1"/>
              <a:t>Statsmodels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8D6CFC1-AC13-A111-8687-7248E9B8A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2272" y="1205448"/>
            <a:ext cx="1059196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/>
              <a:t>Why Statistical Analysis?</a:t>
            </a:r>
            <a:br>
              <a:rPr lang="en-US" sz="4000" b="1" dirty="0"/>
            </a:br>
            <a:r>
              <a:rPr lang="en-US" sz="4000" dirty="0"/>
              <a:t>Understanding patterns, testing hypotheses, and making predictions all begin with statistics. Statistical methods help us quantify uncertainty, validate assumptions, and draw meaningful conclusions from data.</a:t>
            </a:r>
            <a:br>
              <a:rPr lang="en-US" sz="4000" dirty="0"/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49EAD7A6-2878-572A-ABD1-17541EC918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84480" y="572991"/>
            <a:ext cx="10708639" cy="241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Introducing SciPy and </a:t>
            </a:r>
            <a:r>
              <a:rPr lang="en-US" sz="2800" b="1" dirty="0" err="1"/>
              <a:t>Statsmodels</a:t>
            </a:r>
            <a:br>
              <a:rPr lang="en-US" sz="2800" b="1" dirty="0"/>
            </a:br>
            <a:r>
              <a:rPr lang="en-US" sz="2800" b="1" dirty="0"/>
              <a:t>SciPy</a:t>
            </a:r>
            <a:r>
              <a:rPr lang="en-US" sz="2800" dirty="0"/>
              <a:t>: A scientific computing library that includes tools for statistical tests, probability distributions, and numerical integration.</a:t>
            </a:r>
            <a:br>
              <a:rPr lang="en-US" sz="2800" dirty="0"/>
            </a:br>
            <a:r>
              <a:rPr lang="en-US" sz="2800" b="1" dirty="0" err="1"/>
              <a:t>Statsmodels</a:t>
            </a:r>
            <a:r>
              <a:rPr lang="en-US" sz="2800" dirty="0"/>
              <a:t>: A Python module that provides classes and functions for estimating many different statistical models and performing statistical tests.</a:t>
            </a:r>
            <a:br>
              <a:rPr lang="en-US" sz="2800" dirty="0"/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3ABAF0F-A7A6-659C-C2AD-92C5B3883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" y="2962538"/>
            <a:ext cx="1187704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Descriptive Statistics with SciPy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scipy.stats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we can quickly compute: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Mean, median, variance, and standard deviation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Skewness and kurtosis to understand data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statistics for comparing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1AB1-123C-017E-27F0-95C320A173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79718" y="548531"/>
            <a:ext cx="1030775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Hypothesis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SciPy allows us to perform formal statistical tests: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t-tests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ttest_ind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ttest_rel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Chi-square tests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chi2_contingency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ANOVA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f_oneway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 tests help determine if observed results are statistically significant.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5EBCF-D0A6-CC48-39B2-9FE4533EF53C}"/>
              </a:ext>
            </a:extLst>
          </p:cNvPr>
          <p:cNvSpPr txBox="1"/>
          <p:nvPr/>
        </p:nvSpPr>
        <p:spPr>
          <a:xfrm>
            <a:off x="449580" y="3530938"/>
            <a:ext cx="105537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Linear Regression with </a:t>
            </a:r>
            <a:r>
              <a:rPr lang="en-US" sz="2800" b="1" dirty="0" err="1"/>
              <a:t>Statsmodels</a:t>
            </a:r>
            <a:endParaRPr lang="en-US" sz="2800" b="1" dirty="0"/>
          </a:p>
          <a:p>
            <a:pPr>
              <a:buNone/>
            </a:pPr>
            <a:r>
              <a:rPr lang="en-US" sz="2800" dirty="0" err="1"/>
              <a:t>Statsmodels</a:t>
            </a:r>
            <a:r>
              <a:rPr lang="en-US" sz="2800" dirty="0"/>
              <a:t> provides tools for building and evaluating statistical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Fit simple or multiple linear regression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View detailed summary output (R², p-values, confidence intervals)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Interpret coefficients to understand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04560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1208002" cy="685800"/>
          </a:xfrm>
        </p:spPr>
        <p:txBody>
          <a:bodyPr/>
          <a:lstStyle/>
          <a:p>
            <a:fld id="{3A4F6043-7A67-491B-98BC-F933DED7226D}" type="slidenum">
              <a:rPr lang="en-US" sz="3200" smtClean="0"/>
              <a:pPr/>
              <a:t>5</a:t>
            </a:fld>
            <a:endParaRPr lang="en-US" sz="3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1208002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z="3200" smtClean="0"/>
              <a:pPr/>
              <a:t>5</a:t>
            </a:fld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7C0A2-94E2-3E88-F7ED-89378E522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3230" y="500681"/>
            <a:ext cx="16292362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/>
              <a:t>: Interpreting Model Output</a:t>
            </a:r>
            <a:br>
              <a:rPr lang="en-IN" sz="2800" b="1" dirty="0"/>
            </a:br>
            <a:r>
              <a:rPr lang="en-IN" sz="2800" dirty="0" err="1"/>
              <a:t>Statsmodels</a:t>
            </a:r>
            <a:r>
              <a:rPr lang="en-IN" sz="2800" dirty="0"/>
              <a:t> gives comprehensive outputs including:</a:t>
            </a:r>
            <a:br>
              <a:rPr lang="en-IN" sz="2800" dirty="0"/>
            </a:br>
            <a:r>
              <a:rPr lang="en-IN" sz="2800" dirty="0"/>
              <a:t>Coefficient estimates</a:t>
            </a:r>
            <a:br>
              <a:rPr lang="en-IN" sz="2800" dirty="0"/>
            </a:br>
            <a:r>
              <a:rPr lang="en-IN" sz="2800" dirty="0"/>
              <a:t>Standard errors</a:t>
            </a:r>
            <a:br>
              <a:rPr lang="en-IN" sz="2800" dirty="0"/>
            </a:br>
            <a:r>
              <a:rPr lang="en-IN" sz="2800" dirty="0"/>
              <a:t>t-statistics and p-values</a:t>
            </a:r>
            <a:br>
              <a:rPr lang="en-IN" sz="2800" dirty="0"/>
            </a:br>
            <a:r>
              <a:rPr lang="en-IN" sz="2800" dirty="0"/>
              <a:t>Residual diagnostics</a:t>
            </a:r>
            <a:br>
              <a:rPr lang="en-IN" sz="2800" dirty="0"/>
            </a:br>
            <a:r>
              <a:rPr lang="en-IN" sz="2800" dirty="0"/>
              <a:t>These help validate model assumptions and significance.</a:t>
            </a:r>
            <a:br>
              <a:rPr lang="en-IN" sz="2800" dirty="0"/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EC4B0-1562-A559-1FFC-3F2E228812F1}"/>
              </a:ext>
            </a:extLst>
          </p:cNvPr>
          <p:cNvSpPr txBox="1"/>
          <p:nvPr/>
        </p:nvSpPr>
        <p:spPr>
          <a:xfrm>
            <a:off x="432413" y="3351036"/>
            <a:ext cx="107467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Real-World Applications</a:t>
            </a:r>
          </a:p>
          <a:p>
            <a:pPr>
              <a:buNone/>
            </a:pPr>
            <a:r>
              <a:rPr lang="en-US" sz="2800" dirty="0"/>
              <a:t>Statistical analysis is used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A/B testing in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Predictive modeling in finance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Clinical trials in healthcare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Quality control in manufacturing</a:t>
            </a:r>
            <a:br>
              <a:rPr lang="en-US" sz="2800" dirty="0"/>
            </a:br>
            <a:r>
              <a:rPr lang="en-US" sz="2800" dirty="0"/>
              <a:t>The principles remain consistent across domains.</a:t>
            </a:r>
          </a:p>
        </p:txBody>
      </p:sp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4B8A5-4497-E55E-4686-3C8F4A2FC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D770-FF3C-2C43-D5B2-D3093A7B5EA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86446" y="1460715"/>
            <a:ext cx="10767634" cy="231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Summary</a:t>
            </a:r>
            <a:br>
              <a:rPr lang="en-US" sz="3200" b="1" dirty="0"/>
            </a:br>
            <a:r>
              <a:rPr lang="en-US" sz="3200" dirty="0"/>
              <a:t>Combining the analytical power of SciPy with the modeling capabilities of </a:t>
            </a:r>
            <a:r>
              <a:rPr lang="en-US" sz="3200" dirty="0" err="1"/>
              <a:t>Statsmodels</a:t>
            </a:r>
            <a:r>
              <a:rPr lang="en-US" sz="3200"/>
              <a:t> allows data analysts to perform both foundational and advanced statistical analysis efficiently in Python.</a:t>
            </a:r>
            <a:br>
              <a:rPr lang="en-US" sz="320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632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4C54-B3B2-4B02-A340-C72E57FE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If you have any doubts?</a:t>
            </a:r>
          </a:p>
          <a:p>
            <a:r>
              <a:rPr lang="en-US" sz="2800" dirty="0"/>
              <a:t>thahliyamist@gmail.com</a:t>
            </a:r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B37DAF-AFAF-4561-A80B-C76198EBD3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29436BC-77AE-4AEE-A282-4E162A1CA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Time Series Analysis with PandasDay51</Template>
  <TotalTime>4</TotalTime>
  <Words>332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Unicode MS</vt:lpstr>
      <vt:lpstr>Calibri</vt:lpstr>
      <vt:lpstr>Dante</vt:lpstr>
      <vt:lpstr>Dante (Headings)2</vt:lpstr>
      <vt:lpstr>Helvetica Neue Medium</vt:lpstr>
      <vt:lpstr>Wingdings 2</vt:lpstr>
      <vt:lpstr>OffsetVTI</vt:lpstr>
      <vt:lpstr>Statistical Analysis Using SciPy and Statsmodels</vt:lpstr>
      <vt:lpstr>Why Statistical Analysis? Understanding patterns, testing hypotheses, and making predictions all begin with statistics. Statistical methods help us quantify uncertainty, validate assumptions, and draw meaningful conclusions from data. </vt:lpstr>
      <vt:lpstr>Introducing SciPy and Statsmodels SciPy: A scientific computing library that includes tools for statistical tests, probability distributions, and numerical integration. Statsmodels: A Python module that provides classes and functions for estimating many different statistical models and performing statistical tests. </vt:lpstr>
      <vt:lpstr>Hypothesis Testing SciPy allows us to perform formal statistical tests: t-tests (ttest_ind, ttest_rel) Chi-square tests (chi2_contingency) ANOVA (f_oneway) These tests help determine if observed results are statistically significant. </vt:lpstr>
      <vt:lpstr>: Interpreting Model Output Statsmodels gives comprehensive outputs including: Coefficient estimates Standard errors t-statistics and p-values Residual diagnostics These help validate model assumptions and significance. </vt:lpstr>
      <vt:lpstr>Summary Combining the analytical power of SciPy with the modeling capabilities of Statsmodels allows data analysts to perform both foundational and advanced statistical analysis efficiently in Python.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Thahliya M</dc:creator>
  <cp:lastModifiedBy>Thahliya M</cp:lastModifiedBy>
  <cp:revision>1</cp:revision>
  <dcterms:created xsi:type="dcterms:W3CDTF">2025-06-16T13:21:03Z</dcterms:created>
  <dcterms:modified xsi:type="dcterms:W3CDTF">2025-06-16T13:25:14Z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