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17" r:id="rId5"/>
    <p:sldId id="307" r:id="rId6"/>
    <p:sldId id="308" r:id="rId7"/>
    <p:sldId id="278" r:id="rId8"/>
    <p:sldId id="309" r:id="rId9"/>
    <p:sldId id="318" r:id="rId10"/>
    <p:sldId id="319" r:id="rId11"/>
    <p:sldId id="263" r:id="rId12"/>
    <p:sldId id="30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varScale="1">
        <p:scale>
          <a:sx n="75" d="100"/>
          <a:sy n="75" d="100"/>
        </p:scale>
        <p:origin x="902" y="5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8/31/2025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8/31/2025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CCCB0-F9BD-E7A9-F6DE-9D77E31483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495718-5280-7E75-6237-221023D50A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D407B6-CEE6-8D3A-8DB1-81A9966810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62BF49-B660-4F3A-37B9-CF83CF6E4E58}"/>
              </a:ext>
            </a:extLst>
          </p:cNvPr>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882182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91712-83B3-3A00-5A37-CEC7CE8F7D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51D75B-9EFB-CF15-7D00-35034D11AB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49C996-72AF-0616-B14F-04062D47D0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E61934-C3D5-4F54-BC0F-A83FADDB50B3}"/>
              </a:ext>
            </a:extLst>
          </p:cNvPr>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250341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Decision Trees and Random Forest</a:t>
            </a:r>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382746" y="1366684"/>
            <a:ext cx="11190534" cy="5029200"/>
          </a:xfrm>
        </p:spPr>
        <p:txBody>
          <a:bodyPr/>
          <a:lstStyle/>
          <a:p>
            <a:r>
              <a:rPr lang="en-US" b="1" dirty="0">
                <a:solidFill>
                  <a:schemeClr val="tx1"/>
                </a:solidFill>
              </a:rPr>
              <a:t>Introduction</a:t>
            </a:r>
            <a:br>
              <a:rPr lang="en-US" b="1" dirty="0">
                <a:solidFill>
                  <a:schemeClr val="tx1"/>
                </a:solidFill>
              </a:rPr>
            </a:br>
            <a:br>
              <a:rPr lang="en-US" b="1" dirty="0">
                <a:solidFill>
                  <a:schemeClr val="tx1"/>
                </a:solidFill>
              </a:rPr>
            </a:br>
            <a:r>
              <a:rPr lang="en-US" b="1" dirty="0">
                <a:solidFill>
                  <a:schemeClr val="tx1"/>
                </a:solidFill>
              </a:rPr>
              <a:t>Decision Trees</a:t>
            </a:r>
            <a:r>
              <a:rPr lang="en-US" dirty="0">
                <a:solidFill>
                  <a:schemeClr val="tx1"/>
                </a:solidFill>
              </a:rPr>
              <a:t> and </a:t>
            </a:r>
            <a:r>
              <a:rPr lang="en-US" b="1" dirty="0">
                <a:solidFill>
                  <a:schemeClr val="tx1"/>
                </a:solidFill>
              </a:rPr>
              <a:t>Random Forests</a:t>
            </a:r>
            <a:r>
              <a:rPr lang="en-US" dirty="0">
                <a:solidFill>
                  <a:schemeClr val="tx1"/>
                </a:solidFill>
              </a:rPr>
              <a:t> </a:t>
            </a:r>
            <a:r>
              <a:rPr lang="en-US" sz="3600" dirty="0">
                <a:solidFill>
                  <a:schemeClr val="tx1"/>
                </a:solidFill>
              </a:rPr>
              <a:t>are</a:t>
            </a:r>
            <a:r>
              <a:rPr lang="en-US" dirty="0">
                <a:solidFill>
                  <a:schemeClr val="tx1"/>
                </a:solidFill>
              </a:rPr>
              <a:t> popular machine learning algorithms used for </a:t>
            </a:r>
            <a:r>
              <a:rPr lang="en-US" b="1" dirty="0">
                <a:solidFill>
                  <a:schemeClr val="tx1"/>
                </a:solidFill>
              </a:rPr>
              <a:t>classification and regression tasks</a:t>
            </a:r>
            <a:r>
              <a:rPr lang="en-US" dirty="0">
                <a:solidFill>
                  <a:schemeClr val="tx1"/>
                </a:solidFill>
              </a:rPr>
              <a:t>. Decision trees split data based on feature values to make predictions, forming a tree-like structure that is easy to interpret. Random Forests improve upon decision trees by combining multiple trees to create a </a:t>
            </a:r>
            <a:r>
              <a:rPr lang="en-US" b="1" dirty="0">
                <a:solidFill>
                  <a:schemeClr val="tx1"/>
                </a:solidFill>
              </a:rPr>
              <a:t>more accurate and robust model</a:t>
            </a:r>
            <a:r>
              <a:rPr lang="en-US" dirty="0">
                <a:solidFill>
                  <a:schemeClr val="tx1"/>
                </a:solidFill>
              </a:rPr>
              <a:t>.</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335607" y="644013"/>
            <a:ext cx="11460153" cy="5029200"/>
          </a:xfrm>
        </p:spPr>
        <p:txBody>
          <a:bodyPr/>
          <a:lstStyle/>
          <a:p>
            <a:r>
              <a:rPr lang="en-US" sz="3200" b="1" dirty="0"/>
              <a:t>How Decision Trees Work</a:t>
            </a:r>
            <a:br>
              <a:rPr lang="en-US" sz="3200" b="1" dirty="0"/>
            </a:br>
            <a:br>
              <a:rPr lang="en-US" sz="3200" b="1" dirty="0"/>
            </a:br>
            <a:r>
              <a:rPr lang="en-US" sz="3200" dirty="0"/>
              <a:t>Decision trees divide the dataset into subsets based on the most significant features, using measures like </a:t>
            </a:r>
            <a:r>
              <a:rPr lang="en-US" sz="3200" b="1" dirty="0"/>
              <a:t>Gini impurity</a:t>
            </a:r>
            <a:r>
              <a:rPr lang="en-US" sz="3200" dirty="0"/>
              <a:t> or </a:t>
            </a:r>
            <a:r>
              <a:rPr lang="en-US" sz="3200" b="1" dirty="0"/>
              <a:t>information gain</a:t>
            </a:r>
            <a:r>
              <a:rPr lang="en-US" sz="3200" dirty="0"/>
              <a:t>. Each split creates branches that lead to decisions or predictions at the leaf nodes. This method is intuitive and visually interpretable, making it suitable for understanding feature importance.</a:t>
            </a:r>
            <a:br>
              <a:rPr lang="en-US" sz="3200" dirty="0"/>
            </a:br>
            <a:endParaRPr lang="en-US" sz="3200" dirty="0"/>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80E877D9-CE39-A3C0-D497-456ED472FA56}"/>
              </a:ext>
            </a:extLst>
          </p:cNvPr>
          <p:cNvSpPr>
            <a:spLocks noChangeArrowheads="1"/>
          </p:cNvSpPr>
          <p:nvPr/>
        </p:nvSpPr>
        <p:spPr bwMode="auto">
          <a:xfrm>
            <a:off x="422787" y="1194912"/>
            <a:ext cx="943896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1" dirty="0"/>
              <a:t>How Random Forest Works</a:t>
            </a:r>
          </a:p>
          <a:p>
            <a:endParaRPr lang="en-US" sz="3200" b="1" dirty="0"/>
          </a:p>
          <a:p>
            <a:r>
              <a:rPr lang="en-US" sz="3200" dirty="0"/>
              <a:t>Random Forest is an </a:t>
            </a:r>
            <a:r>
              <a:rPr lang="en-US" sz="3200" b="1" dirty="0"/>
              <a:t>ensemble method</a:t>
            </a:r>
            <a:r>
              <a:rPr lang="en-US" sz="3200" dirty="0"/>
              <a:t> that builds multiple decision trees on random subsets of data and features. The final prediction is determined by </a:t>
            </a:r>
            <a:r>
              <a:rPr lang="en-US" sz="3200" b="1" dirty="0"/>
              <a:t>majority voting</a:t>
            </a:r>
            <a:r>
              <a:rPr lang="en-US" sz="3200" dirty="0"/>
              <a:t> (for classification) or </a:t>
            </a:r>
            <a:r>
              <a:rPr lang="en-US" sz="3200" b="1" dirty="0"/>
              <a:t>averaging</a:t>
            </a:r>
            <a:r>
              <a:rPr lang="en-US" sz="3200" dirty="0"/>
              <a:t> (for regression). This reduces overfitting, increases accuracy, and provides more reliable predictions than a single decision tree.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530584" y="4837584"/>
            <a:ext cx="661416" cy="895899"/>
          </a:xfrm>
        </p:spPr>
        <p:txBody>
          <a:bodyPr/>
          <a:lstStyle/>
          <a:p>
            <a:fld id="{58FB4751-880F-D840-AAA9-3A15815CC996}" type="slidenum">
              <a:rPr lang="en-US" smtClean="0"/>
              <a:pPr/>
              <a:t>5</a:t>
            </a:fld>
            <a:endParaRPr lang="en-US" dirty="0"/>
          </a:p>
        </p:txBody>
      </p:sp>
      <p:sp>
        <p:nvSpPr>
          <p:cNvPr id="7" name="Rectangle 3">
            <a:extLst>
              <a:ext uri="{FF2B5EF4-FFF2-40B4-BE49-F238E27FC236}">
                <a16:creationId xmlns:a16="http://schemas.microsoft.com/office/drawing/2014/main" id="{9E40CABF-EB35-713A-761A-C78D10F39DA0}"/>
              </a:ext>
            </a:extLst>
          </p:cNvPr>
          <p:cNvSpPr>
            <a:spLocks noChangeArrowheads="1"/>
          </p:cNvSpPr>
          <p:nvPr/>
        </p:nvSpPr>
        <p:spPr bwMode="auto">
          <a:xfrm>
            <a:off x="412758" y="1521931"/>
            <a:ext cx="10825317"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1" dirty="0"/>
              <a:t>Applications of Decision Trees and Random Forest</a:t>
            </a:r>
          </a:p>
          <a:p>
            <a:endParaRPr lang="en-US" sz="3200" b="1" dirty="0"/>
          </a:p>
          <a:p>
            <a:r>
              <a:rPr lang="en-US" sz="3200" b="1" dirty="0"/>
              <a:t>Healthcare:</a:t>
            </a:r>
            <a:r>
              <a:rPr lang="en-US" sz="3200" dirty="0"/>
              <a:t> Disease diagnosis and patient risk prediction</a:t>
            </a:r>
          </a:p>
          <a:p>
            <a:r>
              <a:rPr lang="en-US" sz="3200" b="1" dirty="0"/>
              <a:t>Finance:</a:t>
            </a:r>
            <a:r>
              <a:rPr lang="en-US" sz="3200" dirty="0"/>
              <a:t> Fraud detection and credit scoring</a:t>
            </a:r>
          </a:p>
          <a:p>
            <a:r>
              <a:rPr lang="en-US" sz="3200" b="1" dirty="0"/>
              <a:t>Marketing:</a:t>
            </a:r>
            <a:r>
              <a:rPr lang="en-US" sz="3200" dirty="0"/>
              <a:t> Customer segmentation and churn prediction</a:t>
            </a:r>
          </a:p>
          <a:p>
            <a:r>
              <a:rPr lang="en-US" sz="3200" b="1" dirty="0"/>
              <a:t>E-commerce:</a:t>
            </a:r>
            <a:r>
              <a:rPr lang="en-US" sz="3200" dirty="0"/>
              <a:t> Recommendation systems and purchase prediction</a:t>
            </a:r>
          </a:p>
          <a:p>
            <a:r>
              <a:rPr lang="en-US" sz="3200" b="1" dirty="0"/>
              <a:t>Industrial:</a:t>
            </a:r>
            <a:r>
              <a:rPr lang="en-US" sz="3200" dirty="0"/>
              <a:t> Quality control and predictive maintenance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87B06-D322-E16A-4CE0-6A096706EC8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8A176F-D405-0F90-9100-EFAF24D3618C}"/>
              </a:ext>
            </a:extLst>
          </p:cNvPr>
          <p:cNvSpPr>
            <a:spLocks noGrp="1"/>
          </p:cNvSpPr>
          <p:nvPr>
            <p:ph type="sldNum" sz="quarter" idx="4"/>
          </p:nvPr>
        </p:nvSpPr>
        <p:spPr>
          <a:xfrm>
            <a:off x="11530584" y="4837584"/>
            <a:ext cx="661416" cy="895899"/>
          </a:xfrm>
        </p:spPr>
        <p:txBody>
          <a:bodyPr/>
          <a:lstStyle/>
          <a:p>
            <a:fld id="{58FB4751-880F-D840-AAA9-3A15815CC996}" type="slidenum">
              <a:rPr lang="en-US" smtClean="0"/>
              <a:pPr/>
              <a:t>6</a:t>
            </a:fld>
            <a:endParaRPr lang="en-US" dirty="0"/>
          </a:p>
        </p:txBody>
      </p:sp>
      <p:sp>
        <p:nvSpPr>
          <p:cNvPr id="7" name="Rectangle 3">
            <a:extLst>
              <a:ext uri="{FF2B5EF4-FFF2-40B4-BE49-F238E27FC236}">
                <a16:creationId xmlns:a16="http://schemas.microsoft.com/office/drawing/2014/main" id="{E4485D27-4474-B869-A84D-D78A1B44F62B}"/>
              </a:ext>
            </a:extLst>
          </p:cNvPr>
          <p:cNvSpPr>
            <a:spLocks noChangeArrowheads="1"/>
          </p:cNvSpPr>
          <p:nvPr/>
        </p:nvSpPr>
        <p:spPr bwMode="auto">
          <a:xfrm>
            <a:off x="412758" y="2014374"/>
            <a:ext cx="1082531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1" dirty="0"/>
              <a:t>Advantages</a:t>
            </a:r>
          </a:p>
          <a:p>
            <a:r>
              <a:rPr lang="en-US" sz="3200" dirty="0"/>
              <a:t>Decision Trees: Simple, interpretable, easy to visualize</a:t>
            </a:r>
          </a:p>
          <a:p>
            <a:r>
              <a:rPr lang="en-US" sz="3200" dirty="0"/>
              <a:t>Random Forest: Reduces overfitting, robust, works well with large datasets and many features</a:t>
            </a:r>
          </a:p>
          <a:p>
            <a:r>
              <a:rPr lang="en-US" sz="3200" dirty="0"/>
              <a:t>Both: Handle both numerical and categorical data effectively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5585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E45FD-96A5-5652-0E07-6C796602E9D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AB88B74-F56E-5808-F814-C86A384E14D5}"/>
              </a:ext>
            </a:extLst>
          </p:cNvPr>
          <p:cNvSpPr>
            <a:spLocks noGrp="1"/>
          </p:cNvSpPr>
          <p:nvPr>
            <p:ph type="sldNum" sz="quarter" idx="4"/>
          </p:nvPr>
        </p:nvSpPr>
        <p:spPr>
          <a:xfrm>
            <a:off x="11530584" y="4837584"/>
            <a:ext cx="661416" cy="895899"/>
          </a:xfrm>
        </p:spPr>
        <p:txBody>
          <a:bodyPr/>
          <a:lstStyle/>
          <a:p>
            <a:fld id="{58FB4751-880F-D840-AAA9-3A15815CC996}" type="slidenum">
              <a:rPr lang="en-US" smtClean="0"/>
              <a:pPr/>
              <a:t>7</a:t>
            </a:fld>
            <a:endParaRPr lang="en-US" dirty="0"/>
          </a:p>
        </p:txBody>
      </p:sp>
      <p:sp>
        <p:nvSpPr>
          <p:cNvPr id="7" name="Rectangle 3">
            <a:extLst>
              <a:ext uri="{FF2B5EF4-FFF2-40B4-BE49-F238E27FC236}">
                <a16:creationId xmlns:a16="http://schemas.microsoft.com/office/drawing/2014/main" id="{F38DFC15-297F-26D1-F981-A9ACE05EBDD3}"/>
              </a:ext>
            </a:extLst>
          </p:cNvPr>
          <p:cNvSpPr>
            <a:spLocks noChangeArrowheads="1"/>
          </p:cNvSpPr>
          <p:nvPr/>
        </p:nvSpPr>
        <p:spPr bwMode="auto">
          <a:xfrm>
            <a:off x="412758" y="1768153"/>
            <a:ext cx="1082531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1" dirty="0"/>
              <a:t>Limitations</a:t>
            </a:r>
          </a:p>
          <a:p>
            <a:r>
              <a:rPr lang="en-US" sz="3200" dirty="0"/>
              <a:t>Decision Trees: Prone to overfitting, sensitive to small changes in data</a:t>
            </a:r>
          </a:p>
          <a:p>
            <a:r>
              <a:rPr lang="en-US" sz="3200" dirty="0"/>
              <a:t>Random Forest: Less interpretable than a single tree, more computationally intensive</a:t>
            </a:r>
          </a:p>
          <a:p>
            <a:r>
              <a:rPr lang="en-US" sz="3200" dirty="0"/>
              <a:t>Requires careful tuning of parameters for optimal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2791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DF439EC3-949E-B9D2-7611-F74BE9828131}"/>
              </a:ext>
            </a:extLst>
          </p:cNvPr>
          <p:cNvSpPr txBox="1">
            <a:spLocks noChangeArrowheads="1"/>
          </p:cNvSpPr>
          <p:nvPr/>
        </p:nvSpPr>
        <p:spPr bwMode="auto">
          <a:xfrm>
            <a:off x="3763598" y="406224"/>
            <a:ext cx="50657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pPr algn="l" eaLnBrk="0" fontAlgn="base" hangingPunct="0">
              <a:lnSpc>
                <a:spcPct val="100000"/>
              </a:lnSpc>
              <a:spcAft>
                <a:spcPct val="0"/>
              </a:spcAft>
            </a:pPr>
            <a:r>
              <a:rPr lang="en-US" altLang="en-US" sz="3200" b="1" dirty="0">
                <a:latin typeface="Arial" panose="020B0604020202020204" pitchFamily="34" charset="0"/>
              </a:rPr>
              <a:t>Conclusion</a:t>
            </a:r>
            <a:br>
              <a:rPr lang="en-US" altLang="en-US" sz="3200" b="1" dirty="0">
                <a:latin typeface="Arial" panose="020B0604020202020204" pitchFamily="34" charset="0"/>
              </a:rPr>
            </a:br>
            <a:endParaRPr lang="en-US" altLang="en-US" sz="3200" b="1" dirty="0">
              <a:latin typeface="Arial" panose="020B0604020202020204" pitchFamily="34" charset="0"/>
            </a:endParaRPr>
          </a:p>
        </p:txBody>
      </p:sp>
      <p:sp>
        <p:nvSpPr>
          <p:cNvPr id="8" name="Rectangle 2">
            <a:extLst>
              <a:ext uri="{FF2B5EF4-FFF2-40B4-BE49-F238E27FC236}">
                <a16:creationId xmlns:a16="http://schemas.microsoft.com/office/drawing/2014/main" id="{14581572-9D11-68B6-1EDE-F893555B24C4}"/>
              </a:ext>
            </a:extLst>
          </p:cNvPr>
          <p:cNvSpPr>
            <a:spLocks noChangeArrowheads="1"/>
          </p:cNvSpPr>
          <p:nvPr/>
        </p:nvSpPr>
        <p:spPr bwMode="auto">
          <a:xfrm rot="10800000" flipV="1">
            <a:off x="412955" y="1942852"/>
            <a:ext cx="1000104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3600" dirty="0"/>
              <a:t>Decision Trees and Random Forests are essential tools in machine learning. Decision trees provide </a:t>
            </a:r>
            <a:r>
              <a:rPr lang="en-US" sz="3600" b="1" dirty="0"/>
              <a:t>simple, interpretable models</a:t>
            </a:r>
            <a:r>
              <a:rPr lang="en-US" sz="3600" dirty="0"/>
              <a:t>, while Random Forests enhance accuracy and stability. Together, they are widely used for solving </a:t>
            </a:r>
            <a:r>
              <a:rPr lang="en-US" sz="3600" b="1" dirty="0"/>
              <a:t>real-world classification and regression problems</a:t>
            </a:r>
            <a:r>
              <a:rPr lang="en-US" sz="3600" dirty="0"/>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671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914400" y="914400"/>
            <a:ext cx="7551174" cy="5029200"/>
          </a:xfrm>
        </p:spPr>
        <p:txBody>
          <a:bodyPr/>
          <a:lstStyle/>
          <a:p>
            <a:r>
              <a:rPr lang="en-US" dirty="0"/>
              <a:t>thank you</a:t>
            </a:r>
            <a:br>
              <a:rPr lang="en-US" dirty="0"/>
            </a:br>
            <a:br>
              <a:rPr lang="en-US" dirty="0"/>
            </a:br>
            <a:r>
              <a:rPr lang="en-US" dirty="0" err="1"/>
              <a:t>thahliyamist@</a:t>
            </a:r>
            <a:r>
              <a:rPr lang="en-US" err="1"/>
              <a:t>gmail</a:t>
            </a:r>
            <a:r>
              <a:rPr lang="en-US"/>
              <a:t>.com</a:t>
            </a:r>
            <a:endParaRPr lang="en-US" dirty="0"/>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 presentation</Template>
  <TotalTime>19</TotalTime>
  <Words>366</Words>
  <Application>Microsoft Office PowerPoint</Application>
  <PresentationFormat>Widescreen</PresentationFormat>
  <Paragraphs>36</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Courier New</vt:lpstr>
      <vt:lpstr>Gill Sans Nova Light</vt:lpstr>
      <vt:lpstr>Sagona Book</vt:lpstr>
      <vt:lpstr>Custom</vt:lpstr>
      <vt:lpstr>Decision Trees and Random Forest</vt:lpstr>
      <vt:lpstr>Introduction  Decision Trees and Random Forests are popular machine learning algorithms used for classification and regression tasks. Decision trees split data based on feature values to make predictions, forming a tree-like structure that is easy to interpret. Random Forests improve upon decision trees by combining multiple trees to create a more accurate and robust model. </vt:lpstr>
      <vt:lpstr>How Decision Trees Work  Decision trees divide the dataset into subsets based on the most significant features, using measures like Gini impurity or information gain. Each split creates branches that lead to decisions or predictions at the leaf nodes. This method is intuitive and visually interpretable, making it suitable for understanding feature importance. </vt:lpstr>
      <vt:lpstr>PowerPoint Presentation</vt:lpstr>
      <vt:lpstr>PowerPoint Presentation</vt:lpstr>
      <vt:lpstr>PowerPoint Presentation</vt:lpstr>
      <vt:lpstr>PowerPoint Presentation</vt:lpstr>
      <vt:lpstr>PowerPoint Presentation</vt:lpstr>
      <vt:lpstr>thank you  thahliyamist@gmail.com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2</cp:revision>
  <dcterms:created xsi:type="dcterms:W3CDTF">2024-11-25T16:39:59Z</dcterms:created>
  <dcterms:modified xsi:type="dcterms:W3CDTF">2025-08-31T15:10:18Z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