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80" r:id="rId6"/>
    <p:sldId id="281" r:id="rId7"/>
    <p:sldId id="282" r:id="rId8"/>
    <p:sldId id="283" r:id="rId9"/>
    <p:sldId id="284" r:id="rId10"/>
    <p:sldId id="286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AAF8D-CDC1-1BAC-132B-05B028F8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A6D95E-A5DF-6197-5D4C-D9CBEE5B0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C112F5-6AE1-B7B4-9D46-EEC0EEB2C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99E9D-D6FB-1BFB-CD11-4D7580E37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7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E451-2C0E-1B09-CDD9-F1D399E8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B14A8-FE29-4074-E12A-37EE2A168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1A192-3717-4951-682A-94AC864DA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EEDA5-FA5A-8A3C-C94D-E107FF481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43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61B5C-90E5-F5FA-2CEB-B4ADAB738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1E760-ACEC-BFFB-AA14-06604BAEC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0F65AC-90BE-22EF-0216-51E3B1485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46B1A-55F8-67F6-2322-2075D3E6C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057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0EB0-3091-04B8-0927-EDD0813A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F79C2-2E81-732E-09DA-56A0BE5E8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DC9BA-5B1D-5D0C-E2BC-FE28BEB14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9416-401A-DE18-EF12-E3F9F2BD8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90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8ADE7-8871-960B-1F6B-10B774B15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E53B42-BE6A-CA11-FAF0-6B8CA8BCA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B4A57-B09B-3A36-B6A9-6241F6AE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E7E22-25B8-D01D-8F5E-BA62A48B7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65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27C30-3F57-6BBA-5F48-2A596554C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1FEFEC-8955-8143-17DE-80EBA1017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5C74F-7D48-B528-9C52-A27AC30C3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21AD-FF8B-E0B4-1839-7FE89AF38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5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A50BB-EE8B-FCCB-C448-30109097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C645D-E8BE-51C3-D241-42C1F43D2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C95F1-194A-5741-F57B-DD234AC40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78CA5-28FC-617A-C380-71DBCD4E6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4061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3634" y="2524188"/>
            <a:ext cx="3807763" cy="2420504"/>
          </a:xfrm>
        </p:spPr>
        <p:txBody>
          <a:bodyPr>
            <a:noAutofit/>
          </a:bodyPr>
          <a:lstStyle/>
          <a:p>
            <a:pPr algn="l"/>
            <a:r>
              <a:rPr lang="en-IN" sz="4400" dirty="0"/>
              <a:t>Cross-Validation and Model Evaluation Techniques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37474-B726-83D2-CDAA-781B770A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1E37D05-AF8B-3C30-188C-3793E8793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1E459-3D46-7BBE-C0DD-36BDE8905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091BC5F-FC24-5088-1A5F-112D85706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5F94F2-06AC-938F-0880-96AC79438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115230" y="-108145"/>
            <a:ext cx="609600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7B39F7-B147-2B49-1E8C-79108A7D7FB2}"/>
              </a:ext>
            </a:extLst>
          </p:cNvPr>
          <p:cNvSpPr txBox="1"/>
          <p:nvPr/>
        </p:nvSpPr>
        <p:spPr>
          <a:xfrm>
            <a:off x="2871664" y="332084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6FB4F8-BAD0-0297-8CE8-82E0198683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240" y="431487"/>
            <a:ext cx="10475943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</a:rPr>
              <a:t>Introduction</a:t>
            </a:r>
          </a:p>
          <a:p>
            <a:pPr marL="36900" indent="0">
              <a:buNone/>
            </a:pPr>
            <a:endParaRPr lang="en-US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Building a machine learning model isn’t just about training; it’s about ensuring the model performs well on unseen data.</a:t>
            </a:r>
            <a:br>
              <a:rPr lang="en-US" sz="3200" dirty="0">
                <a:solidFill>
                  <a:schemeClr val="bg1"/>
                </a:solidFill>
                <a:effectLst/>
              </a:rPr>
            </a:br>
            <a:r>
              <a:rPr lang="en-US" sz="3200" dirty="0">
                <a:solidFill>
                  <a:schemeClr val="bg1"/>
                </a:solidFill>
                <a:effectLst/>
              </a:rPr>
              <a:t>This is where cross-validation and model evaluation techniques play a crucial role.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They help measure a model’s generalization ability, reduce overfitting, and guide us in selecting the best algorithm or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6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B73996-2822-8642-F470-8C64631FA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B0915D2F-4C6C-5B19-EBC7-186B404AB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D468B3-030C-270A-B60A-A9FBD9540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9902" y="0"/>
            <a:ext cx="6370504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14704BB-C84E-C337-54CC-B1B5BC513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AFD488-5579-41E5-69D0-0E81914E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59" y="4415169"/>
            <a:ext cx="5145881" cy="970450"/>
          </a:xfrm>
        </p:spPr>
        <p:txBody>
          <a:bodyPr anchor="b">
            <a:noAutofit/>
          </a:bodyPr>
          <a:lstStyle/>
          <a:p>
            <a:pPr algn="l"/>
            <a:r>
              <a:rPr lang="en-IN" sz="8800" dirty="0">
                <a:solidFill>
                  <a:schemeClr val="bg1"/>
                </a:solidFill>
                <a:effectLst/>
              </a:rPr>
              <a:t>What is Cross-Validation?</a:t>
            </a:r>
            <a:endParaRPr lang="en-US" sz="880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7B7754-D667-EF27-0B39-1E25538AC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1680" y="655035"/>
            <a:ext cx="615034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Cross-validation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resampling method used to evaluate models on different subsets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Instead of using a single train-test split, the data is divided into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multiple folds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model is trained on some folds and tested on the remaining fold, repeating until all folds have been used.</a:t>
            </a:r>
          </a:p>
        </p:txBody>
      </p:sp>
    </p:spTree>
    <p:extLst>
      <p:ext uri="{BB962C8B-B14F-4D97-AF65-F5344CB8AC3E}">
        <p14:creationId xmlns:p14="http://schemas.microsoft.com/office/powerpoint/2010/main" val="400881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DA93E-EA1A-6C5D-53FF-381215AC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267FDF7-D859-B451-2DF4-BA3D50A10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EA93E-687A-D98C-41FD-3C036CBE1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E1F2312-EA87-E9CC-AB7B-15F23B8B1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AD3F5E-7B54-31BD-7F63-4F4172B7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769" y="3352976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IN" sz="5400" dirty="0">
                <a:solidFill>
                  <a:schemeClr val="bg1"/>
                </a:solidFill>
                <a:effectLst/>
              </a:rPr>
              <a:t>Common Cross-Validation Techniques</a:t>
            </a:r>
            <a:endParaRPr lang="en-US" sz="5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87FA0C-8F77-BCCA-FE02-65CB0B90C0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71441" y="1048976"/>
            <a:ext cx="7416800" cy="4881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/>
              </a:rPr>
              <a:t>K-Fold Cross-Validation:</a:t>
            </a:r>
            <a:r>
              <a:rPr lang="en-US" sz="2800" dirty="0">
                <a:solidFill>
                  <a:schemeClr val="bg1"/>
                </a:solidFill>
                <a:effectLst/>
              </a:rPr>
              <a:t> Dataset split into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k</a:t>
            </a:r>
            <a:r>
              <a:rPr lang="en-US" sz="2800" dirty="0">
                <a:solidFill>
                  <a:schemeClr val="bg1"/>
                </a:solidFill>
                <a:effectLst/>
              </a:rPr>
              <a:t> folds, repeated </a:t>
            </a:r>
            <a:r>
              <a:rPr lang="en-US" sz="2800" i="1" dirty="0">
                <a:solidFill>
                  <a:schemeClr val="bg1"/>
                </a:solidFill>
                <a:effectLst/>
              </a:rPr>
              <a:t>k</a:t>
            </a:r>
            <a:r>
              <a:rPr lang="en-US" sz="2800" dirty="0">
                <a:solidFill>
                  <a:schemeClr val="bg1"/>
                </a:solidFill>
                <a:effectLst/>
              </a:rPr>
              <a:t> times.</a:t>
            </a:r>
          </a:p>
          <a:p>
            <a:r>
              <a:rPr lang="en-US" sz="2800" b="1" dirty="0">
                <a:solidFill>
                  <a:schemeClr val="bg1"/>
                </a:solidFill>
                <a:effectLst/>
              </a:rPr>
              <a:t>Stratified K-Fold:</a:t>
            </a:r>
            <a:r>
              <a:rPr lang="en-US" sz="2800" dirty="0">
                <a:solidFill>
                  <a:schemeClr val="bg1"/>
                </a:solidFill>
                <a:effectLst/>
              </a:rPr>
              <a:t> Ensures class proportions remain consistent in each fold.</a:t>
            </a:r>
          </a:p>
          <a:p>
            <a:r>
              <a:rPr lang="en-US" sz="2800" b="1" dirty="0">
                <a:solidFill>
                  <a:schemeClr val="bg1"/>
                </a:solidFill>
                <a:effectLst/>
              </a:rPr>
              <a:t>Leave-One-Out (LOO):</a:t>
            </a:r>
            <a:r>
              <a:rPr lang="en-US" sz="2800" dirty="0">
                <a:solidFill>
                  <a:schemeClr val="bg1"/>
                </a:solidFill>
                <a:effectLst/>
              </a:rPr>
              <a:t> Each data point is used once as a test set, useful for small datasets.</a:t>
            </a:r>
          </a:p>
          <a:p>
            <a:r>
              <a:rPr lang="en-US" sz="2800" b="1" dirty="0">
                <a:solidFill>
                  <a:schemeClr val="bg1"/>
                </a:solidFill>
                <a:effectLst/>
              </a:rPr>
              <a:t>Train-Test Split:</a:t>
            </a:r>
            <a:r>
              <a:rPr lang="en-US" sz="2800" dirty="0">
                <a:solidFill>
                  <a:schemeClr val="bg1"/>
                </a:solidFill>
                <a:effectLst/>
              </a:rPr>
              <a:t> Simple split for quick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8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61E852-034B-0B30-DAD6-048487627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374699A-196E-5FF6-2A46-67EAB3100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DFD0F-D957-BF11-597D-34B6591C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521110" y="10"/>
            <a:ext cx="6778135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73A247-3E8C-2270-9B1E-843441A0C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50364-DC8E-50D0-BCE6-9411DA9BA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7" y="3259559"/>
            <a:ext cx="4614292" cy="970450"/>
          </a:xfrm>
        </p:spPr>
        <p:txBody>
          <a:bodyPr anchor="b">
            <a:noAutofit/>
          </a:bodyPr>
          <a:lstStyle/>
          <a:p>
            <a:pPr algn="l"/>
            <a:r>
              <a:rPr lang="en-IN" sz="6600" dirty="0">
                <a:solidFill>
                  <a:schemeClr val="bg1"/>
                </a:solidFill>
                <a:effectLst/>
              </a:rPr>
              <a:t>Model Evaluation Metrics</a:t>
            </a:r>
            <a:endParaRPr lang="en-US" sz="66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6D8785-1777-469E-A7B1-FD4A4C4B72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8640" y="526782"/>
            <a:ext cx="7508239" cy="6063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effectLst/>
              </a:rPr>
              <a:t>Depending on the problem type:</a:t>
            </a:r>
          </a:p>
          <a:p>
            <a:r>
              <a:rPr lang="en-IN" sz="3200" b="1" dirty="0">
                <a:solidFill>
                  <a:schemeClr val="bg1"/>
                </a:solidFill>
                <a:effectLst/>
              </a:rPr>
              <a:t>Classification Metrics:</a:t>
            </a:r>
            <a:r>
              <a:rPr lang="en-IN" sz="3200" dirty="0">
                <a:solidFill>
                  <a:schemeClr val="bg1"/>
                </a:solidFill>
                <a:effectLst/>
              </a:rPr>
              <a:t> Accuracy, Precision, Recall, F1-Score, ROC-AUC</a:t>
            </a:r>
          </a:p>
          <a:p>
            <a:r>
              <a:rPr lang="en-IN" sz="3200" b="1" dirty="0">
                <a:solidFill>
                  <a:schemeClr val="bg1"/>
                </a:solidFill>
                <a:effectLst/>
              </a:rPr>
              <a:t>Regression Metrics:</a:t>
            </a:r>
            <a:r>
              <a:rPr lang="en-IN" sz="3200" dirty="0">
                <a:solidFill>
                  <a:schemeClr val="bg1"/>
                </a:solidFill>
                <a:effectLst/>
              </a:rPr>
              <a:t> Mean Squared Error (MSE), Root Mean Squared Error (RMSE), Mean Absolute Error (MAE), R² Score</a:t>
            </a:r>
          </a:p>
          <a:p>
            <a:r>
              <a:rPr lang="en-IN" sz="3200" dirty="0">
                <a:solidFill>
                  <a:schemeClr val="bg1"/>
                </a:solidFill>
                <a:effectLst/>
              </a:rPr>
              <a:t>Choosing the right metric depends on the business problem and dataset characteristics.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37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0B98-88BB-A969-5F06-B6CE07A69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1091589-320C-1A34-22FB-EEC090D3A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C1FBB-1103-72F2-36D5-7E6216192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01B51A4-BA7D-0278-DE6A-654802528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DFE521-D4BC-73AD-3E81-CF6DE273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799" y="3492212"/>
            <a:ext cx="4538124" cy="970450"/>
          </a:xfrm>
        </p:spPr>
        <p:txBody>
          <a:bodyPr anchor="b">
            <a:noAutofit/>
          </a:bodyPr>
          <a:lstStyle/>
          <a:p>
            <a:pPr algn="l"/>
            <a:r>
              <a:rPr lang="en-US" sz="5400" dirty="0">
                <a:solidFill>
                  <a:schemeClr val="bg1"/>
                </a:solidFill>
              </a:rPr>
              <a:t>Why Use Cross-Validation and Evaluation?</a:t>
            </a:r>
            <a:endParaRPr lang="en-US" sz="5400" b="1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55C4E9-D83C-6407-545A-F70B86103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4401" y="760821"/>
            <a:ext cx="6380480" cy="55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effectLst/>
              </a:rPr>
              <a:t>Provides a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more reliable estimate</a:t>
            </a:r>
            <a:r>
              <a:rPr lang="en-US" sz="3200" dirty="0">
                <a:solidFill>
                  <a:schemeClr val="bg1"/>
                </a:solidFill>
                <a:effectLst/>
              </a:rPr>
              <a:t> of model performance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Reduces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overfitting</a:t>
            </a:r>
            <a:r>
              <a:rPr lang="en-US" sz="3200" dirty="0">
                <a:solidFill>
                  <a:schemeClr val="bg1"/>
                </a:solidFill>
                <a:effectLst/>
              </a:rPr>
              <a:t> by testing on multiple data subsets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Ensures the chosen model can </a:t>
            </a:r>
            <a:r>
              <a:rPr lang="en-US" sz="3200" b="1" dirty="0">
                <a:solidFill>
                  <a:schemeClr val="bg1"/>
                </a:solidFill>
                <a:effectLst/>
              </a:rPr>
              <a:t>generalize to new, unseen data</a:t>
            </a:r>
            <a:endParaRPr lang="en-US" sz="3200" dirty="0"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Helps compare multiple models fairly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93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C7B06-A9B2-6CDE-A8DB-CFCFA88DE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69E0513-8458-6AA5-8D06-3B69BF5B3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A3E89-E254-067A-6BB2-9ECA6A9B1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161026" y="58802"/>
            <a:ext cx="12553131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46422009-0549-8FD4-4DBC-8128B5B44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8A7382-263D-CEAF-2178-848ABECC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2" y="2354613"/>
            <a:ext cx="934508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A046B3-10C7-7A63-06D6-27619BA3B8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55863" y="1206765"/>
            <a:ext cx="713133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600" dirty="0">
                <a:solidFill>
                  <a:schemeClr val="bg1"/>
                </a:solidFill>
                <a:effectLst/>
              </a:rPr>
              <a:t>Cross-validation and model evaluation techniques are </a:t>
            </a:r>
            <a:r>
              <a:rPr lang="en-US" sz="3600" b="1" dirty="0">
                <a:solidFill>
                  <a:schemeClr val="bg1"/>
                </a:solidFill>
                <a:effectLst/>
              </a:rPr>
              <a:t>essential steps in the machine learning workflow</a:t>
            </a:r>
            <a:r>
              <a:rPr lang="en-US" sz="3600" dirty="0">
                <a:solidFill>
                  <a:schemeClr val="bg1"/>
                </a:solidFill>
                <a:effectLst/>
              </a:rPr>
              <a:t>.</a:t>
            </a:r>
            <a:br>
              <a:rPr lang="en-US" sz="3600" dirty="0">
                <a:solidFill>
                  <a:schemeClr val="bg1"/>
                </a:solidFill>
                <a:effectLst/>
              </a:rPr>
            </a:br>
            <a:r>
              <a:rPr lang="en-US" sz="3600" dirty="0">
                <a:solidFill>
                  <a:schemeClr val="bg1"/>
                </a:solidFill>
                <a:effectLst/>
              </a:rPr>
              <a:t>They ensure that models are not only accurate on training data but also </a:t>
            </a:r>
            <a:r>
              <a:rPr lang="en-US" sz="3600" b="1" dirty="0">
                <a:solidFill>
                  <a:schemeClr val="bg1"/>
                </a:solidFill>
                <a:effectLst/>
              </a:rPr>
              <a:t>robust, reliable, and ready for real-world deployment</a:t>
            </a:r>
            <a:r>
              <a:rPr lang="en-US" sz="3600" dirty="0"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0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83985-CFA6-2B0E-BAC3-8E131E984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49306B0-7FF3-F901-5DFA-34D8C5F6D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01D66E-AC6A-B3CF-7A77-8B0D1F9B1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6202" y="63217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C114D29-5E8A-2930-7E23-F41A643EE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160E6-D2AF-42A9-8C89-F9CCEDB5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451" y="2521762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6E67DF1-8C26-E0BB-B4AC-7E0446AA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2" y="1732449"/>
            <a:ext cx="4849055" cy="4058751"/>
          </a:xfrm>
        </p:spPr>
        <p:txBody>
          <a:bodyPr anchor="t">
            <a:normAutofit/>
          </a:bodyPr>
          <a:lstStyle/>
          <a:p>
            <a:pPr marL="36900" indent="0">
              <a:buNone/>
            </a:pPr>
            <a:r>
              <a:rPr lang="en-US" sz="3600" dirty="0">
                <a:solidFill>
                  <a:schemeClr val="bg1"/>
                </a:solidFill>
                <a:effectLst/>
              </a:rPr>
              <a:t>If you have any doubts</a:t>
            </a:r>
          </a:p>
          <a:p>
            <a:pPr marL="36900" indent="0">
              <a:buNone/>
            </a:pPr>
            <a:endParaRPr lang="en-US" sz="3600" dirty="0">
              <a:solidFill>
                <a:schemeClr val="bg1"/>
              </a:solidFill>
              <a:effectLst/>
            </a:endParaRPr>
          </a:p>
          <a:p>
            <a:pPr marL="36900" indent="0">
              <a:buNone/>
            </a:pPr>
            <a:r>
              <a:rPr lang="en-US" sz="3600" dirty="0">
                <a:solidFill>
                  <a:schemeClr val="bg1"/>
                </a:solidFill>
                <a:effectLst/>
              </a:rPr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23291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Data Cleaning &amp; Preprocessing in Python,day53</Template>
  <TotalTime>9</TotalTime>
  <Words>332</Words>
  <Application>Microsoft Office PowerPoint</Application>
  <PresentationFormat>Widescreen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Goudy Old Style</vt:lpstr>
      <vt:lpstr>Wingdings 2</vt:lpstr>
      <vt:lpstr>SlateVTI</vt:lpstr>
      <vt:lpstr>Cross-Validation and Model Evaluation Techniques</vt:lpstr>
      <vt:lpstr>PowerPoint Presentation</vt:lpstr>
      <vt:lpstr>What is Cross-Validation?</vt:lpstr>
      <vt:lpstr>Common Cross-Validation Techniques</vt:lpstr>
      <vt:lpstr>Model Evaluation Metrics</vt:lpstr>
      <vt:lpstr>Why Use Cross-Validation and Evaluation?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2</cp:revision>
  <dcterms:created xsi:type="dcterms:W3CDTF">2025-08-31T14:01:16Z</dcterms:created>
  <dcterms:modified xsi:type="dcterms:W3CDTF">2025-09-07T14:59:57Z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