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4"/>
  </p:notesMasterIdLst>
  <p:handoutMasterIdLst>
    <p:handoutMasterId r:id="rId15"/>
  </p:handoutMasterIdLst>
  <p:sldIdLst>
    <p:sldId id="325" r:id="rId5"/>
    <p:sldId id="307" r:id="rId6"/>
    <p:sldId id="324" r:id="rId7"/>
    <p:sldId id="338" r:id="rId8"/>
    <p:sldId id="312" r:id="rId9"/>
    <p:sldId id="341" r:id="rId10"/>
    <p:sldId id="343" r:id="rId11"/>
    <p:sldId id="342"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75" d="100"/>
          <a:sy n="75" d="100"/>
        </p:scale>
        <p:origin x="902" y="48"/>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9/7/2025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9/7/2025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0E620-FD34-8AAC-1D67-24E2F5EAC0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277FE-BDBB-88A9-309F-8498B9B764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AE0E5A-B4ED-50F5-8184-25F2668D04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CBAF9F-9E51-A1B5-572C-65921A6029CC}"/>
              </a:ext>
            </a:extLst>
          </p:cNvPr>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3833157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4874F-D706-8527-3F33-AEF6353B1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54D39A-AA17-382B-92A8-6B4756ECA2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4395C2-5675-DF87-D104-92A57AFFC5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46A2E6-566C-0923-028F-575970B36307}"/>
              </a:ext>
            </a:extLst>
          </p:cNvPr>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4042549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3ED11-93CF-9C35-C26D-6E219E3276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12BE86-AEFA-942D-CF89-B3C5F5690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1A0EE-6F13-1DD4-06F4-C0D8074A27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DFB141-9727-2058-620E-4935A14B045C}"/>
              </a:ext>
            </a:extLst>
          </p:cNvPr>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3574914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96630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7AE2FB-B934-16AA-2537-04016B7F1AAB}"/>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Text Placeholder 14">
            <a:extLst>
              <a:ext uri="{FF2B5EF4-FFF2-40B4-BE49-F238E27FC236}">
                <a16:creationId xmlns:a16="http://schemas.microsoft.com/office/drawing/2014/main" id="{B5241927-0828-2C0E-290E-E82A357BC83F}"/>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
        <p:nvSpPr>
          <p:cNvPr id="6" name="Rectangle 5">
            <a:extLst>
              <a:ext uri="{FF2B5EF4-FFF2-40B4-BE49-F238E27FC236}">
                <a16:creationId xmlns:a16="http://schemas.microsoft.com/office/drawing/2014/main" id="{EA4F6DF6-2D97-1E21-15A5-D0E9397E2F2A}"/>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1406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7" r:id="rId18"/>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r>
              <a:rPr lang="en-US" dirty="0"/>
              <a:t>Principal Component Analysis (PCA) for Dimensionality Reduction</a:t>
            </a:r>
          </a:p>
        </p:txBody>
      </p:sp>
    </p:spTree>
    <p:extLst>
      <p:ext uri="{BB962C8B-B14F-4D97-AF65-F5344CB8AC3E}">
        <p14:creationId xmlns:p14="http://schemas.microsoft.com/office/powerpoint/2010/main" val="388581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
        <p:nvSpPr>
          <p:cNvPr id="3" name="Rectangle 1">
            <a:extLst>
              <a:ext uri="{FF2B5EF4-FFF2-40B4-BE49-F238E27FC236}">
                <a16:creationId xmlns:a16="http://schemas.microsoft.com/office/drawing/2014/main" id="{C8D6CFC1-AC13-A111-8687-7248E9B8AA85}"/>
              </a:ext>
            </a:extLst>
          </p:cNvPr>
          <p:cNvSpPr>
            <a:spLocks noGrp="1" noChangeArrowheads="1"/>
          </p:cNvSpPr>
          <p:nvPr>
            <p:ph type="title"/>
          </p:nvPr>
        </p:nvSpPr>
        <p:spPr bwMode="auto">
          <a:xfrm>
            <a:off x="563712" y="692848"/>
            <a:ext cx="10896768"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Introduction</a:t>
            </a:r>
            <a:br>
              <a:rPr lang="en-US" sz="3600" b="1" dirty="0"/>
            </a:br>
            <a:br>
              <a:rPr lang="en-US" sz="3600" b="1" dirty="0"/>
            </a:br>
            <a:r>
              <a:rPr lang="en-US" sz="3600" b="1" dirty="0"/>
              <a:t>Principal Component Analysis (PCA)</a:t>
            </a:r>
            <a:r>
              <a:rPr lang="en-US" sz="3600" dirty="0"/>
              <a:t> is an </a:t>
            </a:r>
            <a:r>
              <a:rPr lang="en-US" sz="3600" b="1" dirty="0"/>
              <a:t>unsupervised machine learning technique</a:t>
            </a:r>
            <a:r>
              <a:rPr lang="en-US" sz="3600" dirty="0"/>
              <a:t> used for </a:t>
            </a:r>
            <a:r>
              <a:rPr lang="en-US" sz="3600" b="1" dirty="0"/>
              <a:t>dimensionality reduction</a:t>
            </a:r>
            <a:r>
              <a:rPr lang="en-US" sz="3600" dirty="0"/>
              <a:t>. It transforms high-dimensional data into a smaller set of new variables, called </a:t>
            </a:r>
            <a:r>
              <a:rPr lang="en-US" sz="3600" b="1" dirty="0"/>
              <a:t>principal components</a:t>
            </a:r>
            <a:r>
              <a:rPr lang="en-US" sz="3600" dirty="0"/>
              <a:t>, while retaining most of the important information.</a:t>
            </a:r>
            <a:br>
              <a:rPr lang="en-US" sz="3600" dirty="0"/>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8A798-1D4C-FA1C-7305-BAD850C1AFD9}"/>
              </a:ext>
            </a:extLst>
          </p:cNvPr>
          <p:cNvSpPr>
            <a:spLocks noGrp="1"/>
          </p:cNvSpPr>
          <p:nvPr>
            <p:ph type="ctrTitle"/>
          </p:nvPr>
        </p:nvSpPr>
        <p:spPr>
          <a:xfrm>
            <a:off x="422897" y="576262"/>
            <a:ext cx="11433823" cy="5295371"/>
          </a:xfrm>
        </p:spPr>
        <p:txBody>
          <a:bodyPr>
            <a:normAutofit/>
          </a:bodyPr>
          <a:lstStyle/>
          <a:p>
            <a:r>
              <a:rPr lang="en-US" sz="4000" b="1" dirty="0"/>
              <a:t>Why PCA?</a:t>
            </a:r>
            <a:br>
              <a:rPr lang="en-US" sz="3600" b="1" dirty="0"/>
            </a:br>
            <a:br>
              <a:rPr lang="en-US" sz="3600" b="1" dirty="0"/>
            </a:br>
            <a:r>
              <a:rPr lang="en-US" sz="3600" dirty="0"/>
              <a:t>High-dimensional datasets can be </a:t>
            </a:r>
            <a:r>
              <a:rPr lang="en-US" sz="3600" b="1" dirty="0"/>
              <a:t>difficult to analyze and visualize</a:t>
            </a:r>
            <a:br>
              <a:rPr lang="en-US" sz="3600" dirty="0"/>
            </a:br>
            <a:r>
              <a:rPr lang="en-US" sz="3600" dirty="0"/>
              <a:t>Redundant and correlated features may slow down models</a:t>
            </a:r>
            <a:br>
              <a:rPr lang="en-US" sz="3600" dirty="0"/>
            </a:br>
            <a:r>
              <a:rPr lang="en-US" sz="3600" dirty="0"/>
              <a:t>PCA reduces complexity while preserving the </a:t>
            </a:r>
            <a:r>
              <a:rPr lang="en-US" sz="3600" b="1" dirty="0"/>
              <a:t>maximum variance</a:t>
            </a:r>
            <a:r>
              <a:rPr lang="en-US" sz="3600" dirty="0"/>
              <a:t> in the data</a:t>
            </a:r>
            <a:br>
              <a:rPr lang="en-US" sz="3600" dirty="0"/>
            </a:br>
            <a:r>
              <a:rPr lang="en-US" sz="3600" dirty="0"/>
              <a:t>Helps improve </a:t>
            </a:r>
            <a:r>
              <a:rPr lang="en-US" sz="3600" b="1" dirty="0"/>
              <a:t>model efficiency</a:t>
            </a:r>
            <a:r>
              <a:rPr lang="en-US" sz="3600" dirty="0"/>
              <a:t> and reduce </a:t>
            </a:r>
            <a:r>
              <a:rPr lang="en-US" sz="3600" b="1" dirty="0"/>
              <a:t>overfitting</a:t>
            </a:r>
            <a:br>
              <a:rPr lang="en-US" sz="3600" dirty="0"/>
            </a:br>
            <a:endParaRPr lang="en-IN" sz="3600" dirty="0"/>
          </a:p>
        </p:txBody>
      </p:sp>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075B-6975-48BD-7457-07BACEFF2CC9}"/>
              </a:ext>
            </a:extLst>
          </p:cNvPr>
          <p:cNvSpPr>
            <a:spLocks noGrp="1" noChangeArrowheads="1"/>
          </p:cNvSpPr>
          <p:nvPr>
            <p:ph type="ctrTitle"/>
          </p:nvPr>
        </p:nvSpPr>
        <p:spPr bwMode="auto">
          <a:xfrm>
            <a:off x="879000" y="734132"/>
            <a:ext cx="10105078"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How PCA Works</a:t>
            </a:r>
            <a:br>
              <a:rPr lang="en-US" sz="3600" b="1" dirty="0"/>
            </a:br>
            <a:br>
              <a:rPr lang="en-US" sz="3600" b="1" dirty="0"/>
            </a:br>
            <a:r>
              <a:rPr lang="en-US" sz="3600" b="1" dirty="0"/>
              <a:t>Standardize the data</a:t>
            </a:r>
            <a:r>
              <a:rPr lang="en-US" sz="3600" dirty="0"/>
              <a:t> to bring all features to the same scale</a:t>
            </a:r>
            <a:br>
              <a:rPr lang="en-US" sz="3600" dirty="0"/>
            </a:br>
            <a:r>
              <a:rPr lang="en-US" sz="3600" dirty="0"/>
              <a:t>Compute the </a:t>
            </a:r>
            <a:r>
              <a:rPr lang="en-US" sz="3600" b="1" dirty="0"/>
              <a:t>covariance matrix</a:t>
            </a:r>
            <a:r>
              <a:rPr lang="en-US" sz="3600" dirty="0"/>
              <a:t> to identify feature relationships</a:t>
            </a:r>
            <a:br>
              <a:rPr lang="en-US" sz="3600" dirty="0"/>
            </a:br>
            <a:r>
              <a:rPr lang="en-US" sz="3600" dirty="0"/>
              <a:t>Calculate </a:t>
            </a:r>
            <a:r>
              <a:rPr lang="en-US" sz="3600" b="1" dirty="0"/>
              <a:t>eigenvalues and eigenvectors</a:t>
            </a:r>
            <a:r>
              <a:rPr lang="en-US" sz="3600" dirty="0"/>
              <a:t> to find principal components</a:t>
            </a:r>
            <a:br>
              <a:rPr lang="en-US" sz="3600" dirty="0"/>
            </a:br>
            <a:r>
              <a:rPr lang="en-US" sz="3600" dirty="0"/>
              <a:t>Project data onto new </a:t>
            </a:r>
            <a:r>
              <a:rPr lang="en-US" sz="3600" b="1" dirty="0"/>
              <a:t>lower-dimensional subspaces</a:t>
            </a:r>
            <a:br>
              <a:rPr lang="en-US" sz="3600" dirty="0"/>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6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5</a:t>
            </a:fld>
            <a:endParaRPr lang="en-US" dirty="0"/>
          </a:p>
        </p:txBody>
      </p:sp>
      <p:sp>
        <p:nvSpPr>
          <p:cNvPr id="3" name="Rectangle 1">
            <a:extLst>
              <a:ext uri="{FF2B5EF4-FFF2-40B4-BE49-F238E27FC236}">
                <a16:creationId xmlns:a16="http://schemas.microsoft.com/office/drawing/2014/main" id="{0A4AE126-D052-A5FB-DF38-A9840783DD15}"/>
              </a:ext>
            </a:extLst>
          </p:cNvPr>
          <p:cNvSpPr>
            <a:spLocks noGrp="1" noChangeArrowheads="1"/>
          </p:cNvSpPr>
          <p:nvPr>
            <p:ph type="title"/>
          </p:nvPr>
        </p:nvSpPr>
        <p:spPr bwMode="auto">
          <a:xfrm>
            <a:off x="494645" y="1117762"/>
            <a:ext cx="10691515" cy="374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Applications of PCA</a:t>
            </a:r>
            <a:br>
              <a:rPr lang="en-US" sz="4000" b="1" dirty="0"/>
            </a:br>
            <a:br>
              <a:rPr lang="en-US" sz="3200" b="1" dirty="0"/>
            </a:br>
            <a:r>
              <a:rPr lang="en-US" sz="3200" b="1" dirty="0"/>
              <a:t>Data Visualization:</a:t>
            </a:r>
            <a:r>
              <a:rPr lang="en-US" sz="3200" dirty="0"/>
              <a:t> Reducing dimensions for 2D/3D plotting</a:t>
            </a:r>
            <a:br>
              <a:rPr lang="en-US" sz="3200" dirty="0"/>
            </a:br>
            <a:r>
              <a:rPr lang="en-US" sz="3200" b="1" dirty="0"/>
              <a:t>Noise Reduction:</a:t>
            </a:r>
            <a:r>
              <a:rPr lang="en-US" sz="3200" dirty="0"/>
              <a:t> Removing irrelevant variations</a:t>
            </a:r>
            <a:br>
              <a:rPr lang="en-US" sz="3200" dirty="0"/>
            </a:br>
            <a:r>
              <a:rPr lang="en-US" sz="3200" b="1" dirty="0"/>
              <a:t>Image Compression:</a:t>
            </a:r>
            <a:r>
              <a:rPr lang="en-US" sz="3200" dirty="0"/>
              <a:t> Representing images with fewer features</a:t>
            </a:r>
            <a:br>
              <a:rPr lang="en-US" sz="3200" dirty="0"/>
            </a:br>
            <a:r>
              <a:rPr lang="en-US" sz="3200" b="1" dirty="0"/>
              <a:t>Preprocessing:</a:t>
            </a:r>
            <a:r>
              <a:rPr lang="en-US" sz="3200" dirty="0"/>
              <a:t> Speeding up machine learning algorithms by reducing feature space</a:t>
            </a:r>
            <a:br>
              <a:rPr lang="en-US" sz="3200" dirty="0"/>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562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9BF5E-7D68-CADB-90DC-433B7EA3E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FEB58-5BA2-BEAC-8D52-DA86CEE46BBB}"/>
              </a:ext>
            </a:extLst>
          </p:cNvPr>
          <p:cNvSpPr>
            <a:spLocks noGrp="1" noChangeArrowheads="1"/>
          </p:cNvSpPr>
          <p:nvPr>
            <p:ph type="ctrTitle"/>
          </p:nvPr>
        </p:nvSpPr>
        <p:spPr bwMode="auto">
          <a:xfrm>
            <a:off x="743646" y="656142"/>
            <a:ext cx="9861755" cy="4538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Advantages of PCA</a:t>
            </a:r>
            <a:br>
              <a:rPr lang="en-US" sz="4000" b="1" dirty="0"/>
            </a:br>
            <a:br>
              <a:rPr lang="en-US" sz="4000" b="1" dirty="0"/>
            </a:br>
            <a:r>
              <a:rPr lang="en-US" sz="4000" dirty="0"/>
              <a:t>Reduces dataset complexity while preserving variance</a:t>
            </a:r>
            <a:br>
              <a:rPr lang="en-US" sz="4000" dirty="0"/>
            </a:br>
            <a:r>
              <a:rPr lang="en-US" sz="4000" dirty="0"/>
              <a:t>Removes multicollinearity among features</a:t>
            </a:r>
            <a:br>
              <a:rPr lang="en-US" sz="4000" dirty="0"/>
            </a:br>
            <a:r>
              <a:rPr lang="en-US" sz="4000" dirty="0"/>
              <a:t>Improves computational efficiency</a:t>
            </a:r>
            <a:br>
              <a:rPr lang="en-US" sz="4000" dirty="0"/>
            </a:br>
            <a:r>
              <a:rPr lang="en-US" sz="4000" dirty="0"/>
              <a:t>Useful for visualizing high-dimensional data</a:t>
            </a:r>
            <a:br>
              <a:rPr lang="en-US" sz="4000" dirty="0"/>
            </a:br>
            <a:endParaRPr lang="en-US" sz="4000" dirty="0"/>
          </a:p>
        </p:txBody>
      </p:sp>
    </p:spTree>
    <p:extLst>
      <p:ext uri="{BB962C8B-B14F-4D97-AF65-F5344CB8AC3E}">
        <p14:creationId xmlns:p14="http://schemas.microsoft.com/office/powerpoint/2010/main" val="353393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6C858-3DC3-B1F7-1731-5E6AE5D52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2CC3F-D3F7-7BA0-6A31-05D0E421275C}"/>
              </a:ext>
            </a:extLst>
          </p:cNvPr>
          <p:cNvSpPr>
            <a:spLocks noGrp="1" noChangeArrowheads="1"/>
          </p:cNvSpPr>
          <p:nvPr>
            <p:ph type="ctrTitle"/>
          </p:nvPr>
        </p:nvSpPr>
        <p:spPr bwMode="auto">
          <a:xfrm>
            <a:off x="743646" y="1266916"/>
            <a:ext cx="9861755" cy="3316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Limitations</a:t>
            </a:r>
            <a:br>
              <a:rPr lang="en-US" sz="3200" b="1" dirty="0"/>
            </a:br>
            <a:br>
              <a:rPr lang="en-US" sz="3200" b="1" dirty="0"/>
            </a:br>
            <a:r>
              <a:rPr lang="en-US" sz="3200" dirty="0"/>
              <a:t>Loses some interpretability of original features</a:t>
            </a:r>
            <a:br>
              <a:rPr lang="en-US" sz="3200" dirty="0"/>
            </a:br>
            <a:r>
              <a:rPr lang="en-US" sz="3200" dirty="0"/>
              <a:t>Sensitive to data scaling</a:t>
            </a:r>
            <a:br>
              <a:rPr lang="en-US" sz="3200" dirty="0"/>
            </a:br>
            <a:r>
              <a:rPr lang="en-US" sz="3200" dirty="0"/>
              <a:t>Not always effective for datasets with non-linear relationships</a:t>
            </a:r>
            <a:br>
              <a:rPr lang="en-US" sz="3200" dirty="0"/>
            </a:br>
            <a:r>
              <a:rPr lang="en-US" sz="3200" dirty="0"/>
              <a:t>Requires careful choice of the number of components</a:t>
            </a:r>
            <a:br>
              <a:rPr lang="en-US" sz="3200" dirty="0"/>
            </a:br>
            <a:endParaRPr lang="en-US" sz="3200" dirty="0"/>
          </a:p>
        </p:txBody>
      </p:sp>
    </p:spTree>
    <p:extLst>
      <p:ext uri="{BB962C8B-B14F-4D97-AF65-F5344CB8AC3E}">
        <p14:creationId xmlns:p14="http://schemas.microsoft.com/office/powerpoint/2010/main" val="423485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D832C-2DE4-445A-DAF0-19162A7E7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AF72F-4EA4-554E-6BD7-EA4C9392A794}"/>
              </a:ext>
            </a:extLst>
          </p:cNvPr>
          <p:cNvSpPr>
            <a:spLocks noGrp="1" noChangeArrowheads="1"/>
          </p:cNvSpPr>
          <p:nvPr>
            <p:ph type="ctrTitle"/>
          </p:nvPr>
        </p:nvSpPr>
        <p:spPr bwMode="auto">
          <a:xfrm>
            <a:off x="743646" y="1045317"/>
            <a:ext cx="10462834" cy="3759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Conclusion</a:t>
            </a:r>
            <a:br>
              <a:rPr lang="en-US" sz="4000" b="1" dirty="0"/>
            </a:br>
            <a:br>
              <a:rPr lang="en-US" sz="3200" b="1" dirty="0"/>
            </a:br>
            <a:r>
              <a:rPr lang="en-US" sz="3200" dirty="0"/>
              <a:t>PCA is a powerful tool for </a:t>
            </a:r>
            <a:r>
              <a:rPr lang="en-US" sz="3200" b="1" dirty="0"/>
              <a:t>dimensionality reduction</a:t>
            </a:r>
            <a:r>
              <a:rPr lang="en-US" sz="3200" dirty="0"/>
              <a:t>, making it easier to analyze, visualize, and model large datasets. By focusing on the most significant components, PCA helps extract meaningful insights and improves machine learning performance.</a:t>
            </a:r>
            <a:br>
              <a:rPr lang="en-US" sz="3200" dirty="0"/>
            </a:br>
            <a:endParaRPr lang="en-US" sz="3200" dirty="0"/>
          </a:p>
        </p:txBody>
      </p:sp>
    </p:spTree>
    <p:extLst>
      <p:ext uri="{BB962C8B-B14F-4D97-AF65-F5344CB8AC3E}">
        <p14:creationId xmlns:p14="http://schemas.microsoft.com/office/powerpoint/2010/main" val="4092323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normAutofit/>
          </a:bodyPr>
          <a:lstStyle/>
          <a:p>
            <a:r>
              <a:rPr lang="en-US" sz="6000"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sz="2800" dirty="0"/>
              <a:t>If you have any doubts?</a:t>
            </a:r>
          </a:p>
          <a:p>
            <a:r>
              <a:rPr lang="en-US" sz="2800" dirty="0"/>
              <a:t>thahliyamist@gmail.com</a:t>
            </a:r>
          </a:p>
        </p:txBody>
      </p:sp>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2.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Views and its application in data analysis,40</Template>
  <TotalTime>10</TotalTime>
  <Words>315</Words>
  <Application>Microsoft Office PowerPoint</Application>
  <PresentationFormat>Widescreen</PresentationFormat>
  <Paragraphs>24</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Dante</vt:lpstr>
      <vt:lpstr>Dante (Headings)2</vt:lpstr>
      <vt:lpstr>Helvetica Neue Medium</vt:lpstr>
      <vt:lpstr>Wingdings 2</vt:lpstr>
      <vt:lpstr>OffsetVTI</vt:lpstr>
      <vt:lpstr>Principal Component Analysis (PCA) for Dimensionality Reduction</vt:lpstr>
      <vt:lpstr>Introduction  Principal Component Analysis (PCA) is an unsupervised machine learning technique used for dimensionality reduction. It transforms high-dimensional data into a smaller set of new variables, called principal components, while retaining most of the important information. </vt:lpstr>
      <vt:lpstr>Why PCA?  High-dimensional datasets can be difficult to analyze and visualize Redundant and correlated features may slow down models PCA reduces complexity while preserving the maximum variance in the data Helps improve model efficiency and reduce overfitting </vt:lpstr>
      <vt:lpstr>How PCA Works  Standardize the data to bring all features to the same scale Compute the covariance matrix to identify feature relationships Calculate eigenvalues and eigenvectors to find principal components Project data onto new lower-dimensional subspaces </vt:lpstr>
      <vt:lpstr>Applications of PCA  Data Visualization: Reducing dimensions for 2D/3D plotting Noise Reduction: Removing irrelevant variations Image Compression: Representing images with fewer features Preprocessing: Speeding up machine learning algorithms by reducing feature space </vt:lpstr>
      <vt:lpstr>Advantages of PCA  Reduces dataset complexity while preserving variance Removes multicollinearity among features Improves computational efficiency Useful for visualizing high-dimensional data </vt:lpstr>
      <vt:lpstr>Limitations  Loses some interpretability of original features Sensitive to data scaling Not always effective for datasets with non-linear relationships Requires careful choice of the number of components </vt:lpstr>
      <vt:lpstr>Conclusion  PCA is a powerful tool for dimensionality reduction, making it easier to analyze, visualize, and model large datasets. By focusing on the most significant components, PCA helps extract meaningful insights and improves machine learning performance.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2024-12-01T14:51:22Z</dcterms:created>
  <dcterms:modified xsi:type="dcterms:W3CDTF">2025-09-07T14:54:57Z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