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86" r:id="rId7"/>
    <p:sldId id="288" r:id="rId8"/>
    <p:sldId id="289" r:id="rId9"/>
    <p:sldId id="300" r:id="rId10"/>
    <p:sldId id="301" r:id="rId11"/>
    <p:sldId id="299"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79" d="100"/>
          <a:sy n="79" d="100"/>
        </p:scale>
        <p:origin x="773" y="7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9/7/2025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2EEAE-22AE-512D-5FAB-CF14D04451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F24B5E-047A-E86B-FF5E-F612F4FA2D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17E3B0-7A5F-725A-688C-3CAE09D39E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29169E-C5D2-96A0-84D8-7D7607718C95}"/>
              </a:ext>
            </a:extLst>
          </p:cNvPr>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362912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753F9-5F79-4F04-44E0-02855466B8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36455F-6F60-D273-FBB6-2E825498B1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5C8450-89AA-8506-2E91-525A30B930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03AD18-A6C3-DEBE-60F4-5A808D852ABF}"/>
              </a:ext>
            </a:extLst>
          </p:cNvPr>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420087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1AE53-5947-3555-0D87-B08F05DC31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71C6F3-A032-6FD4-7FD2-53F6C9D42B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107F4F-6B80-34D5-CBEB-421E2B786F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7D20B9-D560-221B-4459-44CD96407FA7}"/>
              </a:ext>
            </a:extLst>
          </p:cNvPr>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880441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61" r:id="rId9"/>
    <p:sldLayoutId id="2147483666" r:id="rId10"/>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A7ABED-9B03-7E17-9ED3-E6BE38DC1E9E}"/>
              </a:ext>
            </a:extLst>
          </p:cNvPr>
          <p:cNvSpPr>
            <a:spLocks noGrp="1"/>
          </p:cNvSpPr>
          <p:nvPr>
            <p:ph type="ctrTitle"/>
          </p:nvPr>
        </p:nvSpPr>
        <p:spPr/>
        <p:txBody>
          <a:bodyPr/>
          <a:lstStyle/>
          <a:p>
            <a:r>
              <a:rPr lang="en-US" dirty="0"/>
              <a:t>K-Means Clustering for Unsupervised Learning</a:t>
            </a:r>
            <a:endParaRPr lang="en-IN"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982159" y="471696"/>
            <a:ext cx="10399203" cy="5053615"/>
          </a:xfrm>
        </p:spPr>
        <p:txBody>
          <a:bodyPr vert="horz" lIns="91440" tIns="45720" rIns="91440" bIns="45720" rtlCol="0" anchor="t">
            <a:noAutofit/>
          </a:bodyPr>
          <a:lstStyle/>
          <a:p>
            <a:r>
              <a:rPr lang="en-US" sz="4000" b="1" dirty="0"/>
              <a:t>Introduction</a:t>
            </a:r>
          </a:p>
          <a:p>
            <a:endParaRPr lang="en-US" sz="4000" b="1" dirty="0"/>
          </a:p>
          <a:p>
            <a:r>
              <a:rPr lang="en-US" sz="4000" b="1" dirty="0"/>
              <a:t>K-Means Clustering</a:t>
            </a:r>
            <a:r>
              <a:rPr lang="en-US" sz="4000" dirty="0"/>
              <a:t> is a popular </a:t>
            </a:r>
            <a:r>
              <a:rPr lang="en-US" sz="4000" b="1" dirty="0"/>
              <a:t>unsupervised machine learning algorithm</a:t>
            </a:r>
            <a:r>
              <a:rPr lang="en-US" sz="4000" dirty="0"/>
              <a:t> used to group similar data points into clusters. Unlike supervised learning, K-Means does not rely on labeled data. Instead, it identifies </a:t>
            </a:r>
            <a:r>
              <a:rPr lang="en-US" sz="4000" b="1" dirty="0"/>
              <a:t>patterns and similarities</a:t>
            </a:r>
            <a:r>
              <a:rPr lang="en-US" sz="4000" dirty="0"/>
              <a:t> within the dataset, helping analysts discover hidden structures.</a:t>
            </a:r>
          </a:p>
          <a:p>
            <a:endParaRPr lang="en-US" sz="4000"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5E146-A47C-215D-87B1-5157D37A8C6A}"/>
              </a:ext>
            </a:extLst>
          </p:cNvPr>
          <p:cNvSpPr>
            <a:spLocks noGrp="1" noChangeArrowheads="1"/>
          </p:cNvSpPr>
          <p:nvPr>
            <p:ph type="title"/>
          </p:nvPr>
        </p:nvSpPr>
        <p:spPr bwMode="auto">
          <a:xfrm>
            <a:off x="1135044" y="938034"/>
            <a:ext cx="9386290" cy="4130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000" dirty="0"/>
              <a:t>How K-Means Works</a:t>
            </a:r>
            <a:br>
              <a:rPr lang="en-US" sz="3200" dirty="0"/>
            </a:br>
            <a:br>
              <a:rPr lang="en-US" sz="3200" dirty="0"/>
            </a:br>
            <a:r>
              <a:rPr lang="en-US" sz="3200" dirty="0"/>
              <a:t>Choose K centroids randomly as initial cluster centers</a:t>
            </a:r>
            <a:br>
              <a:rPr lang="en-US" sz="3200" dirty="0"/>
            </a:br>
            <a:r>
              <a:rPr lang="en-US" sz="3200" dirty="0"/>
              <a:t>Assign each data point to the nearest centroid</a:t>
            </a:r>
            <a:br>
              <a:rPr lang="en-US" sz="3200" dirty="0"/>
            </a:br>
            <a:r>
              <a:rPr lang="en-US" sz="3200" dirty="0"/>
              <a:t>Recalculate centroids based on the mean of assigned points</a:t>
            </a:r>
            <a:br>
              <a:rPr lang="en-US" sz="3200" dirty="0"/>
            </a:br>
            <a:r>
              <a:rPr lang="en-US" sz="3200" dirty="0"/>
              <a:t>Repeat the process until centroids stabilize and cluster assignments no longer change</a:t>
            </a:r>
            <a:br>
              <a:rPr lang="en-US" sz="3200" dirty="0"/>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8F2801A-74C9-C8D2-30FB-ABE9A84945DF}"/>
              </a:ext>
            </a:extLst>
          </p:cNvPr>
          <p:cNvSpPr>
            <a:spLocks noGrp="1" noChangeArrowheads="1"/>
          </p:cNvSpPr>
          <p:nvPr>
            <p:ph type="subTitle" idx="1"/>
          </p:nvPr>
        </p:nvSpPr>
        <p:spPr bwMode="auto">
          <a:xfrm>
            <a:off x="459144" y="753027"/>
            <a:ext cx="11325420" cy="4864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000" b="1" dirty="0"/>
              <a:t>Choosing the Number of Clusters (K)</a:t>
            </a:r>
          </a:p>
          <a:p>
            <a:endParaRPr lang="en-US" sz="4000" b="1" dirty="0"/>
          </a:p>
          <a:p>
            <a:r>
              <a:rPr lang="en-US" b="1" dirty="0"/>
              <a:t>Elbow Method:</a:t>
            </a:r>
            <a:r>
              <a:rPr lang="en-US" dirty="0"/>
              <a:t> Plot the sum of squared distances for different K values and select the point where the rate of decrease slows</a:t>
            </a:r>
          </a:p>
          <a:p>
            <a:r>
              <a:rPr lang="en-US" b="1" dirty="0"/>
              <a:t>Silhouette Score:</a:t>
            </a:r>
            <a:r>
              <a:rPr lang="en-US" dirty="0"/>
              <a:t> Measures how similar points are within a cluster versus other clusters</a:t>
            </a:r>
          </a:p>
          <a:p>
            <a:r>
              <a:rPr lang="en-US" dirty="0"/>
              <a:t>Proper selection of K ensures meaningful and interpretable clusters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F9FC7F20-BFE0-B10C-0C44-EB863A59C4D4}"/>
              </a:ext>
            </a:extLst>
          </p:cNvPr>
          <p:cNvSpPr>
            <a:spLocks noGrp="1" noChangeArrowheads="1"/>
          </p:cNvSpPr>
          <p:nvPr>
            <p:ph type="title"/>
          </p:nvPr>
        </p:nvSpPr>
        <p:spPr bwMode="auto">
          <a:xfrm>
            <a:off x="1056147" y="472944"/>
            <a:ext cx="10305759" cy="5607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800" dirty="0"/>
              <a:t>Applications of K-Means</a:t>
            </a:r>
            <a:br>
              <a:rPr lang="en-US" sz="4000" dirty="0"/>
            </a:br>
            <a:br>
              <a:rPr lang="en-US" sz="4000" dirty="0"/>
            </a:br>
            <a:r>
              <a:rPr lang="en-US" sz="4000" dirty="0"/>
              <a:t>Customer Segmentation: Group customers based on behavior or preferences</a:t>
            </a:r>
            <a:br>
              <a:rPr lang="en-US" sz="4000" dirty="0"/>
            </a:br>
            <a:r>
              <a:rPr lang="en-US" sz="4000" dirty="0"/>
              <a:t>Market Analysis: Identify product or service segments</a:t>
            </a:r>
            <a:br>
              <a:rPr lang="en-US" sz="4000" dirty="0"/>
            </a:br>
            <a:r>
              <a:rPr lang="en-US" sz="4000" dirty="0"/>
              <a:t>Image Compression: Reduce colors by clustering similar pixels</a:t>
            </a:r>
            <a:br>
              <a:rPr lang="en-US" sz="4000" dirty="0"/>
            </a:br>
            <a:r>
              <a:rPr lang="en-US" sz="4000" dirty="0"/>
              <a:t>Anomaly Detection: Identify unusual patterns or outliers</a:t>
            </a:r>
            <a:br>
              <a:rPr lang="en-US" sz="4000" dirty="0"/>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933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07938-BAB6-42CF-B8C8-A80A3062099F}"/>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13C46E44-5013-BF0A-1D82-E1357D078A66}"/>
              </a:ext>
            </a:extLst>
          </p:cNvPr>
          <p:cNvSpPr>
            <a:spLocks noGrp="1" noChangeArrowheads="1"/>
          </p:cNvSpPr>
          <p:nvPr>
            <p:ph type="subTitle" idx="1"/>
          </p:nvPr>
        </p:nvSpPr>
        <p:spPr bwMode="auto">
          <a:xfrm>
            <a:off x="459144" y="1132106"/>
            <a:ext cx="11325420" cy="4106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000" b="1" dirty="0"/>
              <a:t>Advantages of K-Means</a:t>
            </a:r>
          </a:p>
          <a:p>
            <a:endParaRPr lang="en-US" sz="4000" b="1" dirty="0"/>
          </a:p>
          <a:p>
            <a:r>
              <a:rPr lang="en-US" dirty="0"/>
              <a:t>Simple and easy to implement</a:t>
            </a:r>
          </a:p>
          <a:p>
            <a:r>
              <a:rPr lang="en-US" dirty="0"/>
              <a:t>Scales well to </a:t>
            </a:r>
            <a:r>
              <a:rPr lang="en-US" b="1" dirty="0"/>
              <a:t>large datasets</a:t>
            </a:r>
            <a:endParaRPr lang="en-US" dirty="0"/>
          </a:p>
          <a:p>
            <a:r>
              <a:rPr lang="en-US" dirty="0"/>
              <a:t>Fast and efficient for clustering tasks</a:t>
            </a:r>
          </a:p>
          <a:p>
            <a:r>
              <a:rPr lang="en-US" dirty="0"/>
              <a:t>Provides clear cluster assignments for interpretation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0649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CE7BA-E62D-691A-BF3D-2CCF38BE84C2}"/>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15A7BE6E-FBB6-EC3A-7E05-B7805BB3810C}"/>
              </a:ext>
            </a:extLst>
          </p:cNvPr>
          <p:cNvSpPr>
            <a:spLocks noGrp="1" noChangeArrowheads="1"/>
          </p:cNvSpPr>
          <p:nvPr>
            <p:ph type="subTitle" idx="1"/>
          </p:nvPr>
        </p:nvSpPr>
        <p:spPr bwMode="auto">
          <a:xfrm>
            <a:off x="459144" y="910507"/>
            <a:ext cx="11325420" cy="4549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000" b="1" dirty="0"/>
              <a:t>Limitations</a:t>
            </a:r>
          </a:p>
          <a:p>
            <a:endParaRPr lang="en-US" sz="4000" b="1" dirty="0"/>
          </a:p>
          <a:p>
            <a:r>
              <a:rPr lang="en-US" dirty="0"/>
              <a:t>Requires </a:t>
            </a:r>
            <a:r>
              <a:rPr lang="en-US" b="1" dirty="0"/>
              <a:t>predefined number of clusters (K)</a:t>
            </a:r>
            <a:endParaRPr lang="en-US" dirty="0"/>
          </a:p>
          <a:p>
            <a:r>
              <a:rPr lang="en-US" dirty="0"/>
              <a:t>Sensitive to </a:t>
            </a:r>
            <a:r>
              <a:rPr lang="en-US" b="1" dirty="0"/>
              <a:t>outliers and noise</a:t>
            </a:r>
            <a:endParaRPr lang="en-US" dirty="0"/>
          </a:p>
          <a:p>
            <a:r>
              <a:rPr lang="en-US" dirty="0"/>
              <a:t>Assumes </a:t>
            </a:r>
            <a:r>
              <a:rPr lang="en-US" b="1" dirty="0"/>
              <a:t>spherical clusters of similar size</a:t>
            </a:r>
            <a:r>
              <a:rPr lang="en-US" dirty="0"/>
              <a:t>, which may not fit all datasets</a:t>
            </a:r>
          </a:p>
          <a:p>
            <a:r>
              <a:rPr lang="en-US" dirty="0"/>
              <a:t>Results can vary with different </a:t>
            </a:r>
            <a:r>
              <a:rPr lang="en-US" b="1" dirty="0"/>
              <a:t>initial centroid selection</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621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533A8-D864-1044-61F2-93AE0C5C03CF}"/>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D2691584-AFF7-6B45-F6B0-41D3DECDFDC6}"/>
              </a:ext>
            </a:extLst>
          </p:cNvPr>
          <p:cNvSpPr>
            <a:spLocks noGrp="1"/>
          </p:cNvSpPr>
          <p:nvPr>
            <p:ph type="subTitle" idx="1"/>
          </p:nvPr>
        </p:nvSpPr>
        <p:spPr>
          <a:xfrm>
            <a:off x="85144" y="3065881"/>
            <a:ext cx="11208669" cy="912850"/>
          </a:xfrm>
        </p:spPr>
        <p:txBody>
          <a:bodyPr/>
          <a:lstStyle/>
          <a:p>
            <a:r>
              <a:rPr lang="en-US" sz="4000" b="1" dirty="0">
                <a:solidFill>
                  <a:schemeClr val="tx1">
                    <a:lumMod val="50000"/>
                  </a:schemeClr>
                </a:solidFill>
              </a:rPr>
              <a:t>Conclusion</a:t>
            </a:r>
          </a:p>
          <a:p>
            <a:endParaRPr lang="en-US" sz="4000" b="1" dirty="0">
              <a:solidFill>
                <a:schemeClr val="tx1">
                  <a:lumMod val="50000"/>
                </a:schemeClr>
              </a:solidFill>
            </a:endParaRPr>
          </a:p>
          <a:p>
            <a:r>
              <a:rPr lang="en-US" sz="4000" dirty="0">
                <a:solidFill>
                  <a:schemeClr val="tx1">
                    <a:lumMod val="50000"/>
                  </a:schemeClr>
                </a:solidFill>
              </a:rPr>
              <a:t>K-Means clustering is a fundamental tool for </a:t>
            </a:r>
            <a:r>
              <a:rPr lang="en-US" sz="4000" b="1" dirty="0">
                <a:solidFill>
                  <a:schemeClr val="tx1">
                    <a:lumMod val="50000"/>
                  </a:schemeClr>
                </a:solidFill>
              </a:rPr>
              <a:t>unsupervised learning</a:t>
            </a:r>
            <a:r>
              <a:rPr lang="en-US" sz="4000" dirty="0">
                <a:solidFill>
                  <a:schemeClr val="tx1">
                    <a:lumMod val="50000"/>
                  </a:schemeClr>
                </a:solidFill>
              </a:rPr>
              <a:t>, helping discover patterns and group similar data points effectively. By understanding clusters, analysts can uncover insights for </a:t>
            </a:r>
            <a:r>
              <a:rPr lang="en-US" sz="4000" b="1" dirty="0">
                <a:solidFill>
                  <a:schemeClr val="tx1">
                    <a:lumMod val="50000"/>
                  </a:schemeClr>
                </a:solidFill>
              </a:rPr>
              <a:t>customer segmentation, market analysis, anomaly detection, and more</a:t>
            </a:r>
            <a:r>
              <a:rPr lang="en-US" sz="4000" dirty="0">
                <a:solidFill>
                  <a:schemeClr val="tx1">
                    <a:lumMod val="50000"/>
                  </a:schemeClr>
                </a:solidFill>
              </a:rPr>
              <a:t>.</a:t>
            </a:r>
          </a:p>
          <a:p>
            <a:endParaRPr lang="en-IN" sz="4000" dirty="0">
              <a:solidFill>
                <a:schemeClr val="tx1">
                  <a:lumMod val="50000"/>
                </a:schemeClr>
              </a:solidFill>
            </a:endParaRPr>
          </a:p>
        </p:txBody>
      </p:sp>
    </p:spTree>
    <p:extLst>
      <p:ext uri="{BB962C8B-B14F-4D97-AF65-F5344CB8AC3E}">
        <p14:creationId xmlns:p14="http://schemas.microsoft.com/office/powerpoint/2010/main" val="2092620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r>
              <a:rPr lang="en-US" dirty="0"/>
              <a:t>If you have any questions?</a:t>
            </a:r>
          </a:p>
          <a:p>
            <a:r>
              <a:rPr lang="en-US" dirty="0"/>
              <a:t>thahliyamist@gmail.com</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Transaction Management and ACID Properties,Day39</Template>
  <TotalTime>41</TotalTime>
  <Words>321</Words>
  <Application>Microsoft Office PowerPoint</Application>
  <PresentationFormat>Widescreen</PresentationFormat>
  <Paragraphs>38</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Custom</vt:lpstr>
      <vt:lpstr>K-Means Clustering for Unsupervised Learning</vt:lpstr>
      <vt:lpstr>PowerPoint Presentation</vt:lpstr>
      <vt:lpstr>How K-Means Works  Choose K centroids randomly as initial cluster centers Assign each data point to the nearest centroid Recalculate centroids based on the mean of assigned points Repeat the process until centroids stabilize and cluster assignments no longer change </vt:lpstr>
      <vt:lpstr>PowerPoint Presentation</vt:lpstr>
      <vt:lpstr>Applications of K-Means  Customer Segmentation: Group customers based on behavior or preferences Market Analysis: Identify product or service segments Image Compression: Reduce colors by clustering similar pixels Anomaly Detection: Identify unusual patterns or outliers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2</cp:revision>
  <dcterms:created xsi:type="dcterms:W3CDTF">2024-12-06T08:41:30Z</dcterms:created>
  <dcterms:modified xsi:type="dcterms:W3CDTF">2025-09-07T14:43:25Z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