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8" r:id="rId7"/>
    <p:sldId id="278" r:id="rId8"/>
    <p:sldId id="309" r:id="rId9"/>
    <p:sldId id="319" r:id="rId10"/>
    <p:sldId id="318" r:id="rId11"/>
    <p:sldId id="263"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5" d="100"/>
          <a:sy n="75" d="100"/>
        </p:scale>
        <p:origin x="902"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9/7/2025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6F962-D3E8-3947-96F5-4CE969CD48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FBF167-D1EC-9FBB-CD93-95757806C4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459CA-5BE4-8407-EED8-4F1FD969D8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D0992A-1984-04C1-A776-34CE75FF7A68}"/>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652942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DF59C-5E47-42BE-08F8-FACE7A6E45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C86D4F-1476-D6BA-1066-A7D0FB8E5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CA742-8C45-9AD4-DD7B-69C3A3D409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4DC810-D829-2A0C-0756-AAEBBAF81A4F}"/>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646749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IN" dirty="0"/>
              <a:t>Support Vector Machines (SVM)</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382746" y="1366684"/>
            <a:ext cx="11190534" cy="5029200"/>
          </a:xfrm>
        </p:spPr>
        <p:txBody>
          <a:bodyPr/>
          <a:lstStyle/>
          <a:p>
            <a:r>
              <a:rPr lang="en-US" sz="3600" b="1" dirty="0">
                <a:solidFill>
                  <a:schemeClr val="tx1">
                    <a:lumMod val="50000"/>
                  </a:schemeClr>
                </a:solidFill>
              </a:rPr>
              <a:t>Introduction</a:t>
            </a:r>
            <a:br>
              <a:rPr lang="en-US" sz="3600" b="1" dirty="0">
                <a:solidFill>
                  <a:schemeClr val="tx1">
                    <a:lumMod val="50000"/>
                  </a:schemeClr>
                </a:solidFill>
              </a:rPr>
            </a:br>
            <a:br>
              <a:rPr lang="en-US" sz="3600" b="1" dirty="0">
                <a:solidFill>
                  <a:schemeClr val="tx1">
                    <a:lumMod val="50000"/>
                  </a:schemeClr>
                </a:solidFill>
              </a:rPr>
            </a:br>
            <a:br>
              <a:rPr lang="en-US" sz="3600" b="1" dirty="0">
                <a:solidFill>
                  <a:schemeClr val="tx1">
                    <a:lumMod val="50000"/>
                  </a:schemeClr>
                </a:solidFill>
              </a:rPr>
            </a:br>
            <a:r>
              <a:rPr lang="en-US" sz="3600" b="1" dirty="0">
                <a:solidFill>
                  <a:schemeClr val="tx1">
                    <a:lumMod val="50000"/>
                  </a:schemeClr>
                </a:solidFill>
              </a:rPr>
              <a:t>Support Vector Machine (SVM)</a:t>
            </a:r>
            <a:r>
              <a:rPr lang="en-US" sz="3600" dirty="0">
                <a:solidFill>
                  <a:schemeClr val="tx1">
                    <a:lumMod val="50000"/>
                  </a:schemeClr>
                </a:solidFill>
              </a:rPr>
              <a:t> is a powerful supervised learning algorithm used for </a:t>
            </a:r>
            <a:r>
              <a:rPr lang="en-US" sz="3600" b="1" dirty="0">
                <a:solidFill>
                  <a:schemeClr val="tx1">
                    <a:lumMod val="50000"/>
                  </a:schemeClr>
                </a:solidFill>
              </a:rPr>
              <a:t>classification and regression tasks</a:t>
            </a:r>
            <a:r>
              <a:rPr lang="en-US" sz="3600" dirty="0">
                <a:solidFill>
                  <a:schemeClr val="tx1">
                    <a:lumMod val="50000"/>
                  </a:schemeClr>
                </a:solidFill>
              </a:rPr>
              <a:t>. It works by finding the </a:t>
            </a:r>
            <a:r>
              <a:rPr lang="en-US" sz="3600" b="1" dirty="0">
                <a:solidFill>
                  <a:schemeClr val="tx1">
                    <a:lumMod val="50000"/>
                  </a:schemeClr>
                </a:solidFill>
              </a:rPr>
              <a:t>optimal hyperplane</a:t>
            </a:r>
            <a:r>
              <a:rPr lang="en-US" sz="3600" dirty="0">
                <a:solidFill>
                  <a:schemeClr val="tx1">
                    <a:lumMod val="50000"/>
                  </a:schemeClr>
                </a:solidFill>
              </a:rPr>
              <a:t> that best separates data points into different classes.</a:t>
            </a:r>
            <a:br>
              <a:rPr lang="en-US" sz="3600" dirty="0">
                <a:solidFill>
                  <a:schemeClr val="tx1">
                    <a:lumMod val="50000"/>
                  </a:schemeClr>
                </a:solidFill>
              </a:rPr>
            </a:br>
            <a:endParaRPr lang="en-US" sz="3600" dirty="0">
              <a:solidFill>
                <a:schemeClr val="tx1">
                  <a:lumMod val="50000"/>
                </a:schemeClr>
              </a:solidFill>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080565" y="542413"/>
            <a:ext cx="10491675" cy="5029200"/>
          </a:xfrm>
        </p:spPr>
        <p:txBody>
          <a:bodyPr/>
          <a:lstStyle/>
          <a:p>
            <a:r>
              <a:rPr lang="en-US" sz="3200" b="1" dirty="0"/>
              <a:t>Key Concept</a:t>
            </a:r>
            <a:br>
              <a:rPr lang="en-US" sz="3200" b="1" dirty="0"/>
            </a:br>
            <a:br>
              <a:rPr lang="en-US" sz="3200" b="1" dirty="0"/>
            </a:br>
            <a:br>
              <a:rPr lang="en-US" sz="3200" b="1" dirty="0"/>
            </a:br>
            <a:r>
              <a:rPr lang="en-US" sz="3200" dirty="0"/>
              <a:t>SVM identifies the boundary (hyperplane) that maximizes the </a:t>
            </a:r>
            <a:r>
              <a:rPr lang="en-US" sz="3200" b="1" dirty="0"/>
              <a:t>margin</a:t>
            </a:r>
            <a:r>
              <a:rPr lang="en-US" sz="3200" dirty="0"/>
              <a:t> between different classes.</a:t>
            </a:r>
            <a:br>
              <a:rPr lang="en-US" sz="3200" dirty="0"/>
            </a:br>
            <a:br>
              <a:rPr lang="en-US" sz="3200" dirty="0"/>
            </a:br>
            <a:r>
              <a:rPr lang="en-US" sz="3200" dirty="0"/>
              <a:t>The data points closest to the boundary are called </a:t>
            </a:r>
            <a:r>
              <a:rPr lang="en-US" sz="3200" b="1" dirty="0"/>
              <a:t>support vectors</a:t>
            </a:r>
            <a:r>
              <a:rPr lang="en-US" sz="3200" dirty="0"/>
              <a:t>.</a:t>
            </a:r>
            <a:br>
              <a:rPr lang="en-US" sz="3200" dirty="0"/>
            </a:br>
            <a:br>
              <a:rPr lang="en-US" sz="3200" dirty="0"/>
            </a:br>
            <a:r>
              <a:rPr lang="en-US" sz="3200" dirty="0"/>
              <a:t>Can handle both </a:t>
            </a:r>
            <a:r>
              <a:rPr lang="en-US" sz="3200" b="1" dirty="0"/>
              <a:t>linear and non-linear classification</a:t>
            </a:r>
            <a:r>
              <a:rPr lang="en-US" sz="3200" dirty="0"/>
              <a:t> using the </a:t>
            </a:r>
            <a:r>
              <a:rPr lang="en-US" sz="3200" b="1" dirty="0"/>
              <a:t>kernel trick</a:t>
            </a:r>
            <a:r>
              <a:rPr lang="en-US" sz="3200" dirty="0"/>
              <a:t>.</a:t>
            </a:r>
            <a:br>
              <a:rPr lang="en-US" sz="3200" dirty="0"/>
            </a:br>
            <a:endParaRPr lang="en-US" sz="3200"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80E877D9-CE39-A3C0-D497-456ED472FA56}"/>
              </a:ext>
            </a:extLst>
          </p:cNvPr>
          <p:cNvSpPr>
            <a:spLocks noChangeArrowheads="1"/>
          </p:cNvSpPr>
          <p:nvPr/>
        </p:nvSpPr>
        <p:spPr bwMode="auto">
          <a:xfrm>
            <a:off x="615826" y="394692"/>
            <a:ext cx="11271373"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600" b="1" dirty="0"/>
              <a:t>Kernels in SVM</a:t>
            </a:r>
          </a:p>
          <a:p>
            <a:endParaRPr lang="en-IN" sz="3600" b="1" dirty="0"/>
          </a:p>
          <a:p>
            <a:r>
              <a:rPr lang="en-IN" sz="3600" b="1" dirty="0"/>
              <a:t>Linear Kernel:</a:t>
            </a:r>
            <a:r>
              <a:rPr lang="en-IN" sz="3600" dirty="0"/>
              <a:t> For linearly separable data</a:t>
            </a:r>
          </a:p>
          <a:p>
            <a:endParaRPr lang="en-IN" sz="3600" dirty="0"/>
          </a:p>
          <a:p>
            <a:r>
              <a:rPr lang="en-IN" sz="3600" b="1" dirty="0"/>
              <a:t>Polynomial Kernel:</a:t>
            </a:r>
            <a:r>
              <a:rPr lang="en-IN" sz="3600" dirty="0"/>
              <a:t> For curved decision boundaries</a:t>
            </a:r>
          </a:p>
          <a:p>
            <a:endParaRPr lang="en-IN" sz="3600" dirty="0"/>
          </a:p>
          <a:p>
            <a:r>
              <a:rPr lang="en-IN" sz="3600" b="1" dirty="0"/>
              <a:t>RBF (Radial Basis Function):</a:t>
            </a:r>
            <a:r>
              <a:rPr lang="en-IN" sz="3600" dirty="0"/>
              <a:t> Widely used for complex, non-linear problems</a:t>
            </a:r>
          </a:p>
          <a:p>
            <a:endParaRPr lang="en-IN" sz="3600" dirty="0"/>
          </a:p>
          <a:p>
            <a:r>
              <a:rPr lang="en-IN" sz="3600" b="1" dirty="0"/>
              <a:t>Sigmoid Kernel:</a:t>
            </a:r>
            <a:r>
              <a:rPr lang="en-IN" sz="3600" dirty="0"/>
              <a:t> Similar to neural network activation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530584" y="4837584"/>
            <a:ext cx="661416" cy="895899"/>
          </a:xfrm>
        </p:spPr>
        <p:txBody>
          <a:bodyPr/>
          <a:lstStyle/>
          <a:p>
            <a:fld id="{58FB4751-880F-D840-AAA9-3A15815CC996}" type="slidenum">
              <a:rPr lang="en-US" smtClean="0"/>
              <a:pPr/>
              <a:t>5</a:t>
            </a:fld>
            <a:endParaRPr lang="en-US" dirty="0"/>
          </a:p>
        </p:txBody>
      </p:sp>
      <p:sp>
        <p:nvSpPr>
          <p:cNvPr id="7" name="Rectangle 3">
            <a:extLst>
              <a:ext uri="{FF2B5EF4-FFF2-40B4-BE49-F238E27FC236}">
                <a16:creationId xmlns:a16="http://schemas.microsoft.com/office/drawing/2014/main" id="{9E40CABF-EB35-713A-761A-C78D10F39DA0}"/>
              </a:ext>
            </a:extLst>
          </p:cNvPr>
          <p:cNvSpPr>
            <a:spLocks noChangeArrowheads="1"/>
          </p:cNvSpPr>
          <p:nvPr/>
        </p:nvSpPr>
        <p:spPr bwMode="auto">
          <a:xfrm>
            <a:off x="412758" y="875604"/>
            <a:ext cx="1207388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4000" b="1" dirty="0"/>
              <a:t>Applications of SVM</a:t>
            </a:r>
          </a:p>
          <a:p>
            <a:endParaRPr lang="en-IN" sz="4000" b="1" dirty="0"/>
          </a:p>
          <a:p>
            <a:r>
              <a:rPr lang="en-IN" sz="4000" b="1" dirty="0"/>
              <a:t>Healthcare:</a:t>
            </a:r>
            <a:r>
              <a:rPr lang="en-IN" sz="4000" dirty="0"/>
              <a:t> Cancer detection, disease classification</a:t>
            </a:r>
          </a:p>
          <a:p>
            <a:r>
              <a:rPr lang="en-IN" sz="4000" b="1" dirty="0"/>
              <a:t>Finance:</a:t>
            </a:r>
            <a:r>
              <a:rPr lang="en-IN" sz="4000" dirty="0"/>
              <a:t> Fraud detection, stock trend prediction</a:t>
            </a:r>
          </a:p>
          <a:p>
            <a:r>
              <a:rPr lang="en-IN" sz="4000" b="1" dirty="0"/>
              <a:t>NLP:</a:t>
            </a:r>
            <a:r>
              <a:rPr lang="en-IN" sz="4000" dirty="0"/>
              <a:t> Text classification, spam detection</a:t>
            </a:r>
          </a:p>
          <a:p>
            <a:r>
              <a:rPr lang="en-IN" sz="4000" b="1" dirty="0"/>
              <a:t>Image Recognition:</a:t>
            </a:r>
            <a:r>
              <a:rPr lang="en-IN" sz="4000" dirty="0"/>
              <a:t> Handwriting recognition, facial recognition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5D9E9-16B6-9363-19EF-8460A1E95D7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D29256-F2F3-EB60-92F6-C071D60D687C}"/>
              </a:ext>
            </a:extLst>
          </p:cNvPr>
          <p:cNvSpPr>
            <a:spLocks noGrp="1"/>
          </p:cNvSpPr>
          <p:nvPr>
            <p:ph type="sldNum" sz="quarter" idx="4"/>
          </p:nvPr>
        </p:nvSpPr>
        <p:spPr>
          <a:xfrm>
            <a:off x="11530584" y="4837584"/>
            <a:ext cx="661416" cy="895899"/>
          </a:xfrm>
        </p:spPr>
        <p:txBody>
          <a:bodyPr/>
          <a:lstStyle/>
          <a:p>
            <a:fld id="{58FB4751-880F-D840-AAA9-3A15815CC996}" type="slidenum">
              <a:rPr lang="en-US" smtClean="0"/>
              <a:pPr/>
              <a:t>6</a:t>
            </a:fld>
            <a:endParaRPr lang="en-US" dirty="0"/>
          </a:p>
        </p:txBody>
      </p:sp>
      <p:sp>
        <p:nvSpPr>
          <p:cNvPr id="7" name="Rectangle 3">
            <a:extLst>
              <a:ext uri="{FF2B5EF4-FFF2-40B4-BE49-F238E27FC236}">
                <a16:creationId xmlns:a16="http://schemas.microsoft.com/office/drawing/2014/main" id="{9ADBF8A3-05D7-C86E-3D09-DF98BA50078C}"/>
              </a:ext>
            </a:extLst>
          </p:cNvPr>
          <p:cNvSpPr>
            <a:spLocks noChangeArrowheads="1"/>
          </p:cNvSpPr>
          <p:nvPr/>
        </p:nvSpPr>
        <p:spPr bwMode="auto">
          <a:xfrm>
            <a:off x="412758" y="1121825"/>
            <a:ext cx="1207388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400" b="1" dirty="0"/>
              <a:t>Advantages of SVM</a:t>
            </a:r>
          </a:p>
          <a:p>
            <a:endParaRPr lang="en-US" sz="4400" b="1" dirty="0"/>
          </a:p>
          <a:p>
            <a:r>
              <a:rPr lang="en-US" sz="4400" dirty="0"/>
              <a:t>Effective in </a:t>
            </a:r>
            <a:r>
              <a:rPr lang="en-US" sz="4400" b="1" dirty="0"/>
              <a:t>high-dimensional spaces</a:t>
            </a:r>
            <a:endParaRPr lang="en-US" sz="4400" dirty="0"/>
          </a:p>
          <a:p>
            <a:r>
              <a:rPr lang="en-US" sz="4400" dirty="0"/>
              <a:t>Works well with </a:t>
            </a:r>
            <a:r>
              <a:rPr lang="en-US" sz="4400" b="1" dirty="0"/>
              <a:t>small and medium datasets</a:t>
            </a:r>
            <a:endParaRPr lang="en-US" sz="4400" dirty="0"/>
          </a:p>
          <a:p>
            <a:r>
              <a:rPr lang="en-US" sz="4400" dirty="0"/>
              <a:t>Flexible with different </a:t>
            </a:r>
            <a:r>
              <a:rPr lang="en-US" sz="4400" b="1" dirty="0"/>
              <a:t>kernel functions</a:t>
            </a:r>
            <a:endParaRPr lang="en-US" sz="4400" dirty="0"/>
          </a:p>
          <a:p>
            <a:r>
              <a:rPr lang="en-US" sz="4400" dirty="0"/>
              <a:t>Robust to </a:t>
            </a:r>
            <a:r>
              <a:rPr lang="en-US" sz="4400" b="1" dirty="0"/>
              <a:t>overfitting</a:t>
            </a:r>
            <a:r>
              <a:rPr lang="en-US" sz="4400" dirty="0"/>
              <a:t> (especially with proper tuning)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896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FF284-0749-70F7-A943-B7A73B7B4E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1F7F24-984C-2305-CA54-C5172150C44F}"/>
              </a:ext>
            </a:extLst>
          </p:cNvPr>
          <p:cNvSpPr>
            <a:spLocks noGrp="1"/>
          </p:cNvSpPr>
          <p:nvPr>
            <p:ph type="sldNum" sz="quarter" idx="4"/>
          </p:nvPr>
        </p:nvSpPr>
        <p:spPr>
          <a:xfrm>
            <a:off x="11530584" y="4837584"/>
            <a:ext cx="661416" cy="895899"/>
          </a:xfrm>
        </p:spPr>
        <p:txBody>
          <a:bodyPr/>
          <a:lstStyle/>
          <a:p>
            <a:fld id="{58FB4751-880F-D840-AAA9-3A15815CC996}" type="slidenum">
              <a:rPr lang="en-US" smtClean="0"/>
              <a:pPr/>
              <a:t>7</a:t>
            </a:fld>
            <a:endParaRPr lang="en-US" dirty="0"/>
          </a:p>
        </p:txBody>
      </p:sp>
      <p:sp>
        <p:nvSpPr>
          <p:cNvPr id="7" name="Rectangle 3">
            <a:extLst>
              <a:ext uri="{FF2B5EF4-FFF2-40B4-BE49-F238E27FC236}">
                <a16:creationId xmlns:a16="http://schemas.microsoft.com/office/drawing/2014/main" id="{C9CF6B12-25FD-5337-B373-F907971B7699}"/>
              </a:ext>
            </a:extLst>
          </p:cNvPr>
          <p:cNvSpPr>
            <a:spLocks noChangeArrowheads="1"/>
          </p:cNvSpPr>
          <p:nvPr/>
        </p:nvSpPr>
        <p:spPr bwMode="auto">
          <a:xfrm>
            <a:off x="412758" y="1121825"/>
            <a:ext cx="996060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400" b="1" dirty="0"/>
              <a:t>Limitations</a:t>
            </a:r>
          </a:p>
          <a:p>
            <a:endParaRPr lang="en-US" sz="4400" b="1" dirty="0"/>
          </a:p>
          <a:p>
            <a:r>
              <a:rPr lang="en-US" sz="4400" dirty="0"/>
              <a:t>Computationally intensive for </a:t>
            </a:r>
            <a:r>
              <a:rPr lang="en-US" sz="4400" b="1" dirty="0"/>
              <a:t>large datasets</a:t>
            </a:r>
            <a:endParaRPr lang="en-US" sz="4400" dirty="0"/>
          </a:p>
          <a:p>
            <a:r>
              <a:rPr lang="en-US" sz="4400" dirty="0"/>
              <a:t>Less effective with overlapping classes</a:t>
            </a:r>
          </a:p>
          <a:p>
            <a:r>
              <a:rPr lang="en-US" sz="4400" dirty="0"/>
              <a:t>Requires careful </a:t>
            </a:r>
            <a:r>
              <a:rPr lang="en-US" sz="4400" b="1" dirty="0"/>
              <a:t>kernel and parameter selection</a:t>
            </a:r>
            <a:endParaRPr lang="en-US" sz="4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751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F439EC3-949E-B9D2-7611-F74BE9828131}"/>
              </a:ext>
            </a:extLst>
          </p:cNvPr>
          <p:cNvSpPr txBox="1">
            <a:spLocks noChangeArrowheads="1"/>
          </p:cNvSpPr>
          <p:nvPr/>
        </p:nvSpPr>
        <p:spPr bwMode="auto">
          <a:xfrm>
            <a:off x="3763598" y="406224"/>
            <a:ext cx="50657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pPr algn="l" eaLnBrk="0" fontAlgn="base" hangingPunct="0">
              <a:lnSpc>
                <a:spcPct val="100000"/>
              </a:lnSpc>
              <a:spcAft>
                <a:spcPct val="0"/>
              </a:spcAft>
            </a:pPr>
            <a:r>
              <a:rPr lang="en-US" altLang="en-US" sz="3200" b="1" dirty="0">
                <a:latin typeface="Arial" panose="020B0604020202020204" pitchFamily="34" charset="0"/>
              </a:rPr>
              <a:t>Conclusion</a:t>
            </a:r>
            <a:br>
              <a:rPr lang="en-US" altLang="en-US" sz="3200" b="1" dirty="0">
                <a:latin typeface="Arial" panose="020B0604020202020204" pitchFamily="34" charset="0"/>
              </a:rPr>
            </a:br>
            <a:endParaRPr lang="en-US" altLang="en-US" sz="3200" b="1" dirty="0">
              <a:latin typeface="Arial" panose="020B0604020202020204" pitchFamily="34" charset="0"/>
            </a:endParaRPr>
          </a:p>
        </p:txBody>
      </p:sp>
      <p:sp>
        <p:nvSpPr>
          <p:cNvPr id="8" name="Rectangle 2">
            <a:extLst>
              <a:ext uri="{FF2B5EF4-FFF2-40B4-BE49-F238E27FC236}">
                <a16:creationId xmlns:a16="http://schemas.microsoft.com/office/drawing/2014/main" id="{14581572-9D11-68B6-1EDE-F893555B24C4}"/>
              </a:ext>
            </a:extLst>
          </p:cNvPr>
          <p:cNvSpPr>
            <a:spLocks noChangeArrowheads="1"/>
          </p:cNvSpPr>
          <p:nvPr/>
        </p:nvSpPr>
        <p:spPr bwMode="auto">
          <a:xfrm rot="10800000" flipV="1">
            <a:off x="412955" y="2065962"/>
            <a:ext cx="1136609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4000" dirty="0"/>
              <a:t>Support Vector Machines are versatile and powerful tools for solving </a:t>
            </a:r>
            <a:r>
              <a:rPr lang="en-US" sz="4000" b="1" dirty="0"/>
              <a:t>classification and regression problems</a:t>
            </a:r>
            <a:r>
              <a:rPr lang="en-US" sz="4000" dirty="0"/>
              <a:t>. With their ability to handle both linear and non-linear data, SVMs are widely used in </a:t>
            </a:r>
            <a:r>
              <a:rPr lang="en-US" sz="4000" b="1" dirty="0"/>
              <a:t>real-world AI and data science applications</a:t>
            </a:r>
            <a:r>
              <a:rPr lang="en-US" sz="4000" dirty="0"/>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7551174" cy="5029200"/>
          </a:xfrm>
        </p:spPr>
        <p:txBody>
          <a:bodyPr/>
          <a:lstStyle/>
          <a:p>
            <a:r>
              <a:rPr lang="en-US" dirty="0"/>
              <a:t>thank you</a:t>
            </a:r>
            <a:br>
              <a:rPr lang="en-US" dirty="0"/>
            </a:br>
            <a:br>
              <a:rPr lang="en-US" dirty="0"/>
            </a:br>
            <a:r>
              <a:rPr lang="en-US" dirty="0" err="1"/>
              <a:t>thahliyamist@</a:t>
            </a:r>
            <a:r>
              <a:rPr lang="en-US" err="1"/>
              <a:t>gmail</a:t>
            </a:r>
            <a:r>
              <a:rPr lang="en-US"/>
              <a:t>.com</a:t>
            </a:r>
            <a:endParaRPr lang="en-US"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20</TotalTime>
  <Words>273</Words>
  <Application>Microsoft Office PowerPoint</Application>
  <PresentationFormat>Widescreen</PresentationFormat>
  <Paragraphs>44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Gill Sans Nova Light</vt:lpstr>
      <vt:lpstr>Sagona Book</vt:lpstr>
      <vt:lpstr>Custom</vt:lpstr>
      <vt:lpstr>Support Vector Machines (SVM)</vt:lpstr>
      <vt:lpstr>Introduction   Support Vector Machine (SVM) is a powerful supervised learning algorithm used for classification and regression tasks. It works by finding the optimal hyperplane that best separates data points into different classes. </vt:lpstr>
      <vt:lpstr>Key Concept   SVM identifies the boundary (hyperplane) that maximizes the margin between different classes.  The data points closest to the boundary are called support vectors.  Can handle both linear and non-linear classification using the kernel trick. </vt:lpstr>
      <vt:lpstr>PowerPoint Presentation</vt:lpstr>
      <vt:lpstr>PowerPoint Presentation</vt:lpstr>
      <vt:lpstr>PowerPoint Presentation</vt:lpstr>
      <vt:lpstr>PowerPoint Presentation</vt:lpstr>
      <vt:lpstr>PowerPoint Presentation</vt:lpstr>
      <vt:lpstr>thank you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2024-11-25T16:39:59Z</dcterms:created>
  <dcterms:modified xsi:type="dcterms:W3CDTF">2025-09-07T14:39:25Z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