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3"/>
  </p:notesMasterIdLst>
  <p:handoutMasterIdLst>
    <p:handoutMasterId r:id="rId14"/>
  </p:handoutMasterIdLst>
  <p:sldIdLst>
    <p:sldId id="325" r:id="rId5"/>
    <p:sldId id="307" r:id="rId6"/>
    <p:sldId id="324" r:id="rId7"/>
    <p:sldId id="338" r:id="rId8"/>
    <p:sldId id="312" r:id="rId9"/>
    <p:sldId id="339" r:id="rId10"/>
    <p:sldId id="341" r:id="rId11"/>
    <p:sldId id="3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78" d="100"/>
          <a:sy n="78" d="100"/>
        </p:scale>
        <p:origin x="878"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12/1/2024</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304603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0E620-FD34-8AAC-1D67-24E2F5EAC0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277FE-BDBB-88A9-309F-8498B9B764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AE0E5A-B4ED-50F5-8184-25F2668D04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CBAF9F-9E51-A1B5-572C-65921A6029CC}"/>
              </a:ext>
            </a:extLst>
          </p:cNvPr>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383315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6" name="Rectangle 5">
            <a:extLst>
              <a:ext uri="{FF2B5EF4-FFF2-40B4-BE49-F238E27FC236}">
                <a16:creationId xmlns:a16="http://schemas.microsoft.com/office/drawing/2014/main" id="{EA4F6DF6-2D97-1E21-15A5-D0E9397E2F2A}"/>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1406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7" r:id="rId18"/>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US" dirty="0"/>
              <a:t>Views and its application in data analysis</a:t>
            </a:r>
          </a:p>
        </p:txBody>
      </p:sp>
    </p:spTree>
    <p:extLst>
      <p:ext uri="{BB962C8B-B14F-4D97-AF65-F5344CB8AC3E}">
        <p14:creationId xmlns:p14="http://schemas.microsoft.com/office/powerpoint/2010/main" val="388581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a:xfrm>
            <a:off x="520499" y="2518390"/>
            <a:ext cx="11445359" cy="1325563"/>
          </a:xfrm>
        </p:spPr>
        <p:txBody>
          <a:bodyPr>
            <a:normAutofit fontScale="90000"/>
          </a:bodyPr>
          <a:lstStyle/>
          <a:p>
            <a:r>
              <a:rPr lang="en-US" sz="6000" b="1" dirty="0"/>
              <a:t>Views: </a:t>
            </a:r>
            <a:br>
              <a:rPr lang="en-US" sz="6000" b="1" dirty="0"/>
            </a:br>
            <a:r>
              <a:rPr lang="en-US" dirty="0"/>
              <a:t>● View is a database object that can be created like a table. </a:t>
            </a:r>
            <a:br>
              <a:rPr lang="en-US" dirty="0"/>
            </a:br>
            <a:r>
              <a:rPr lang="en-US" dirty="0"/>
              <a:t>● A view is similar to a virtual table. </a:t>
            </a:r>
            <a:br>
              <a:rPr lang="en-US" dirty="0"/>
            </a:br>
            <a:r>
              <a:rPr lang="en-US" dirty="0"/>
              <a:t>● But unlike tables VIEWS don’t actually store data. </a:t>
            </a:r>
            <a:br>
              <a:rPr lang="en-US" dirty="0"/>
            </a:br>
            <a:r>
              <a:rPr lang="en-US" dirty="0"/>
              <a:t>● For security purposes, we can restrict users from accessing underlying tables and instead give access to views or virtual tables with limited columns. Since, every time user request view, the database engine recreates the result set, which always returns up-to-date data rows from views.</a:t>
            </a:r>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422897" y="576262"/>
            <a:ext cx="11021851" cy="5295371"/>
          </a:xfrm>
        </p:spPr>
        <p:txBody>
          <a:bodyPr>
            <a:normAutofit fontScale="90000"/>
          </a:bodyPr>
          <a:lstStyle/>
          <a:p>
            <a:r>
              <a:rPr lang="en-US" sz="4900" b="1" dirty="0"/>
              <a:t>Syntax: </a:t>
            </a:r>
            <a:br>
              <a:rPr lang="en-US" sz="4900" b="1" dirty="0"/>
            </a:br>
            <a:br>
              <a:rPr lang="en-US" sz="4900" b="1" dirty="0"/>
            </a:br>
            <a:r>
              <a:rPr lang="en-US" dirty="0"/>
              <a:t>CREATE VIEW </a:t>
            </a:r>
            <a:r>
              <a:rPr lang="en-US" dirty="0" err="1"/>
              <a:t>viewname</a:t>
            </a:r>
            <a:r>
              <a:rPr lang="en-US" dirty="0"/>
              <a:t> AS SELECT </a:t>
            </a:r>
            <a:r>
              <a:rPr lang="en-US" dirty="0" err="1"/>
              <a:t>colnames</a:t>
            </a:r>
            <a:r>
              <a:rPr lang="en-US" dirty="0"/>
              <a:t> FROM </a:t>
            </a:r>
            <a:r>
              <a:rPr lang="en-US" dirty="0" err="1"/>
              <a:t>tablename</a:t>
            </a:r>
            <a:r>
              <a:rPr lang="en-US" dirty="0"/>
              <a:t>;</a:t>
            </a:r>
            <a:br>
              <a:rPr lang="en-US" dirty="0"/>
            </a:br>
            <a:r>
              <a:rPr lang="en-US" dirty="0"/>
              <a:t> </a:t>
            </a:r>
            <a:r>
              <a:rPr lang="en-US" b="1" dirty="0"/>
              <a:t>Example: </a:t>
            </a:r>
            <a:br>
              <a:rPr lang="en-US" dirty="0"/>
            </a:br>
            <a:r>
              <a:rPr lang="en-US" dirty="0"/>
              <a:t>CREATE VIEW </a:t>
            </a:r>
            <a:r>
              <a:rPr lang="en-US" dirty="0" err="1"/>
              <a:t>EmployeeView</a:t>
            </a:r>
            <a:r>
              <a:rPr lang="en-US" dirty="0"/>
              <a:t> AS SELECT * FROM Employee;</a:t>
            </a:r>
            <a:br>
              <a:rPr lang="en-US" dirty="0"/>
            </a:br>
            <a:br>
              <a:rPr lang="en-US" dirty="0"/>
            </a:br>
            <a:r>
              <a:rPr lang="en-US" b="1" dirty="0"/>
              <a:t>There are 2 types of views in MySQL: </a:t>
            </a:r>
            <a:br>
              <a:rPr lang="en-US" b="1" dirty="0"/>
            </a:br>
            <a:r>
              <a:rPr lang="en-US" dirty="0"/>
              <a:t>● Simple or Updatable views.</a:t>
            </a:r>
            <a:br>
              <a:rPr lang="en-US" dirty="0"/>
            </a:br>
            <a:r>
              <a:rPr lang="en-US" dirty="0"/>
              <a:t> ● Complex views or Non-updatable views</a:t>
            </a:r>
          </a:p>
        </p:txBody>
      </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373736" y="1913451"/>
            <a:ext cx="10943193" cy="3304494"/>
          </a:xfrm>
        </p:spPr>
        <p:txBody>
          <a:bodyPr>
            <a:normAutofit fontScale="90000"/>
          </a:bodyPr>
          <a:lstStyle/>
          <a:p>
            <a:r>
              <a:rPr lang="en-US" sz="5300" b="1" dirty="0"/>
              <a:t>Simple or Updatable Views: </a:t>
            </a:r>
            <a:br>
              <a:rPr lang="en-US" b="1" dirty="0"/>
            </a:br>
            <a:br>
              <a:rPr lang="en-US" b="1" dirty="0"/>
            </a:br>
            <a:r>
              <a:rPr lang="en-US" dirty="0"/>
              <a:t>● The view that is created based on the columns of a single table is known as a simple view in MySQL. </a:t>
            </a:r>
            <a:br>
              <a:rPr lang="en-US" dirty="0"/>
            </a:br>
            <a:r>
              <a:rPr lang="en-US" dirty="0"/>
              <a:t>● In the Simple View, we can perform all the DML operations: SELECT, INSERT, UPDATE, DELETE.</a:t>
            </a:r>
            <a:br>
              <a:rPr lang="en-US" dirty="0"/>
            </a:br>
            <a:r>
              <a:rPr lang="en-US" dirty="0"/>
              <a:t> ● The changes made in the view will affect the underlying table also.</a:t>
            </a:r>
          </a:p>
        </p:txBody>
      </p:sp>
    </p:spTree>
    <p:extLst>
      <p:ext uri="{BB962C8B-B14F-4D97-AF65-F5344CB8AC3E}">
        <p14:creationId xmlns:p14="http://schemas.microsoft.com/office/powerpoint/2010/main" val="4045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648320" y="2636377"/>
            <a:ext cx="10707938" cy="1325563"/>
          </a:xfrm>
        </p:spPr>
        <p:txBody>
          <a:bodyPr>
            <a:normAutofit fontScale="90000"/>
          </a:bodyPr>
          <a:lstStyle/>
          <a:p>
            <a:r>
              <a:rPr lang="en-US" sz="5300" b="1" dirty="0"/>
              <a:t>Complex Views or Non-updatable Views: </a:t>
            </a:r>
            <a:br>
              <a:rPr lang="en-US" sz="5300" b="1" dirty="0"/>
            </a:br>
            <a:br>
              <a:rPr lang="en-US" sz="5300" b="1" dirty="0"/>
            </a:br>
            <a:r>
              <a:rPr lang="en-US" dirty="0"/>
              <a:t>● When we create a view based on more than 1 table by using MySQL JOIN, then it is known as a complex view and on a complex view, we may or may not perform DML operations. </a:t>
            </a:r>
            <a:br>
              <a:rPr lang="en-US" dirty="0"/>
            </a:br>
            <a:r>
              <a:rPr lang="en-US" dirty="0"/>
              <a:t>● A complex view is also called a non-updatable view</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11956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AD7B4-5997-4A95-A2A9-773DF1F4CE53}"/>
              </a:ext>
            </a:extLst>
          </p:cNvPr>
          <p:cNvSpPr>
            <a:spLocks noGrp="1"/>
          </p:cNvSpPr>
          <p:nvPr>
            <p:ph type="ctrTitle"/>
          </p:nvPr>
        </p:nvSpPr>
        <p:spPr>
          <a:xfrm>
            <a:off x="270442" y="3172932"/>
            <a:ext cx="11474135" cy="3304494"/>
          </a:xfrm>
        </p:spPr>
        <p:txBody>
          <a:bodyPr>
            <a:noAutofit/>
          </a:bodyPr>
          <a:lstStyle/>
          <a:p>
            <a:r>
              <a:rPr lang="en-US" sz="3600" b="1" dirty="0"/>
              <a:t>Is it possible to update a complex view?? </a:t>
            </a:r>
            <a:br>
              <a:rPr lang="en-US" sz="2800" b="1" dirty="0"/>
            </a:br>
            <a:br>
              <a:rPr lang="en-US" sz="2800" b="1" dirty="0"/>
            </a:br>
            <a:r>
              <a:rPr lang="en-US" sz="2800" dirty="0"/>
              <a:t>It depends on the complexity of the view and the underlying tables. In general, you can update a view if the following conditions are met:</a:t>
            </a:r>
            <a:br>
              <a:rPr lang="en-US" sz="2800" dirty="0"/>
            </a:br>
            <a:r>
              <a:rPr lang="en-US" sz="2800" dirty="0"/>
              <a:t> </a:t>
            </a:r>
            <a:br>
              <a:rPr lang="en-US" sz="2800" dirty="0"/>
            </a:br>
            <a:r>
              <a:rPr lang="en-US" sz="2800" dirty="0"/>
              <a:t>● The view must not contain any aggregate functions (such as SUM, COUNT, AVG, etc.) or grouping operations (such as GROUP BY, HAVING, etc.). </a:t>
            </a:r>
            <a:br>
              <a:rPr lang="en-US" sz="2800" dirty="0"/>
            </a:br>
            <a:r>
              <a:rPr lang="en-US" sz="2800" dirty="0"/>
              <a:t>● The view must not contain any subqueries or UNION operations.</a:t>
            </a:r>
            <a:br>
              <a:rPr lang="en-US" sz="2800" dirty="0"/>
            </a:br>
            <a:r>
              <a:rPr lang="en-US" sz="2800" dirty="0"/>
              <a:t> ● The view must reference a single table (not a join of multiple tables). </a:t>
            </a:r>
            <a:br>
              <a:rPr lang="en-US" sz="2800" dirty="0"/>
            </a:br>
            <a:r>
              <a:rPr lang="en-US" sz="2800" dirty="0"/>
              <a:t>● The table must have a unique index or a primary key that allows the database to identify each row uniquely</a:t>
            </a:r>
            <a:br>
              <a:rPr lang="en-US" sz="2800" dirty="0"/>
            </a:br>
            <a:br>
              <a:rPr lang="en-US" sz="2800" dirty="0"/>
            </a:br>
            <a:r>
              <a:rPr lang="en-US" sz="2800" dirty="0"/>
              <a:t>If the view meets these conditions, you can update it using an UPDATE statement, just like you would update a table. However, the exact syntax may vary depending on the database system you're using.</a:t>
            </a:r>
          </a:p>
        </p:txBody>
      </p:sp>
    </p:spTree>
    <p:extLst>
      <p:ext uri="{BB962C8B-B14F-4D97-AF65-F5344CB8AC3E}">
        <p14:creationId xmlns:p14="http://schemas.microsoft.com/office/powerpoint/2010/main" val="387496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9BF5E-7D68-CADB-90DC-433B7EA3E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FEB58-5BA2-BEAC-8D52-DA86CEE46BBB}"/>
              </a:ext>
            </a:extLst>
          </p:cNvPr>
          <p:cNvSpPr>
            <a:spLocks noGrp="1" noChangeArrowheads="1"/>
          </p:cNvSpPr>
          <p:nvPr>
            <p:ph type="ctrTitle"/>
          </p:nvPr>
        </p:nvSpPr>
        <p:spPr bwMode="auto">
          <a:xfrm>
            <a:off x="245806" y="238830"/>
            <a:ext cx="11838039"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Applications of Views in Data Analysis</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800" b="1" i="0" u="none" strike="noStrike" cap="none" normalizeH="0" baseline="0" dirty="0">
                <a:ln>
                  <a:noFill/>
                </a:ln>
                <a:solidFill>
                  <a:schemeClr val="tx1"/>
                </a:solidFill>
                <a:effectLst/>
                <a:latin typeface="Arial" panose="020B0604020202020204" pitchFamily="34" charset="0"/>
              </a:rPr>
              <a:t>Simplify Queries</a:t>
            </a:r>
            <a:r>
              <a:rPr kumimoji="0" lang="en-US" altLang="en-US" sz="2800" b="0" i="0" u="none" strike="noStrike" cap="none" normalizeH="0" baseline="0" dirty="0">
                <a:ln>
                  <a:noFill/>
                </a:ln>
                <a:solidFill>
                  <a:schemeClr val="tx1"/>
                </a:solidFill>
                <a:effectLst/>
                <a:latin typeface="Arial" panose="020B0604020202020204" pitchFamily="34" charset="0"/>
              </a:rPr>
              <a:t>: Save complex SQL logic for easy reuse.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800" b="1" i="0" u="none" strike="noStrike" cap="none" normalizeH="0" baseline="0" dirty="0">
                <a:ln>
                  <a:noFill/>
                </a:ln>
                <a:solidFill>
                  <a:schemeClr val="tx1"/>
                </a:solidFill>
                <a:effectLst/>
                <a:latin typeface="Arial" panose="020B0604020202020204" pitchFamily="34" charset="0"/>
              </a:rPr>
              <a:t>Data Security</a:t>
            </a:r>
            <a:r>
              <a:rPr kumimoji="0" lang="en-US" altLang="en-US" sz="2800" b="0" i="0" u="none" strike="noStrike" cap="none" normalizeH="0" baseline="0" dirty="0">
                <a:ln>
                  <a:noFill/>
                </a:ln>
                <a:solidFill>
                  <a:schemeClr val="tx1"/>
                </a:solidFill>
                <a:effectLst/>
                <a:latin typeface="Arial" panose="020B0604020202020204" pitchFamily="34" charset="0"/>
              </a:rPr>
              <a:t>: Restrict access to sensitive information.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800" b="1" i="0" u="none" strike="noStrike" cap="none" normalizeH="0" baseline="0" dirty="0">
                <a:ln>
                  <a:noFill/>
                </a:ln>
                <a:solidFill>
                  <a:schemeClr val="tx1"/>
                </a:solidFill>
                <a:effectLst/>
                <a:latin typeface="Arial" panose="020B0604020202020204" pitchFamily="34" charset="0"/>
              </a:rPr>
              <a:t>Faster Analysis</a:t>
            </a:r>
            <a:r>
              <a:rPr kumimoji="0" lang="en-US" altLang="en-US" sz="2800" b="0" i="0" u="none" strike="noStrike" cap="none" normalizeH="0" baseline="0" dirty="0">
                <a:ln>
                  <a:noFill/>
                </a:ln>
                <a:solidFill>
                  <a:schemeClr val="tx1"/>
                </a:solidFill>
                <a:effectLst/>
                <a:latin typeface="Arial" panose="020B0604020202020204" pitchFamily="34" charset="0"/>
              </a:rPr>
              <a:t>: Speed up large data queries with materialized views.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800" b="1" i="0" u="none" strike="noStrike" cap="none" normalizeH="0" baseline="0" dirty="0">
                <a:ln>
                  <a:noFill/>
                </a:ln>
                <a:solidFill>
                  <a:schemeClr val="tx1"/>
                </a:solidFill>
                <a:effectLst/>
                <a:latin typeface="Arial" panose="020B0604020202020204" pitchFamily="34" charset="0"/>
              </a:rPr>
              <a:t>Data Cleaning</a:t>
            </a:r>
            <a:r>
              <a:rPr kumimoji="0" lang="en-US" altLang="en-US" sz="2800" b="0" i="0" u="none" strike="noStrike" cap="none" normalizeH="0" baseline="0" dirty="0">
                <a:ln>
                  <a:noFill/>
                </a:ln>
                <a:solidFill>
                  <a:schemeClr val="tx1"/>
                </a:solidFill>
                <a:effectLst/>
                <a:latin typeface="Arial" panose="020B0604020202020204" pitchFamily="34" charset="0"/>
              </a:rPr>
              <a:t>: Present clean, formatted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800" b="1" i="0" u="none" strike="noStrike" cap="none" normalizeH="0" baseline="0" dirty="0">
                <a:ln>
                  <a:noFill/>
                </a:ln>
                <a:solidFill>
                  <a:schemeClr val="tx1"/>
                </a:solidFill>
                <a:effectLst/>
                <a:latin typeface="Arial" panose="020B0604020202020204" pitchFamily="34" charset="0"/>
              </a:rPr>
              <a:t>Data Integration</a:t>
            </a:r>
            <a:r>
              <a:rPr kumimoji="0" lang="en-US" altLang="en-US" sz="2800" b="0" i="0" u="none" strike="noStrike" cap="none" normalizeH="0" baseline="0" dirty="0">
                <a:ln>
                  <a:noFill/>
                </a:ln>
                <a:solidFill>
                  <a:schemeClr val="tx1"/>
                </a:solidFill>
                <a:effectLst/>
                <a:latin typeface="Arial" panose="020B0604020202020204" pitchFamily="34" charset="0"/>
              </a:rPr>
              <a:t>: Combine data from multiple tables.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800" b="1" i="0" u="none" strike="noStrike" cap="none" normalizeH="0" baseline="0" dirty="0">
                <a:ln>
                  <a:noFill/>
                </a:ln>
                <a:solidFill>
                  <a:schemeClr val="tx1"/>
                </a:solidFill>
                <a:effectLst/>
                <a:latin typeface="Arial" panose="020B0604020202020204" pitchFamily="34" charset="0"/>
              </a:rPr>
              <a:t>Reporting</a:t>
            </a:r>
            <a:r>
              <a:rPr kumimoji="0" lang="en-US" altLang="en-US" sz="2800" b="0" i="0" u="none" strike="noStrike" cap="none" normalizeH="0" baseline="0" dirty="0">
                <a:ln>
                  <a:noFill/>
                </a:ln>
                <a:solidFill>
                  <a:schemeClr val="tx1"/>
                </a:solidFill>
                <a:effectLst/>
                <a:latin typeface="Arial" panose="020B0604020202020204" pitchFamily="34" charset="0"/>
              </a:rPr>
              <a:t>: Serve as ready-made data sources for dashboards and tools.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800" b="1" i="0" u="none" strike="noStrike" cap="none" normalizeH="0" baseline="0" dirty="0">
                <a:ln>
                  <a:noFill/>
                </a:ln>
                <a:solidFill>
                  <a:schemeClr val="tx1"/>
                </a:solidFill>
                <a:effectLst/>
                <a:latin typeface="Arial" panose="020B0604020202020204" pitchFamily="34" charset="0"/>
              </a:rPr>
              <a:t>Track Changes</a:t>
            </a:r>
            <a:r>
              <a:rPr kumimoji="0" lang="en-US" altLang="en-US" sz="2800" b="0" i="0" u="none" strike="noStrike" cap="none" normalizeH="0" baseline="0" dirty="0">
                <a:ln>
                  <a:noFill/>
                </a:ln>
                <a:solidFill>
                  <a:schemeClr val="tx1"/>
                </a:solidFill>
                <a:effectLst/>
                <a:latin typeface="Arial" panose="020B0604020202020204" pitchFamily="34" charset="0"/>
              </a:rPr>
              <a:t>: Monitor historical data or audits.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800" b="1" i="0" u="none" strike="noStrike" cap="none" normalizeH="0" baseline="0" dirty="0">
                <a:ln>
                  <a:noFill/>
                </a:ln>
                <a:solidFill>
                  <a:schemeClr val="tx1"/>
                </a:solidFill>
                <a:effectLst/>
                <a:latin typeface="Arial" panose="020B0604020202020204" pitchFamily="34" charset="0"/>
              </a:rPr>
              <a:t>Business Rules</a:t>
            </a:r>
            <a:r>
              <a:rPr kumimoji="0" lang="en-US" altLang="en-US" sz="2800" b="0" i="0" u="none" strike="noStrike" cap="none" normalizeH="0" baseline="0" dirty="0">
                <a:ln>
                  <a:noFill/>
                </a:ln>
                <a:solidFill>
                  <a:schemeClr val="tx1"/>
                </a:solidFill>
                <a:effectLst/>
                <a:latin typeface="Arial" panose="020B0604020202020204" pitchFamily="34" charset="0"/>
              </a:rPr>
              <a:t>: Apply filters and organize data logically.</a:t>
            </a: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Views save time, enhance security, and make data analysis efficient!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393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normAutofit/>
          </a:bodyPr>
          <a:lstStyle/>
          <a:p>
            <a:r>
              <a:rPr lang="en-US" sz="6000"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sz="2800" dirty="0"/>
              <a:t>If you have any doubts?</a:t>
            </a:r>
          </a:p>
          <a:p>
            <a:r>
              <a:rPr lang="en-US" sz="2800" dirty="0"/>
              <a:t>thahliyamist@gmail.com</a:t>
            </a:r>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3.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 design</Template>
  <TotalTime>22</TotalTime>
  <Words>575</Words>
  <Application>Microsoft Office PowerPoint</Application>
  <PresentationFormat>Widescreen</PresentationFormat>
  <Paragraphs>31</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Dante</vt:lpstr>
      <vt:lpstr>Dante (Headings)2</vt:lpstr>
      <vt:lpstr>Helvetica Neue Medium</vt:lpstr>
      <vt:lpstr>Wingdings 2</vt:lpstr>
      <vt:lpstr>OffsetVTI</vt:lpstr>
      <vt:lpstr>Views and its application in data analysis</vt:lpstr>
      <vt:lpstr>Views:  ● View is a database object that can be created like a table.  ● A view is similar to a virtual table.  ● But unlike tables VIEWS don’t actually store data.  ● For security purposes, we can restrict users from accessing underlying tables and instead give access to views or virtual tables with limited columns. Since, every time user request view, the database engine recreates the result set, which always returns up-to-date data rows from views.</vt:lpstr>
      <vt:lpstr>Syntax:   CREATE VIEW viewname AS SELECT colnames FROM tablename;  Example:  CREATE VIEW EmployeeView AS SELECT * FROM Employee;  There are 2 types of views in MySQL:  ● Simple or Updatable views.  ● Complex views or Non-updatable views</vt:lpstr>
      <vt:lpstr>Simple or Updatable Views:   ● The view that is created based on the columns of a single table is known as a simple view in MySQL.  ● In the Simple View, we can perform all the DML operations: SELECT, INSERT, UPDATE, DELETE.  ● The changes made in the view will affect the underlying table also.</vt:lpstr>
      <vt:lpstr>Complex Views or Non-updatable Views:   ● When we create a view based on more than 1 table by using MySQL JOIN, then it is known as a complex view and on a complex view, we may or may not perform DML operations.  ● A complex view is also called a non-updatable view</vt:lpstr>
      <vt:lpstr>Is it possible to update a complex view??   It depends on the complexity of the view and the underlying tables. In general, you can update a view if the following conditions are met:   ● The view must not contain any aggregate functions (such as SUM, COUNT, AVG, etc.) or grouping operations (such as GROUP BY, HAVING, etc.).  ● The view must not contain any subqueries or UNION operations.  ● The view must reference a single table (not a join of multiple tables).  ● The table must have a unique index or a primary key that allows the database to identify each row uniquely  If the view meets these conditions, you can update it using an UPDATE statement, just like you would update a table. However, the exact syntax may vary depending on the database system you're using.</vt:lpstr>
      <vt:lpstr>Applications of Views in Data Analysis  Simplify Queries: Save complex SQL logic for easy reuse. Data Security: Restrict access to sensitive information. Faster Analysis: Speed up large data queries with materialized views. Data Cleaning: Present clean, formatted data. Data Integration: Combine data from multiple tables. Reporting: Serve as ready-made data sources for dashboards and tools. Track Changes: Monitor historical data or audits. Business Rules: Apply filters and organize data logically.  Views save time, enhance security, and make data analysis efficient!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2024-12-01T13:36:28Z</dcterms:created>
  <dcterms:modified xsi:type="dcterms:W3CDTF">2024-12-01T13:59:15Z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