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15" r:id="rId7"/>
    <p:sldId id="310" r:id="rId8"/>
    <p:sldId id="311" r:id="rId9"/>
    <p:sldId id="326" r:id="rId10"/>
    <p:sldId id="327" r:id="rId11"/>
    <p:sldId id="328" r:id="rId12"/>
    <p:sldId id="329" r:id="rId13"/>
    <p:sldId id="313" r:id="rId14"/>
    <p:sldId id="3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10/25/2024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srcRect l="18889" r="18889"/>
          <a:stretch/>
        </p:blipFill>
        <p:spPr>
          <a:xfrm>
            <a:off x="0" y="0"/>
            <a:ext cx="12192000" cy="6858000"/>
          </a:xfrm>
          <a:blipFill dpi="0" rotWithShape="1">
            <a:blip r:embed="rId4">
              <a:alphaModFix amt="80000"/>
              <a:extLst>
                <a:ext uri="{28A0092B-C50C-407E-A947-70E740481C1C}">
                  <a14:useLocalDpi xmlns:a14="http://schemas.microsoft.com/office/drawing/2010/main" val="0"/>
                </a:ext>
              </a:extLst>
            </a:blip>
            <a:srcRect/>
            <a:stretch>
              <a:fillRect/>
            </a:stretch>
          </a:blipFill>
        </p:spPr>
      </p:pic>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871866" y="3621157"/>
            <a:ext cx="6462998" cy="1695637"/>
          </a:xfrm>
        </p:spPr>
        <p:txBody>
          <a:bodyPr/>
          <a:lstStyle/>
          <a:p>
            <a:r>
              <a:rPr lang="en-US" sz="6000" dirty="0"/>
              <a:t>DATA MODELLING IN POWER BI</a:t>
            </a:r>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857045" y="148534"/>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442452" y="979531"/>
            <a:ext cx="6174657" cy="2654301"/>
          </a:xfrm>
        </p:spPr>
        <p:txBody>
          <a:bodyPr/>
          <a:lstStyle/>
          <a:p>
            <a:r>
              <a:rPr lang="en-US" sz="2400" dirty="0">
                <a:solidFill>
                  <a:schemeClr val="tx1"/>
                </a:solidFill>
              </a:rPr>
              <a:t>Data modeling is a foundational skill in Power BI that transforms raw data into structured, efficient, and insightful formats, enabling users to create impactful visualizations and analyses. By carefully managing data sources, defining clear relationships, and applying optimization techniques, we can build models that enhance performance and scalability. Employing best practices, such as choosing appropriate schemas, minimizing unnecessary complexity, and leveraging DAX measures, ensures that models are both powerful and agile. Ultimately, well-designed data models not only improve data clarity and accessibility but also empower users to drive better, data-informed decisions efficiently.</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6536967" y="564033"/>
            <a:ext cx="5541962" cy="5611813"/>
          </a:xfrm>
        </p:spPr>
      </p:pic>
    </p:spTree>
    <p:extLst>
      <p:ext uri="{BB962C8B-B14F-4D97-AF65-F5344CB8AC3E}">
        <p14:creationId xmlns:p14="http://schemas.microsoft.com/office/powerpoint/2010/main" val="7155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884830" y="1998531"/>
            <a:ext cx="7305442" cy="1695637"/>
          </a:xfrm>
        </p:spPr>
        <p:txBody>
          <a:bodyPr/>
          <a:lstStyle/>
          <a:p>
            <a:pPr rtl="0" eaLnBrk="1" latinLnBrk="0" hangingPunct="1"/>
            <a:r>
              <a:rPr lang="en-US" dirty="0">
                <a:latin typeface="Calibri Light" panose="020F0302020204030204" pitchFamily="34" charset="0"/>
                <a:ea typeface="+mn-ea"/>
                <a:cs typeface="+mn-cs"/>
              </a:rPr>
              <a:t>THANK YOU</a:t>
            </a:r>
            <a:br>
              <a:rPr lang="en-US" dirty="0">
                <a:latin typeface="Calibri Light" panose="020F0302020204030204" pitchFamily="34" charset="0"/>
                <a:ea typeface="+mn-ea"/>
                <a:cs typeface="+mn-cs"/>
              </a:rPr>
            </a:b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If you have any questions?</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thahliyamist@gmail.com</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20499" r="43107"/>
          <a:stretch/>
        </p:blipFill>
        <p:spPr>
          <a:xfrm>
            <a:off x="5510336" y="613214"/>
            <a:ext cx="5855754" cy="5631571"/>
          </a:xfrm>
        </p:spPr>
      </p:pic>
      <p:sp>
        <p:nvSpPr>
          <p:cNvPr id="2" name="Title 1">
            <a:extLst>
              <a:ext uri="{FF2B5EF4-FFF2-40B4-BE49-F238E27FC236}">
                <a16:creationId xmlns:a16="http://schemas.microsoft.com/office/drawing/2014/main" id="{F02F5507-AA4E-2034-B2B9-A280056AA07E}"/>
              </a:ext>
            </a:extLst>
          </p:cNvPr>
          <p:cNvSpPr>
            <a:spLocks noGrp="1" noChangeArrowheads="1"/>
          </p:cNvSpPr>
          <p:nvPr>
            <p:ph type="title"/>
          </p:nvPr>
        </p:nvSpPr>
        <p:spPr bwMode="auto">
          <a:xfrm>
            <a:off x="511277" y="856179"/>
            <a:ext cx="52319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What is Data Modeling?</a:t>
            </a:r>
            <a:br>
              <a:rPr lang="en-US" altLang="en-US" sz="3200" b="0" dirty="0">
                <a:latin typeface="Arial" panose="020B0604020202020204" pitchFamily="34" charset="0"/>
              </a:rPr>
            </a:br>
            <a:br>
              <a:rPr lang="en-US" altLang="en-US" sz="3200" b="0" dirty="0">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 Define data modeling as the structuring and linking of data to create logical relationships, allowing meaningful analysis and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483418" y="72366"/>
            <a:ext cx="6772787" cy="830997"/>
          </a:xfrm>
        </p:spPr>
        <p:txBody>
          <a:bodyPr/>
          <a:lstStyle/>
          <a:p>
            <a:r>
              <a:rPr lang="en-US" dirty="0"/>
              <a:t>Data Modeling Workflow in Power BI</a:t>
            </a:r>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3287" r="23287"/>
          <a:stretch/>
        </p:blipFill>
        <p:spPr>
          <a:xfrm>
            <a:off x="7130726" y="825510"/>
            <a:ext cx="4441372" cy="5393036"/>
          </a:xfrm>
        </p:spPr>
      </p:pic>
      <p:sp>
        <p:nvSpPr>
          <p:cNvPr id="11" name="Rectangle 1">
            <a:extLst>
              <a:ext uri="{FF2B5EF4-FFF2-40B4-BE49-F238E27FC236}">
                <a16:creationId xmlns:a16="http://schemas.microsoft.com/office/drawing/2014/main" id="{6686917D-A8D0-F678-9A79-80F968163EE7}"/>
              </a:ext>
            </a:extLst>
          </p:cNvPr>
          <p:cNvSpPr>
            <a:spLocks noGrp="1" noChangeArrowheads="1"/>
          </p:cNvSpPr>
          <p:nvPr>
            <p:ph type="body" sz="quarter" idx="12"/>
          </p:nvPr>
        </p:nvSpPr>
        <p:spPr bwMode="auto">
          <a:xfrm>
            <a:off x="261257" y="1656507"/>
            <a:ext cx="686946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Step 1: Data Connection</a:t>
            </a:r>
            <a:r>
              <a:rPr kumimoji="0" lang="en-US" altLang="en-US" b="0" i="0" u="none" strike="noStrike" cap="none" normalizeH="0" baseline="0" dirty="0">
                <a:ln>
                  <a:noFill/>
                </a:ln>
                <a:solidFill>
                  <a:schemeClr val="tx1"/>
                </a:solidFill>
                <a:effectLst/>
                <a:latin typeface="Arial" panose="020B0604020202020204" pitchFamily="34" charset="0"/>
              </a:rPr>
              <a:t>: Importing from various sources such as SQL databases, Excel files, SharePoint, and cloud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Step 2: Data Transformation</a:t>
            </a:r>
            <a:r>
              <a:rPr kumimoji="0" lang="en-US" altLang="en-US" b="0" i="0" u="none" strike="noStrike" cap="none" normalizeH="0" baseline="0" dirty="0">
                <a:ln>
                  <a:noFill/>
                </a:ln>
                <a:solidFill>
                  <a:schemeClr val="tx1"/>
                </a:solidFill>
                <a:effectLst/>
                <a:latin typeface="Arial" panose="020B0604020202020204" pitchFamily="34" charset="0"/>
              </a:rPr>
              <a:t>: Use Power Query Editor for data cleaning, shaping, and transforming before loading into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Step 3: Relationship Definition</a:t>
            </a:r>
            <a:r>
              <a:rPr kumimoji="0" lang="en-US" altLang="en-US" b="0" i="0" u="none" strike="noStrike" cap="none" normalizeH="0" baseline="0" dirty="0">
                <a:ln>
                  <a:noFill/>
                </a:ln>
                <a:solidFill>
                  <a:schemeClr val="tx1"/>
                </a:solidFill>
                <a:effectLst/>
                <a:latin typeface="Arial" panose="020B0604020202020204" pitchFamily="34" charset="0"/>
              </a:rPr>
              <a:t>: Establish relationships between tables based on business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Step 4: Model Optimization</a:t>
            </a:r>
            <a:r>
              <a:rPr kumimoji="0" lang="en-US" altLang="en-US" b="0" i="0" u="none" strike="noStrike" cap="none" normalizeH="0" baseline="0" dirty="0">
                <a:ln>
                  <a:noFill/>
                </a:ln>
                <a:solidFill>
                  <a:schemeClr val="tx1"/>
                </a:solidFill>
                <a:effectLst/>
                <a:latin typeface="Arial" panose="020B0604020202020204" pitchFamily="34" charset="0"/>
              </a:rPr>
              <a:t>: Optimize for performance, remove unnecessary columns, choose data types wisely, and manage cardinality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Visual Aid</a:t>
            </a:r>
            <a:r>
              <a:rPr kumimoji="0" lang="en-US" altLang="en-US" b="0" i="0" u="none" strike="noStrike" cap="none" normalizeH="0" baseline="0" dirty="0">
                <a:ln>
                  <a:noFill/>
                </a:ln>
                <a:solidFill>
                  <a:schemeClr val="tx1"/>
                </a:solidFill>
                <a:effectLst/>
                <a:latin typeface="Arial" panose="020B0604020202020204" pitchFamily="34" charset="0"/>
              </a:rPr>
              <a:t>: Flowchart showing each step from raw data to final model deployment. </a:t>
            </a:r>
          </a:p>
        </p:txBody>
      </p:sp>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534015" y="255639"/>
            <a:ext cx="8463935" cy="830997"/>
          </a:xfrm>
        </p:spPr>
        <p:txBody>
          <a:bodyPr/>
          <a:lstStyle/>
          <a:p>
            <a:r>
              <a:rPr lang="en-US" sz="4400" dirty="0"/>
              <a:t>Data Sources and Import Methods</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146459" y="1565638"/>
            <a:ext cx="4619523" cy="438150"/>
          </a:xfrm>
        </p:spPr>
        <p:txBody>
          <a:bodyPr/>
          <a:lstStyle/>
          <a:p>
            <a:r>
              <a:rPr lang="en-IN" sz="3200" b="1" dirty="0"/>
              <a:t>Supported Data Sources</a:t>
            </a:r>
            <a:r>
              <a:rPr lang="en-IN" sz="3200" dirty="0"/>
              <a:t>:</a:t>
            </a:r>
            <a:endParaRPr lang="en-US" sz="3200"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2"/>
            <a:ext cx="3105355" cy="2935288"/>
          </a:xfrm>
        </p:spPr>
        <p:txBody>
          <a:bodyPr/>
          <a:lstStyle/>
          <a:p>
            <a:r>
              <a:rPr lang="en-IN" sz="2800" b="1" dirty="0"/>
              <a:t>SQL Server, MySQL, PostgreSQL, Excel, JSON, OData feeds, SharePoint, Google Analytics, Azure.</a:t>
            </a:r>
            <a:endParaRPr lang="en-US" sz="2800" b="1"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5153538" y="1364110"/>
            <a:ext cx="5080000" cy="438150"/>
          </a:xfrm>
        </p:spPr>
        <p:txBody>
          <a:bodyPr/>
          <a:lstStyle/>
          <a:p>
            <a:r>
              <a:rPr lang="en-IN" sz="3200" b="1" dirty="0"/>
              <a:t>Connection Types</a:t>
            </a:r>
            <a:r>
              <a:rPr lang="en-IN" sz="3200" dirty="0"/>
              <a:t>:</a:t>
            </a:r>
          </a:p>
          <a:p>
            <a:endParaRPr lang="en-US" sz="3200" dirty="0"/>
          </a:p>
        </p:txBody>
      </p:sp>
      <p:sp>
        <p:nvSpPr>
          <p:cNvPr id="3" name="Rectangle 1">
            <a:extLst>
              <a:ext uri="{FF2B5EF4-FFF2-40B4-BE49-F238E27FC236}">
                <a16:creationId xmlns:a16="http://schemas.microsoft.com/office/drawing/2014/main" id="{2C6CB7C7-2656-6B4B-F3E0-E965CDE0CBDD}"/>
              </a:ext>
            </a:extLst>
          </p:cNvPr>
          <p:cNvSpPr>
            <a:spLocks noGrp="1" noChangeArrowheads="1"/>
          </p:cNvSpPr>
          <p:nvPr>
            <p:ph type="body" sz="quarter" idx="16"/>
          </p:nvPr>
        </p:nvSpPr>
        <p:spPr bwMode="auto">
          <a:xfrm>
            <a:off x="5035551" y="2003788"/>
            <a:ext cx="69219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Import Mode</a:t>
            </a:r>
            <a:r>
              <a:rPr kumimoji="0" lang="en-US" altLang="en-US" sz="2400" b="0" i="0" u="none" strike="noStrike" cap="none" normalizeH="0" baseline="0" dirty="0">
                <a:ln>
                  <a:noFill/>
                </a:ln>
                <a:solidFill>
                  <a:schemeClr val="tx1"/>
                </a:solidFill>
                <a:effectLst/>
                <a:latin typeface="Arial" panose="020B0604020202020204" pitchFamily="34" charset="0"/>
              </a:rPr>
              <a:t>: Stores data locally for high-performance but increases file size.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Direct Query</a:t>
            </a:r>
            <a:r>
              <a:rPr kumimoji="0" lang="en-US" altLang="en-US" sz="2400" b="0" i="0" u="none" strike="noStrike" cap="none" normalizeH="0" baseline="0" dirty="0">
                <a:ln>
                  <a:noFill/>
                </a:ln>
                <a:solidFill>
                  <a:schemeClr val="tx1"/>
                </a:solidFill>
                <a:effectLst/>
                <a:latin typeface="Arial" panose="020B0604020202020204" pitchFamily="34" charset="0"/>
              </a:rPr>
              <a:t>: Accesses live data without storing locally, useful for real-time data but slower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Hybrid (Composite Models)</a:t>
            </a:r>
            <a:r>
              <a:rPr kumimoji="0" lang="en-US" altLang="en-US" sz="2400" b="0" i="0" u="none" strike="noStrike" cap="none" normalizeH="0" baseline="0" dirty="0">
                <a:ln>
                  <a:noFill/>
                </a:ln>
                <a:solidFill>
                  <a:schemeClr val="tx1"/>
                </a:solidFill>
                <a:effectLst/>
                <a:latin typeface="Arial" panose="020B0604020202020204" pitchFamily="34" charset="0"/>
              </a:rPr>
              <a:t>: Combining Import and Direct Query in one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When to Use Each</a:t>
            </a:r>
            <a:r>
              <a:rPr kumimoji="0" lang="en-US" altLang="en-US" sz="2400" b="0" i="0" u="none" strike="noStrike" cap="none" normalizeH="0" baseline="0" dirty="0">
                <a:ln>
                  <a:noFill/>
                </a:ln>
                <a:solidFill>
                  <a:schemeClr val="tx1"/>
                </a:solidFill>
                <a:effectLst/>
                <a:latin typeface="Arial" panose="020B0604020202020204" pitchFamily="34" charset="0"/>
              </a:rPr>
              <a:t>: Discuss the scenarios in which each connection type is best suited. </a:t>
            </a:r>
          </a:p>
        </p:txBody>
      </p:sp>
    </p:spTree>
    <p:extLst>
      <p:ext uri="{BB962C8B-B14F-4D97-AF65-F5344CB8AC3E}">
        <p14:creationId xmlns:p14="http://schemas.microsoft.com/office/powerpoint/2010/main" val="300737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493251" y="134139"/>
            <a:ext cx="9112865" cy="830997"/>
          </a:xfrm>
        </p:spPr>
        <p:txBody>
          <a:bodyPr/>
          <a:lstStyle/>
          <a:p>
            <a:r>
              <a:rPr lang="en-US" sz="4000" dirty="0"/>
              <a:t>Data Transformation with Power Query Editor</a:t>
            </a:r>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2" name="Text Placeholder 1">
            <a:extLst>
              <a:ext uri="{FF2B5EF4-FFF2-40B4-BE49-F238E27FC236}">
                <a16:creationId xmlns:a16="http://schemas.microsoft.com/office/drawing/2014/main" id="{EB3AB20F-F2B4-15D8-FB0B-3EF993549E2F}"/>
              </a:ext>
            </a:extLst>
          </p:cNvPr>
          <p:cNvSpPr>
            <a:spLocks noGrp="1" noChangeArrowheads="1"/>
          </p:cNvSpPr>
          <p:nvPr>
            <p:ph type="body" sz="quarter" idx="14"/>
          </p:nvPr>
        </p:nvSpPr>
        <p:spPr bwMode="auto">
          <a:xfrm>
            <a:off x="630904" y="1334809"/>
            <a:ext cx="10882670"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Overview</a:t>
            </a:r>
            <a:r>
              <a:rPr kumimoji="0" lang="en-US" altLang="en-US" b="0" i="0" u="none" strike="noStrike" cap="none" normalizeH="0" baseline="0" dirty="0">
                <a:ln>
                  <a:noFill/>
                </a:ln>
                <a:solidFill>
                  <a:schemeClr val="tx1"/>
                </a:solidFill>
                <a:effectLst/>
                <a:latin typeface="Arial" panose="020B0604020202020204" pitchFamily="34" charset="0"/>
              </a:rPr>
              <a:t>: Power Query is an ETL tool within Power BI to shape and clean data before loading 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Common Transformations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Filter Rows</a:t>
            </a:r>
            <a:r>
              <a:rPr kumimoji="0" lang="en-US" altLang="en-US" b="0" i="0" u="none" strike="noStrike" cap="none" normalizeH="0" baseline="0" dirty="0">
                <a:ln>
                  <a:noFill/>
                </a:ln>
                <a:solidFill>
                  <a:schemeClr val="tx1"/>
                </a:solidFill>
                <a:effectLst/>
                <a:latin typeface="Arial" panose="020B0604020202020204" pitchFamily="34" charset="0"/>
              </a:rPr>
              <a:t>: Exclude unwanted data (e.g., filter by date, location).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Remove Duplicates</a:t>
            </a:r>
            <a:r>
              <a:rPr kumimoji="0" lang="en-US" altLang="en-US" b="0" i="0" u="none" strike="noStrike" cap="none" normalizeH="0" baseline="0" dirty="0">
                <a:ln>
                  <a:noFill/>
                </a:ln>
                <a:solidFill>
                  <a:schemeClr val="tx1"/>
                </a:solidFill>
                <a:effectLst/>
                <a:latin typeface="Arial" panose="020B0604020202020204" pitchFamily="34" charset="0"/>
              </a:rPr>
              <a:t>: Ensure data uniqueness.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Split Columns</a:t>
            </a:r>
            <a:r>
              <a:rPr kumimoji="0" lang="en-US" altLang="en-US" b="0" i="0" u="none" strike="noStrike" cap="none" normalizeH="0" baseline="0" dirty="0">
                <a:ln>
                  <a:noFill/>
                </a:ln>
                <a:solidFill>
                  <a:schemeClr val="tx1"/>
                </a:solidFill>
                <a:effectLst/>
                <a:latin typeface="Arial" panose="020B0604020202020204" pitchFamily="34" charset="0"/>
              </a:rPr>
              <a:t>: Handle concatenated data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Format Changes</a:t>
            </a:r>
            <a:r>
              <a:rPr kumimoji="0" lang="en-US" altLang="en-US" b="0" i="0" u="none" strike="noStrike" cap="none" normalizeH="0" baseline="0" dirty="0">
                <a:ln>
                  <a:noFill/>
                </a:ln>
                <a:solidFill>
                  <a:schemeClr val="tx1"/>
                </a:solidFill>
                <a:effectLst/>
                <a:latin typeface="Arial" panose="020B0604020202020204" pitchFamily="34" charset="0"/>
              </a:rPr>
              <a:t>: Modify data types for compatibility.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Example Transformation</a:t>
            </a:r>
            <a:r>
              <a:rPr kumimoji="0" lang="en-US" altLang="en-US" b="0" i="0" u="none" strike="noStrike" cap="none" normalizeH="0" baseline="0" dirty="0">
                <a:ln>
                  <a:noFill/>
                </a:ln>
                <a:solidFill>
                  <a:schemeClr val="tx1"/>
                </a:solidFill>
                <a:effectLst/>
                <a:latin typeface="Arial" panose="020B0604020202020204" pitchFamily="34" charset="0"/>
              </a:rPr>
              <a:t>: Step-by-step walkthrough for a common transformation, such as merging tables based on a shared key. </a:t>
            </a:r>
          </a:p>
        </p:txBody>
      </p:sp>
    </p:spTree>
    <p:extLst>
      <p:ext uri="{BB962C8B-B14F-4D97-AF65-F5344CB8AC3E}">
        <p14:creationId xmlns:p14="http://schemas.microsoft.com/office/powerpoint/2010/main" val="390360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49387-EF89-C9A6-C0C1-4B9C25F8326F}"/>
              </a:ext>
            </a:extLst>
          </p:cNvPr>
          <p:cNvSpPr>
            <a:spLocks noGrp="1"/>
          </p:cNvSpPr>
          <p:nvPr>
            <p:ph type="title"/>
          </p:nvPr>
        </p:nvSpPr>
        <p:spPr>
          <a:xfrm>
            <a:off x="522747" y="0"/>
            <a:ext cx="10636866" cy="830997"/>
          </a:xfrm>
        </p:spPr>
        <p:txBody>
          <a:bodyPr/>
          <a:lstStyle/>
          <a:p>
            <a:r>
              <a:rPr lang="en-US" dirty="0"/>
              <a:t>Creating and Managing Relationships in Power BI</a:t>
            </a:r>
            <a:endParaRPr lang="en-IN" dirty="0"/>
          </a:p>
        </p:txBody>
      </p:sp>
      <p:sp>
        <p:nvSpPr>
          <p:cNvPr id="5" name="Rectangle 1">
            <a:extLst>
              <a:ext uri="{FF2B5EF4-FFF2-40B4-BE49-F238E27FC236}">
                <a16:creationId xmlns:a16="http://schemas.microsoft.com/office/drawing/2014/main" id="{A6109B11-805F-82A3-DE28-59EC6D8D2731}"/>
              </a:ext>
            </a:extLst>
          </p:cNvPr>
          <p:cNvSpPr>
            <a:spLocks noGrp="1" noChangeArrowheads="1"/>
          </p:cNvSpPr>
          <p:nvPr>
            <p:ph type="body" sz="quarter" idx="12"/>
          </p:nvPr>
        </p:nvSpPr>
        <p:spPr bwMode="auto">
          <a:xfrm>
            <a:off x="522747" y="1720243"/>
            <a:ext cx="103615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How to Create Relationships</a:t>
            </a:r>
            <a:r>
              <a:rPr kumimoji="0" lang="en-US" altLang="en-US" sz="2400" b="0" i="0" u="none" strike="noStrike" cap="none" normalizeH="0" baseline="0" dirty="0">
                <a:ln>
                  <a:noFill/>
                </a:ln>
                <a:solidFill>
                  <a:schemeClr val="tx1"/>
                </a:solidFill>
                <a:effectLst/>
                <a:latin typeface="Arial" panose="020B0604020202020204" pitchFamily="34" charset="0"/>
              </a:rPr>
              <a:t>: Demonstrate creating relationships using the Model view or Manage Relationships dialog.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Cardinality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Importance of Cardinality: Ensures model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Options: One-to-Many, Many-to-Many, and One-to-One.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Cross-Filter Direction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Single vs. Bi-directional filters: Explain the impact of each setting.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When to Use Bi-directional Filters: Only when necessary to avoid performance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Active and Inactive Relationships</a:t>
            </a:r>
            <a:r>
              <a:rPr kumimoji="0" lang="en-US" altLang="en-US" sz="2400" b="0" i="0" u="none" strike="noStrike" cap="none" normalizeH="0" baseline="0" dirty="0">
                <a:ln>
                  <a:noFill/>
                </a:ln>
                <a:solidFill>
                  <a:schemeClr val="tx1"/>
                </a:solidFill>
                <a:effectLst/>
                <a:latin typeface="Arial" panose="020B0604020202020204" pitchFamily="34" charset="0"/>
              </a:rPr>
              <a:t>: Describe scenarios for inactive relationships, such as supporting secondary filters. </a:t>
            </a:r>
          </a:p>
        </p:txBody>
      </p:sp>
    </p:spTree>
    <p:extLst>
      <p:ext uri="{BB962C8B-B14F-4D97-AF65-F5344CB8AC3E}">
        <p14:creationId xmlns:p14="http://schemas.microsoft.com/office/powerpoint/2010/main" val="187244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E1414E-4FC4-7A9B-8BA8-01213BD3885A}"/>
              </a:ext>
            </a:extLst>
          </p:cNvPr>
          <p:cNvSpPr>
            <a:spLocks noGrp="1"/>
          </p:cNvSpPr>
          <p:nvPr>
            <p:ph type="body" sz="quarter" idx="12"/>
          </p:nvPr>
        </p:nvSpPr>
        <p:spPr>
          <a:xfrm>
            <a:off x="644832" y="761139"/>
            <a:ext cx="10902335" cy="4238779"/>
          </a:xfrm>
        </p:spPr>
        <p:txBody>
          <a:bodyPr/>
          <a:lstStyle/>
          <a:p>
            <a:pPr marL="0" indent="0">
              <a:buNone/>
            </a:pPr>
            <a:r>
              <a:rPr lang="en-US" b="1" dirty="0">
                <a:solidFill>
                  <a:schemeClr val="tx1"/>
                </a:solidFill>
              </a:rPr>
              <a:t>Many to One Relationship (*:1) </a:t>
            </a:r>
          </a:p>
          <a:p>
            <a:pPr marL="0" indent="0">
              <a:buNone/>
            </a:pPr>
            <a:r>
              <a:rPr lang="en-US" dirty="0">
                <a:solidFill>
                  <a:schemeClr val="tx1"/>
                </a:solidFill>
              </a:rPr>
              <a:t>● Many-to-one relationship is the most common type.</a:t>
            </a:r>
          </a:p>
          <a:p>
            <a:pPr marL="0" indent="0">
              <a:buNone/>
            </a:pPr>
            <a:r>
              <a:rPr lang="en-US" dirty="0">
                <a:solidFill>
                  <a:schemeClr val="tx1"/>
                </a:solidFill>
              </a:rPr>
              <a:t> ● In this relationship, a column in one table can have multiple instances of a value.</a:t>
            </a:r>
          </a:p>
          <a:p>
            <a:pPr marL="0" indent="0">
              <a:buNone/>
            </a:pPr>
            <a:r>
              <a:rPr lang="en-US" dirty="0">
                <a:solidFill>
                  <a:schemeClr val="tx1"/>
                </a:solidFill>
              </a:rPr>
              <a:t> ● The related table (lookup table) has only one instance of that value.</a:t>
            </a:r>
          </a:p>
          <a:p>
            <a:pPr marL="0" indent="0">
              <a:buNone/>
            </a:pPr>
            <a:r>
              <a:rPr lang="en-US" b="1" dirty="0">
                <a:solidFill>
                  <a:schemeClr val="tx1"/>
                </a:solidFill>
              </a:rPr>
              <a:t>One to One Relationship (1:1) </a:t>
            </a:r>
          </a:p>
          <a:p>
            <a:pPr marL="0" indent="0">
              <a:buNone/>
            </a:pPr>
            <a:r>
              <a:rPr lang="en-US" dirty="0">
                <a:solidFill>
                  <a:schemeClr val="tx1"/>
                </a:solidFill>
              </a:rPr>
              <a:t>● One-to-one relationship means that each value in a column of one table has a unique match in the related table. </a:t>
            </a:r>
          </a:p>
          <a:p>
            <a:pPr marL="0" indent="0">
              <a:buNone/>
            </a:pPr>
            <a:r>
              <a:rPr lang="en-US" dirty="0">
                <a:solidFill>
                  <a:schemeClr val="tx1"/>
                </a:solidFill>
              </a:rPr>
              <a:t>● Both tables have only one instance of a particular value.</a:t>
            </a:r>
          </a:p>
          <a:p>
            <a:pPr marL="0" indent="0">
              <a:buNone/>
            </a:pPr>
            <a:r>
              <a:rPr lang="en-US" dirty="0">
                <a:solidFill>
                  <a:schemeClr val="tx1"/>
                </a:solidFill>
              </a:rPr>
              <a:t> </a:t>
            </a:r>
            <a:r>
              <a:rPr lang="en-US" b="1" dirty="0">
                <a:solidFill>
                  <a:schemeClr val="tx1"/>
                </a:solidFill>
              </a:rPr>
              <a:t>One to Many Relationship (1:*) </a:t>
            </a:r>
          </a:p>
          <a:p>
            <a:pPr marL="0" indent="0">
              <a:buNone/>
            </a:pPr>
            <a:r>
              <a:rPr lang="en-US" dirty="0">
                <a:solidFill>
                  <a:schemeClr val="tx1"/>
                </a:solidFill>
              </a:rPr>
              <a:t>● One-to-many relationship occurs when each value in a column of one table has a unique match in the related table. </a:t>
            </a:r>
          </a:p>
          <a:p>
            <a:pPr marL="0" indent="0">
              <a:buNone/>
            </a:pPr>
            <a:r>
              <a:rPr lang="en-US" dirty="0">
                <a:solidFill>
                  <a:schemeClr val="tx1"/>
                </a:solidFill>
              </a:rPr>
              <a:t>● The related table can have multiple instances of the value from the primary table.</a:t>
            </a:r>
          </a:p>
          <a:p>
            <a:pPr marL="0" indent="0">
              <a:buNone/>
            </a:pPr>
            <a:r>
              <a:rPr lang="en-US" b="1" dirty="0">
                <a:solidFill>
                  <a:schemeClr val="tx1"/>
                </a:solidFill>
              </a:rPr>
              <a:t>Many to Many Relationship (:) </a:t>
            </a:r>
          </a:p>
          <a:p>
            <a:pPr marL="0" indent="0">
              <a:buNone/>
            </a:pPr>
            <a:r>
              <a:rPr lang="en-US" dirty="0">
                <a:solidFill>
                  <a:schemeClr val="tx1"/>
                </a:solidFill>
              </a:rPr>
              <a:t>● Many-to-many relationship is possible in Power BI through composite models.</a:t>
            </a:r>
          </a:p>
          <a:p>
            <a:pPr marL="0" indent="0">
              <a:buNone/>
            </a:pPr>
            <a:r>
              <a:rPr lang="en-US" dirty="0">
                <a:solidFill>
                  <a:schemeClr val="tx1"/>
                </a:solidFill>
              </a:rPr>
              <a:t> ● It allows establishing relationships where both tables can have multiple instances of values. </a:t>
            </a:r>
          </a:p>
          <a:p>
            <a:pPr marL="0" indent="0">
              <a:buNone/>
            </a:pPr>
            <a:r>
              <a:rPr lang="en-US" dirty="0">
                <a:solidFill>
                  <a:schemeClr val="tx1"/>
                </a:solidFill>
              </a:rPr>
              <a:t>● This removes the need for unique values in the tables and previous workarounds.</a:t>
            </a:r>
            <a:endParaRPr lang="en-IN" dirty="0">
              <a:solidFill>
                <a:schemeClr val="tx1"/>
              </a:solidFill>
            </a:endParaRPr>
          </a:p>
        </p:txBody>
      </p:sp>
      <p:sp>
        <p:nvSpPr>
          <p:cNvPr id="4" name="Title 3">
            <a:extLst>
              <a:ext uri="{FF2B5EF4-FFF2-40B4-BE49-F238E27FC236}">
                <a16:creationId xmlns:a16="http://schemas.microsoft.com/office/drawing/2014/main" id="{34957D4E-4968-8FE0-5448-8E22FA825DFF}"/>
              </a:ext>
            </a:extLst>
          </p:cNvPr>
          <p:cNvSpPr>
            <a:spLocks noGrp="1"/>
          </p:cNvSpPr>
          <p:nvPr>
            <p:ph type="title"/>
          </p:nvPr>
        </p:nvSpPr>
        <p:spPr>
          <a:xfrm>
            <a:off x="660400" y="77626"/>
            <a:ext cx="10499213" cy="830997"/>
          </a:xfrm>
        </p:spPr>
        <p:txBody>
          <a:bodyPr/>
          <a:lstStyle/>
          <a:p>
            <a:r>
              <a:rPr lang="en-US" dirty="0"/>
              <a:t>Cardinality in Power BI Relationships</a:t>
            </a:r>
            <a:endParaRPr lang="en-IN" dirty="0"/>
          </a:p>
        </p:txBody>
      </p:sp>
    </p:spTree>
    <p:extLst>
      <p:ext uri="{BB962C8B-B14F-4D97-AF65-F5344CB8AC3E}">
        <p14:creationId xmlns:p14="http://schemas.microsoft.com/office/powerpoint/2010/main" val="254284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EC12-C8A8-357C-A18C-B2697DFBB69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C651E51-7ED0-8FB8-ABA8-7AD8AD1BA7DE}"/>
              </a:ext>
            </a:extLst>
          </p:cNvPr>
          <p:cNvSpPr>
            <a:spLocks noGrp="1"/>
          </p:cNvSpPr>
          <p:nvPr>
            <p:ph type="body" sz="quarter" idx="12"/>
          </p:nvPr>
        </p:nvSpPr>
        <p:spPr>
          <a:xfrm>
            <a:off x="463754" y="810300"/>
            <a:ext cx="10951497" cy="3560763"/>
          </a:xfrm>
        </p:spPr>
        <p:txBody>
          <a:bodyPr/>
          <a:lstStyle/>
          <a:p>
            <a:pPr marL="0" indent="0">
              <a:buNone/>
            </a:pPr>
            <a:r>
              <a:rPr lang="en-US" sz="2400" dirty="0">
                <a:solidFill>
                  <a:schemeClr val="tx1"/>
                </a:solidFill>
              </a:rPr>
              <a:t>Cross filter direction determines how filtering choices in connected tables affect the data in Power BI.</a:t>
            </a:r>
          </a:p>
          <a:p>
            <a:pPr marL="0" indent="0">
              <a:buNone/>
            </a:pPr>
            <a:r>
              <a:rPr lang="en-US" sz="2400" dirty="0">
                <a:solidFill>
                  <a:schemeClr val="tx1"/>
                </a:solidFill>
              </a:rPr>
              <a:t> ● </a:t>
            </a:r>
            <a:r>
              <a:rPr lang="en-US" sz="2400" b="1" dirty="0">
                <a:solidFill>
                  <a:schemeClr val="tx1"/>
                </a:solidFill>
              </a:rPr>
              <a:t>Two options</a:t>
            </a:r>
            <a:r>
              <a:rPr lang="en-US" sz="2400" dirty="0">
                <a:solidFill>
                  <a:schemeClr val="tx1"/>
                </a:solidFill>
              </a:rPr>
              <a:t>: Both and Single</a:t>
            </a:r>
            <a:r>
              <a:rPr lang="en-US" dirty="0">
                <a:solidFill>
                  <a:schemeClr val="tx1"/>
                </a:solidFill>
              </a:rPr>
              <a:t>.</a:t>
            </a:r>
          </a:p>
          <a:p>
            <a:pPr marL="0" indent="0">
              <a:buNone/>
            </a:pPr>
            <a:r>
              <a:rPr lang="en-US" sz="4000" b="1" dirty="0">
                <a:solidFill>
                  <a:schemeClr val="tx1"/>
                </a:solidFill>
              </a:rPr>
              <a:t>Both Cross Filter Direction </a:t>
            </a:r>
          </a:p>
          <a:p>
            <a:pPr marL="0" indent="0">
              <a:buNone/>
            </a:pPr>
            <a:r>
              <a:rPr lang="en-US" sz="2400" dirty="0">
                <a:solidFill>
                  <a:schemeClr val="tx1"/>
                </a:solidFill>
              </a:rPr>
              <a:t>● Both setting treats both tables as a single table for filtering purposes. </a:t>
            </a:r>
          </a:p>
          <a:p>
            <a:pPr marL="0" indent="0">
              <a:buNone/>
            </a:pPr>
            <a:r>
              <a:rPr lang="en-US" sz="2400" dirty="0">
                <a:solidFill>
                  <a:schemeClr val="tx1"/>
                </a:solidFill>
              </a:rPr>
              <a:t>● Useful in star schema configurations, where a central</a:t>
            </a:r>
          </a:p>
          <a:p>
            <a:pPr marL="0" indent="0">
              <a:buNone/>
            </a:pPr>
            <a:r>
              <a:rPr lang="en-US" sz="2400" dirty="0">
                <a:solidFill>
                  <a:schemeClr val="tx1"/>
                </a:solidFill>
              </a:rPr>
              <a:t> table has multiple lookup tables. </a:t>
            </a:r>
          </a:p>
          <a:p>
            <a:pPr marL="0" indent="0">
              <a:buNone/>
            </a:pPr>
            <a:r>
              <a:rPr lang="en-US" sz="2400" dirty="0">
                <a:solidFill>
                  <a:schemeClr val="tx1"/>
                </a:solidFill>
              </a:rPr>
              <a:t>● All tables are filtered together as if they were one entity. </a:t>
            </a:r>
          </a:p>
          <a:p>
            <a:pPr marL="0" indent="0">
              <a:buNone/>
            </a:pPr>
            <a:r>
              <a:rPr lang="en-IN" sz="4000" b="1" dirty="0">
                <a:solidFill>
                  <a:schemeClr val="tx1"/>
                </a:solidFill>
              </a:rPr>
              <a:t>Single Cross Filter Direction</a:t>
            </a:r>
          </a:p>
          <a:p>
            <a:pPr marL="0" indent="0">
              <a:buNone/>
            </a:pPr>
            <a:r>
              <a:rPr lang="en-US" sz="2400" dirty="0">
                <a:solidFill>
                  <a:schemeClr val="tx1"/>
                </a:solidFill>
              </a:rPr>
              <a:t>Filtering choices in connected tables work on the table where values are being aggregated. </a:t>
            </a:r>
          </a:p>
          <a:p>
            <a:pPr marL="0" indent="0">
              <a:buNone/>
            </a:pPr>
            <a:r>
              <a:rPr lang="en-US" sz="2400" dirty="0">
                <a:solidFill>
                  <a:schemeClr val="tx1"/>
                </a:solidFill>
              </a:rPr>
              <a:t>● Data is filtered based on the table where the analysis is being performed.</a:t>
            </a:r>
          </a:p>
          <a:p>
            <a:pPr marL="0" indent="0">
              <a:buNone/>
            </a:pPr>
            <a:r>
              <a:rPr lang="en-US" sz="2400" dirty="0">
                <a:solidFill>
                  <a:schemeClr val="tx1"/>
                </a:solidFill>
              </a:rPr>
              <a:t> ● Typically used when importing a Power Pivot in Excel 2013 or earlier data model.</a:t>
            </a:r>
            <a:endParaRPr lang="en-IN" sz="2800" b="1" dirty="0">
              <a:solidFill>
                <a:schemeClr val="tx1"/>
              </a:solidFill>
            </a:endParaRPr>
          </a:p>
          <a:p>
            <a:pPr marL="0" indent="0">
              <a:buNone/>
            </a:pPr>
            <a:endParaRPr lang="en-IN" sz="4000" b="1" dirty="0">
              <a:solidFill>
                <a:schemeClr val="tx1"/>
              </a:solidFill>
            </a:endParaRPr>
          </a:p>
        </p:txBody>
      </p:sp>
      <p:sp>
        <p:nvSpPr>
          <p:cNvPr id="4" name="Title 3">
            <a:extLst>
              <a:ext uri="{FF2B5EF4-FFF2-40B4-BE49-F238E27FC236}">
                <a16:creationId xmlns:a16="http://schemas.microsoft.com/office/drawing/2014/main" id="{4EB0AAAA-64E5-E79C-B2C3-B3DCD856F699}"/>
              </a:ext>
            </a:extLst>
          </p:cNvPr>
          <p:cNvSpPr>
            <a:spLocks noGrp="1"/>
          </p:cNvSpPr>
          <p:nvPr>
            <p:ph type="title"/>
          </p:nvPr>
        </p:nvSpPr>
        <p:spPr>
          <a:xfrm>
            <a:off x="581742" y="195613"/>
            <a:ext cx="7264400" cy="830997"/>
          </a:xfrm>
        </p:spPr>
        <p:txBody>
          <a:bodyPr/>
          <a:lstStyle/>
          <a:p>
            <a:r>
              <a:rPr lang="en-IN" dirty="0"/>
              <a:t>Cross Filter Direction</a:t>
            </a:r>
          </a:p>
        </p:txBody>
      </p:sp>
      <p:pic>
        <p:nvPicPr>
          <p:cNvPr id="5" name="Picture 4">
            <a:extLst>
              <a:ext uri="{FF2B5EF4-FFF2-40B4-BE49-F238E27FC236}">
                <a16:creationId xmlns:a16="http://schemas.microsoft.com/office/drawing/2014/main" id="{6907C474-5AF1-84D6-D09D-6AFC2A4247B1}"/>
              </a:ext>
            </a:extLst>
          </p:cNvPr>
          <p:cNvPicPr>
            <a:picLocks noChangeAspect="1"/>
          </p:cNvPicPr>
          <p:nvPr/>
        </p:nvPicPr>
        <p:blipFill>
          <a:blip r:embed="rId2"/>
          <a:stretch>
            <a:fillRect/>
          </a:stretch>
        </p:blipFill>
        <p:spPr>
          <a:xfrm>
            <a:off x="9324211" y="2231923"/>
            <a:ext cx="2708877" cy="2043824"/>
          </a:xfrm>
          <a:prstGeom prst="rect">
            <a:avLst/>
          </a:prstGeom>
        </p:spPr>
      </p:pic>
    </p:spTree>
    <p:extLst>
      <p:ext uri="{BB962C8B-B14F-4D97-AF65-F5344CB8AC3E}">
        <p14:creationId xmlns:p14="http://schemas.microsoft.com/office/powerpoint/2010/main" val="88990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C02CC-4A2A-3113-D3B2-0C43F992D0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00391E-B6D7-7A9F-ED5F-CEC384D5FF84}"/>
              </a:ext>
            </a:extLst>
          </p:cNvPr>
          <p:cNvSpPr>
            <a:spLocks noGrp="1"/>
          </p:cNvSpPr>
          <p:nvPr>
            <p:ph type="title"/>
          </p:nvPr>
        </p:nvSpPr>
        <p:spPr>
          <a:xfrm>
            <a:off x="660400" y="254607"/>
            <a:ext cx="10715523" cy="830997"/>
          </a:xfrm>
        </p:spPr>
        <p:txBody>
          <a:bodyPr/>
          <a:lstStyle/>
          <a:p>
            <a:r>
              <a:rPr lang="en-US" b="1" dirty="0"/>
              <a:t>Calculated Columns and Measures in Power BI</a:t>
            </a:r>
            <a:endParaRPr lang="en-IN" dirty="0"/>
          </a:p>
        </p:txBody>
      </p:sp>
      <p:sp>
        <p:nvSpPr>
          <p:cNvPr id="3" name="Rectangle 1">
            <a:extLst>
              <a:ext uri="{FF2B5EF4-FFF2-40B4-BE49-F238E27FC236}">
                <a16:creationId xmlns:a16="http://schemas.microsoft.com/office/drawing/2014/main" id="{7ADE0E3B-91B5-D337-0DB5-832B7EE50048}"/>
              </a:ext>
            </a:extLst>
          </p:cNvPr>
          <p:cNvSpPr>
            <a:spLocks noGrp="1" noChangeArrowheads="1"/>
          </p:cNvSpPr>
          <p:nvPr>
            <p:ph type="body" sz="quarter" idx="12"/>
          </p:nvPr>
        </p:nvSpPr>
        <p:spPr bwMode="auto">
          <a:xfrm>
            <a:off x="660400" y="1556542"/>
            <a:ext cx="1001588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Calculated Columns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Used to add new columns based on expressions.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Stored in memory, slower for performance if overused.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Measures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DAX expressions evaluated on-the-fly during query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Memory-efficient, ideal for aggregations and KPIs.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DAX Examples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Calculated Column</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Sales[Discounted Price] = Sales[Price] * (1 - Sales[Discount])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Measure</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Total Sales = SUM(Sales[Amount])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65084"/>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109</TotalTime>
  <Words>949</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Calibri Light</vt:lpstr>
      <vt:lpstr>Wingdings</vt:lpstr>
      <vt:lpstr>Office Theme</vt:lpstr>
      <vt:lpstr>DATA MODELLING IN POWER BI</vt:lpstr>
      <vt:lpstr>What is Data Modeling?   Define data modeling as the structuring and linking of data to create logical relationships, allowing meaningful analysis and insights. </vt:lpstr>
      <vt:lpstr>Data Modeling Workflow in Power BI</vt:lpstr>
      <vt:lpstr>Data Sources and Import Methods</vt:lpstr>
      <vt:lpstr>Data Transformation with Power Query Editor</vt:lpstr>
      <vt:lpstr>Creating and Managing Relationships in Power BI</vt:lpstr>
      <vt:lpstr>Cardinality in Power BI Relationships</vt:lpstr>
      <vt:lpstr>Cross Filter Direction</vt:lpstr>
      <vt:lpstr>Calculated Columns and Measures in Power BI</vt:lpstr>
      <vt:lpstr>Conclusion </vt:lpstr>
      <vt:lpstr>THANK YOU  If you have any questions?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2024-10-25T13:33:35Z</dcterms:created>
  <dcterms:modified xsi:type="dcterms:W3CDTF">2024-10-25T15:23:23Z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