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80" r:id="rId6"/>
    <p:sldId id="281" r:id="rId7"/>
    <p:sldId id="282" r:id="rId8"/>
    <p:sldId id="283" r:id="rId9"/>
    <p:sldId id="284" r:id="rId10"/>
    <p:sldId id="285" r:id="rId11"/>
    <p:sldId id="286"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A0F70-B85D-0CA4-B254-1C85335C9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7E401-51D7-BDAC-3056-D249486A2C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63B44-DDCA-CD99-1C15-57F3B2F74A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3B1DF6-A6C6-7DC5-8E87-B4DA3D8BB6E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19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IN" sz="4400" b="1" dirty="0">
                <a:solidFill>
                  <a:schemeClr val="tx1"/>
                </a:solidFill>
                <a:effectLst/>
              </a:rPr>
              <a:t>Stored Procedures and Functions</a:t>
            </a:r>
            <a:endParaRPr lang="en-US" sz="14900" b="1" dirty="0">
              <a:solidFill>
                <a:schemeClr val="tx1"/>
              </a:solidFill>
              <a:effectLst/>
            </a:endParaRP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5AF2-C443-02AA-B14F-26F04158A081}"/>
              </a:ext>
            </a:extLst>
          </p:cNvPr>
          <p:cNvSpPr>
            <a:spLocks noGrp="1"/>
          </p:cNvSpPr>
          <p:nvPr>
            <p:ph type="title"/>
          </p:nvPr>
        </p:nvSpPr>
        <p:spPr>
          <a:xfrm>
            <a:off x="304799" y="2682363"/>
            <a:ext cx="11582401" cy="1257300"/>
          </a:xfrm>
        </p:spPr>
        <p:txBody>
          <a:bodyPr>
            <a:noAutofit/>
          </a:bodyPr>
          <a:lstStyle/>
          <a:p>
            <a:pPr algn="l"/>
            <a:r>
              <a:rPr lang="en-US" sz="4000" dirty="0"/>
              <a:t>Stored Procedures:</a:t>
            </a:r>
            <a:br>
              <a:rPr lang="en-US" sz="3600" dirty="0"/>
            </a:br>
            <a:r>
              <a:rPr lang="en-US" sz="3600" dirty="0"/>
              <a:t> ● Stored Procedures are pre-compiled objects which are compiled for the first time and its compiled format is saved, which executes (compiled code) whenever it is called. </a:t>
            </a:r>
            <a:br>
              <a:rPr lang="en-US" sz="3600" dirty="0"/>
            </a:br>
            <a:r>
              <a:rPr lang="en-US" sz="3600" dirty="0"/>
              <a:t>● Once you save the stored procedure, you can invoke it by using the CALL statement.</a:t>
            </a:r>
            <a:br>
              <a:rPr lang="en-US" sz="3600" dirty="0"/>
            </a:br>
            <a:br>
              <a:rPr lang="en-US" sz="3600" dirty="0"/>
            </a:br>
            <a:r>
              <a:rPr lang="en-US" sz="4400" b="1" dirty="0"/>
              <a:t>Use Stored Procedure when:</a:t>
            </a:r>
            <a:br>
              <a:rPr lang="en-US" sz="3600" dirty="0"/>
            </a:br>
            <a:r>
              <a:rPr lang="en-US" sz="3600" dirty="0"/>
              <a:t> ● You need to perform complex data manipulation, such as updating multiple tables or performing conditional branching. ● You want to improve performance by precompiling and optimizing the code.</a:t>
            </a:r>
            <a:endParaRPr lang="en-IN" sz="3600" dirty="0"/>
          </a:p>
        </p:txBody>
      </p:sp>
    </p:spTree>
    <p:extLst>
      <p:ext uri="{BB962C8B-B14F-4D97-AF65-F5344CB8AC3E}">
        <p14:creationId xmlns:p14="http://schemas.microsoft.com/office/powerpoint/2010/main" val="185341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D65C-DCE2-501A-5D73-DCF2A9DACC6B}"/>
              </a:ext>
            </a:extLst>
          </p:cNvPr>
          <p:cNvSpPr>
            <a:spLocks noGrp="1"/>
          </p:cNvSpPr>
          <p:nvPr>
            <p:ph type="title"/>
          </p:nvPr>
        </p:nvSpPr>
        <p:spPr>
          <a:xfrm>
            <a:off x="491310" y="2800350"/>
            <a:ext cx="11209379" cy="1257300"/>
          </a:xfrm>
        </p:spPr>
        <p:txBody>
          <a:bodyPr>
            <a:noAutofit/>
          </a:bodyPr>
          <a:lstStyle/>
          <a:p>
            <a:pPr algn="l"/>
            <a:r>
              <a:rPr lang="en-US" sz="4000" dirty="0"/>
              <a:t>You need to manage security by restricting direct access to the database and only allowing access through the stored procedure.</a:t>
            </a:r>
            <a:br>
              <a:rPr lang="en-US" sz="4000" dirty="0"/>
            </a:br>
            <a:br>
              <a:rPr lang="en-US" sz="4000" dirty="0"/>
            </a:br>
            <a:r>
              <a:rPr lang="en-US" sz="4000" dirty="0"/>
              <a:t> ● You want to provide enhanced error handling by including exception and error handling code within the stored procedure. </a:t>
            </a:r>
            <a:br>
              <a:rPr lang="en-US" sz="4000" dirty="0"/>
            </a:br>
            <a:br>
              <a:rPr lang="en-US" sz="4000" dirty="0"/>
            </a:br>
            <a:r>
              <a:rPr lang="en-US" sz="4000" dirty="0"/>
              <a:t>● You need to reuse the same piece of code in multiple parts of your application.</a:t>
            </a:r>
            <a:endParaRPr lang="en-IN" sz="4000" dirty="0"/>
          </a:p>
        </p:txBody>
      </p:sp>
    </p:spTree>
    <p:extLst>
      <p:ext uri="{BB962C8B-B14F-4D97-AF65-F5344CB8AC3E}">
        <p14:creationId xmlns:p14="http://schemas.microsoft.com/office/powerpoint/2010/main" val="405306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0D3D-5164-E2A4-8797-B2DBD56B8126}"/>
              </a:ext>
            </a:extLst>
          </p:cNvPr>
          <p:cNvSpPr>
            <a:spLocks noGrp="1"/>
          </p:cNvSpPr>
          <p:nvPr>
            <p:ph type="title"/>
          </p:nvPr>
        </p:nvSpPr>
        <p:spPr>
          <a:xfrm>
            <a:off x="491008" y="2800350"/>
            <a:ext cx="10353762" cy="1257300"/>
          </a:xfrm>
        </p:spPr>
        <p:txBody>
          <a:bodyPr>
            <a:normAutofit fontScale="90000"/>
          </a:bodyPr>
          <a:lstStyle/>
          <a:p>
            <a:pPr algn="l"/>
            <a:r>
              <a:rPr lang="en-US" sz="6000" b="1" dirty="0"/>
              <a:t>Use Function when: </a:t>
            </a:r>
            <a:br>
              <a:rPr lang="en-US" sz="6000" b="1" dirty="0"/>
            </a:br>
            <a:r>
              <a:rPr lang="en-US" dirty="0"/>
              <a:t>● You need to perform a specific calculation or return a single value.</a:t>
            </a:r>
            <a:br>
              <a:rPr lang="en-US" dirty="0"/>
            </a:br>
            <a:r>
              <a:rPr lang="en-US" dirty="0"/>
              <a:t> ● You want to simplify your code by encapsulating frequently used logic in a single function. </a:t>
            </a:r>
            <a:br>
              <a:rPr lang="en-US" dirty="0"/>
            </a:br>
            <a:r>
              <a:rPr lang="en-US" dirty="0"/>
              <a:t>● You need to perform simple data manipulation, such as string or date manipulation.</a:t>
            </a:r>
            <a:br>
              <a:rPr lang="en-US" dirty="0"/>
            </a:br>
            <a:r>
              <a:rPr lang="en-US" dirty="0"/>
              <a:t> ● You want to use the function in a SELECT statement, as it can be called inline.</a:t>
            </a:r>
            <a:endParaRPr lang="en-IN" dirty="0"/>
          </a:p>
        </p:txBody>
      </p:sp>
    </p:spTree>
    <p:extLst>
      <p:ext uri="{BB962C8B-B14F-4D97-AF65-F5344CB8AC3E}">
        <p14:creationId xmlns:p14="http://schemas.microsoft.com/office/powerpoint/2010/main" val="66765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C9ABE-599F-1D60-3A08-7E73DD3589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A87FD-D386-79E8-511F-1A01E46F913F}"/>
              </a:ext>
            </a:extLst>
          </p:cNvPr>
          <p:cNvSpPr>
            <a:spLocks noGrp="1"/>
          </p:cNvSpPr>
          <p:nvPr>
            <p:ph type="title"/>
          </p:nvPr>
        </p:nvSpPr>
        <p:spPr>
          <a:xfrm>
            <a:off x="220923" y="2703870"/>
            <a:ext cx="11750153" cy="1257300"/>
          </a:xfrm>
        </p:spPr>
        <p:txBody>
          <a:bodyPr>
            <a:noAutofit/>
          </a:bodyPr>
          <a:lstStyle/>
          <a:p>
            <a:pPr algn="l"/>
            <a:r>
              <a:rPr lang="en-US" sz="3600" b="1" dirty="0"/>
              <a:t>Syntax:</a:t>
            </a:r>
            <a:br>
              <a:rPr lang="en-US" sz="3200" b="1" dirty="0"/>
            </a:br>
            <a:br>
              <a:rPr lang="en-US" sz="3200" dirty="0"/>
            </a:br>
            <a:r>
              <a:rPr lang="en-US" sz="3200" dirty="0"/>
              <a:t> DELIMITER $$ </a:t>
            </a:r>
            <a:br>
              <a:rPr lang="en-US" sz="3200" dirty="0"/>
            </a:br>
            <a:r>
              <a:rPr lang="en-US" sz="3200" dirty="0"/>
              <a:t>CREATE PROCEDURE </a:t>
            </a:r>
            <a:r>
              <a:rPr lang="en-US" sz="3200" dirty="0" err="1"/>
              <a:t>Procedure_name</a:t>
            </a:r>
            <a:r>
              <a:rPr lang="en-US" sz="3200" dirty="0"/>
              <a:t>(OUT x int) </a:t>
            </a:r>
            <a:br>
              <a:rPr lang="en-US" sz="3200" dirty="0"/>
            </a:br>
            <a:r>
              <a:rPr lang="en-US" sz="3200" dirty="0"/>
              <a:t>BEGIN </a:t>
            </a:r>
            <a:br>
              <a:rPr lang="en-US" sz="3200" dirty="0"/>
            </a:br>
            <a:r>
              <a:rPr lang="en-US" sz="3200" dirty="0"/>
              <a:t>SQL Statements;</a:t>
            </a:r>
            <a:br>
              <a:rPr lang="en-US" sz="3200" dirty="0"/>
            </a:br>
            <a:r>
              <a:rPr lang="en-US" sz="3200" dirty="0"/>
              <a:t> END$$ </a:t>
            </a:r>
            <a:br>
              <a:rPr lang="en-US" sz="3200" dirty="0"/>
            </a:br>
            <a:r>
              <a:rPr lang="en-US" sz="3200" dirty="0"/>
              <a:t>DELIMITER ;</a:t>
            </a:r>
            <a:br>
              <a:rPr lang="en-US" sz="3200" dirty="0"/>
            </a:br>
            <a:br>
              <a:rPr lang="en-US" sz="3200" dirty="0"/>
            </a:br>
            <a:r>
              <a:rPr lang="en-US" sz="3200" dirty="0"/>
              <a:t>In MySQL stored procedures, IN, OUT, and INOUT are used to define parameters of a stored procedure. ● IN parameters: They are used to pass values to the stored procedure from the calling program or from a user-defined variable within the stored procedure. They are read-only parameters, meaning that their values cannot be modified within the stored procedure.</a:t>
            </a:r>
            <a:endParaRPr lang="en-IN" sz="3200" dirty="0"/>
          </a:p>
        </p:txBody>
      </p:sp>
    </p:spTree>
    <p:extLst>
      <p:ext uri="{BB962C8B-B14F-4D97-AF65-F5344CB8AC3E}">
        <p14:creationId xmlns:p14="http://schemas.microsoft.com/office/powerpoint/2010/main" val="426967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6BF083E-6BF2-A9A0-223D-5300183D4875}"/>
              </a:ext>
            </a:extLst>
          </p:cNvPr>
          <p:cNvSpPr>
            <a:spLocks noGrp="1"/>
          </p:cNvSpPr>
          <p:nvPr>
            <p:ph type="title"/>
          </p:nvPr>
        </p:nvSpPr>
        <p:spPr>
          <a:xfrm>
            <a:off x="393291" y="2662699"/>
            <a:ext cx="10353675" cy="1257300"/>
          </a:xfrm>
        </p:spPr>
        <p:txBody>
          <a:bodyPr>
            <a:noAutofit/>
          </a:bodyPr>
          <a:lstStyle/>
          <a:p>
            <a:pPr algn="l"/>
            <a:r>
              <a:rPr lang="en-US" sz="3600" dirty="0"/>
              <a:t>OUT parameters:</a:t>
            </a:r>
            <a:br>
              <a:rPr lang="en-US" sz="2800" dirty="0"/>
            </a:br>
            <a:br>
              <a:rPr lang="en-US" sz="2800" dirty="0"/>
            </a:br>
            <a:r>
              <a:rPr lang="en-US" sz="2800" dirty="0"/>
              <a:t> They are used to return values from the stored procedure to the calling program or to a user-defined variable within the stored procedure. They are write-only parameters, meaning that their values can only be set within the stored procedure. </a:t>
            </a:r>
            <a:br>
              <a:rPr lang="en-US" sz="2800" dirty="0"/>
            </a:br>
            <a:br>
              <a:rPr lang="en-US" sz="2800" dirty="0"/>
            </a:br>
            <a:r>
              <a:rPr lang="en-US" sz="3600" dirty="0"/>
              <a:t>● INOUT parameters: </a:t>
            </a:r>
            <a:br>
              <a:rPr lang="en-US" sz="3600" dirty="0"/>
            </a:br>
            <a:br>
              <a:rPr lang="en-US" sz="2800" dirty="0"/>
            </a:br>
            <a:r>
              <a:rPr lang="en-US" sz="2800" dirty="0"/>
              <a:t>They are used for both passing values to and returning values from the stored procedure. They can be read and modified within the stored procedure.</a:t>
            </a:r>
            <a:br>
              <a:rPr lang="en-US" sz="2800" dirty="0"/>
            </a:br>
            <a:br>
              <a:rPr lang="en-US" sz="2800" dirty="0"/>
            </a:br>
            <a:r>
              <a:rPr lang="en-US" sz="2800" dirty="0"/>
              <a:t>IN, OUT, and INOUT parameters can be defined for a stored procedure by specifying the parameter name, data type, and the IN, OUT, or INOUT keyword before the parameter name</a:t>
            </a:r>
            <a:endParaRPr lang="en-IN" sz="2800" dirty="0"/>
          </a:p>
        </p:txBody>
      </p:sp>
    </p:spTree>
    <p:extLst>
      <p:ext uri="{BB962C8B-B14F-4D97-AF65-F5344CB8AC3E}">
        <p14:creationId xmlns:p14="http://schemas.microsoft.com/office/powerpoint/2010/main" val="116987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3049A-CD89-039F-C835-F64615E3D39A}"/>
              </a:ext>
            </a:extLst>
          </p:cNvPr>
          <p:cNvSpPr>
            <a:spLocks noGrp="1"/>
          </p:cNvSpPr>
          <p:nvPr>
            <p:ph idx="1"/>
          </p:nvPr>
        </p:nvSpPr>
        <p:spPr>
          <a:xfrm>
            <a:off x="432014" y="237817"/>
            <a:ext cx="11592837" cy="3714749"/>
          </a:xfrm>
        </p:spPr>
        <p:txBody>
          <a:bodyPr>
            <a:noAutofit/>
          </a:bodyPr>
          <a:lstStyle/>
          <a:p>
            <a:r>
              <a:rPr lang="en-US" sz="3200" b="1" dirty="0"/>
              <a:t>Example: </a:t>
            </a:r>
          </a:p>
          <a:p>
            <a:r>
              <a:rPr lang="en-US" sz="2800" dirty="0"/>
              <a:t>● Consider the table : </a:t>
            </a:r>
          </a:p>
          <a:p>
            <a:r>
              <a:rPr lang="en-US" sz="2800" dirty="0"/>
              <a:t>CREATE TABLE users (id INT NOT NULL PRIMARY KEY, name VARCHAR(50) NOT NULL, email VARCHAR(50) NOT NULL, age INT NOT NULL);</a:t>
            </a:r>
          </a:p>
          <a:p>
            <a:r>
              <a:rPr lang="en-US" sz="2800" dirty="0"/>
              <a:t>An example for Stored Procedure based User table:</a:t>
            </a:r>
          </a:p>
          <a:p>
            <a:r>
              <a:rPr lang="en-US" sz="2800" dirty="0"/>
              <a:t> DELIMITER $$ CREATE PROCEDURE </a:t>
            </a:r>
            <a:r>
              <a:rPr lang="en-US" sz="2800" dirty="0" err="1"/>
              <a:t>get_user</a:t>
            </a:r>
            <a:r>
              <a:rPr lang="en-US" sz="2800" dirty="0"/>
              <a:t>(IN </a:t>
            </a:r>
            <a:r>
              <a:rPr lang="en-US" sz="2800" dirty="0" err="1"/>
              <a:t>user_id</a:t>
            </a:r>
            <a:r>
              <a:rPr lang="en-US" sz="2800" dirty="0"/>
              <a:t> INT) BEGIN SELECT * FROM users WHERE id = </a:t>
            </a:r>
            <a:r>
              <a:rPr lang="en-US" sz="2800" dirty="0" err="1"/>
              <a:t>user_id</a:t>
            </a:r>
            <a:r>
              <a:rPr lang="en-US" sz="2800" dirty="0"/>
              <a:t>; END$$ DELIMITER ;</a:t>
            </a:r>
          </a:p>
          <a:p>
            <a:r>
              <a:rPr lang="en-US" sz="2800" dirty="0"/>
              <a:t>The above created stored procedure can be invoked using CALL statement as follows: CALL </a:t>
            </a:r>
            <a:r>
              <a:rPr lang="en-US" sz="2800" dirty="0" err="1"/>
              <a:t>get_user</a:t>
            </a:r>
            <a:r>
              <a:rPr lang="en-US" sz="2800" dirty="0"/>
              <a:t>(1); ● This CALL statement will give a row from User table with id = 1.</a:t>
            </a:r>
            <a:endParaRPr lang="en-IN" sz="2800" dirty="0"/>
          </a:p>
        </p:txBody>
      </p:sp>
    </p:spTree>
    <p:extLst>
      <p:ext uri="{BB962C8B-B14F-4D97-AF65-F5344CB8AC3E}">
        <p14:creationId xmlns:p14="http://schemas.microsoft.com/office/powerpoint/2010/main" val="146284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006F6341-C8CD-A7D3-743D-5D954C7D5530}"/>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CAB8F1C-2C33-911C-F0CA-2A545FA43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BA85D267-719A-88FF-4A77-4E4F116029D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68B3980C-0126-F627-D085-CBAE744C77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80C5D0A-7442-C934-68E4-0D4B9E1F52C1}"/>
              </a:ext>
            </a:extLst>
          </p:cNvPr>
          <p:cNvSpPr>
            <a:spLocks noGrp="1"/>
          </p:cNvSpPr>
          <p:nvPr>
            <p:ph type="title"/>
          </p:nvPr>
        </p:nvSpPr>
        <p:spPr>
          <a:xfrm>
            <a:off x="6711661" y="-210908"/>
            <a:ext cx="4538124" cy="970450"/>
          </a:xfrm>
        </p:spPr>
        <p:txBody>
          <a:bodyPr anchor="b">
            <a:normAutofit/>
          </a:bodyPr>
          <a:lstStyle/>
          <a:p>
            <a:pPr algn="l"/>
            <a:r>
              <a:rPr lang="en-US" sz="3600" b="1" dirty="0"/>
              <a:t>Conclusion</a:t>
            </a:r>
          </a:p>
        </p:txBody>
      </p:sp>
      <p:sp>
        <p:nvSpPr>
          <p:cNvPr id="24" name="Content Placeholder 2">
            <a:extLst>
              <a:ext uri="{FF2B5EF4-FFF2-40B4-BE49-F238E27FC236}">
                <a16:creationId xmlns:a16="http://schemas.microsoft.com/office/drawing/2014/main" id="{981C39AC-4CC8-756D-02E8-3499852450E4}"/>
              </a:ext>
            </a:extLst>
          </p:cNvPr>
          <p:cNvSpPr>
            <a:spLocks noGrp="1"/>
          </p:cNvSpPr>
          <p:nvPr>
            <p:ph idx="1"/>
          </p:nvPr>
        </p:nvSpPr>
        <p:spPr>
          <a:xfrm>
            <a:off x="5857937" y="759542"/>
            <a:ext cx="6245571" cy="4058751"/>
          </a:xfrm>
        </p:spPr>
        <p:txBody>
          <a:bodyPr anchor="t">
            <a:noAutofit/>
          </a:bodyPr>
          <a:lstStyle/>
          <a:p>
            <a:r>
              <a:rPr lang="en-US" sz="2000" b="1" dirty="0"/>
              <a:t>In conclusion, stored procedures and functions are essential tools in database management systems, each serving distinct yet complementary purposes. Stored procedures encapsulate complex and repetitive SQL logic, improving efficiency, performance, and security by enabling precompiled execution and controlled access. Functions, on the other hand, return specific values or results and are particularly useful for computations, transformations, and modularizing query logic. Together, they enhance maintainability, promote code reuse, and optimize database operations. By leveraging stored procedures for operational tasks and functions for data manipulation, developers can build robust, scalable, and efficient database-driven applications that streamline both development and performance.</a:t>
            </a:r>
          </a:p>
        </p:txBody>
      </p:sp>
    </p:spTree>
    <p:extLst>
      <p:ext uri="{BB962C8B-B14F-4D97-AF65-F5344CB8AC3E}">
        <p14:creationId xmlns:p14="http://schemas.microsoft.com/office/powerpoint/2010/main" val="304055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104624" y="1732449"/>
            <a:ext cx="6166033" cy="4058751"/>
          </a:xfrm>
        </p:spPr>
        <p:txBody>
          <a:bodyPr anchor="t">
            <a:normAutofit/>
          </a:bodyPr>
          <a:lstStyle/>
          <a:p>
            <a:r>
              <a:rPr lang="en-US" sz="4000" dirty="0"/>
              <a:t>thahliyamist@gmail.com</a:t>
            </a:r>
          </a:p>
        </p:txBody>
      </p:sp>
    </p:spTree>
    <p:extLst>
      <p:ext uri="{BB962C8B-B14F-4D97-AF65-F5344CB8AC3E}">
        <p14:creationId xmlns:p14="http://schemas.microsoft.com/office/powerpoint/2010/main" val="3220235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Quadratic collection</Template>
  <TotalTime>16</TotalTime>
  <Words>703</Words>
  <Application>Microsoft Office PowerPoint</Application>
  <PresentationFormat>Widescreen</PresentationFormat>
  <Paragraphs>18</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Goudy Old Style</vt:lpstr>
      <vt:lpstr>Wingdings 2</vt:lpstr>
      <vt:lpstr>SlateVTI</vt:lpstr>
      <vt:lpstr>Stored Procedures and Functions</vt:lpstr>
      <vt:lpstr>Stored Procedures:  ● Stored Procedures are pre-compiled objects which are compiled for the first time and its compiled format is saved, which executes (compiled code) whenever it is called.  ● Once you save the stored procedure, you can invoke it by using the CALL statement.  Use Stored Procedure when:  ● You need to perform complex data manipulation, such as updating multiple tables or performing conditional branching. ● You want to improve performance by precompiling and optimizing the code.</vt:lpstr>
      <vt:lpstr>You need to manage security by restricting direct access to the database and only allowing access through the stored procedure.   ● You want to provide enhanced error handling by including exception and error handling code within the stored procedure.   ● You need to reuse the same piece of code in multiple parts of your application.</vt:lpstr>
      <vt:lpstr>Use Function when:  ● You need to perform a specific calculation or return a single value.  ● You want to simplify your code by encapsulating frequently used logic in a single function.  ● You need to perform simple data manipulation, such as string or date manipulation.  ● You want to use the function in a SELECT statement, as it can be called inline.</vt:lpstr>
      <vt:lpstr>Syntax:   DELIMITER $$  CREATE PROCEDURE Procedure_name(OUT x int)  BEGIN  SQL Statements;  END$$  DELIMITER ;  In MySQL stored procedures, IN, OUT, and INOUT are used to define parameters of a stored procedure. ● IN parameters: They are used to pass values to the stored procedure from the calling program or from a user-defined variable within the stored procedure. They are read-only parameters, meaning that their values cannot be modified within the stored procedure.</vt:lpstr>
      <vt:lpstr>OUT parameters:   They are used to return values from the stored procedure to the calling program or to a user-defined variable within the stored procedure. They are write-only parameters, meaning that their values can only be set within the stored procedure.   ● INOUT parameters:   They are used for both passing values to and returning values from the stored procedure. They can be read and modified within the stored procedure.  IN, OUT, and INOUT parameters can be defined for a stored procedure by specifying the parameter name, data type, and the IN, OUT, or INOUT keyword before the parameter name</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2024-11-25T17:20:21Z</dcterms:created>
  <dcterms:modified xsi:type="dcterms:W3CDTF">2024-11-25T17:36:38Z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