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3"/>
  </p:notesMasterIdLst>
  <p:handoutMasterIdLst>
    <p:handoutMasterId r:id="rId14"/>
  </p:handoutMasterIdLst>
  <p:sldIdLst>
    <p:sldId id="314" r:id="rId5"/>
    <p:sldId id="315" r:id="rId6"/>
    <p:sldId id="316" r:id="rId7"/>
    <p:sldId id="317" r:id="rId8"/>
    <p:sldId id="318" r:id="rId9"/>
    <p:sldId id="320" r:id="rId10"/>
    <p:sldId id="321" r:id="rId11"/>
    <p:sldId id="30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p:cViewPr varScale="1">
        <p:scale>
          <a:sx n="78" d="100"/>
          <a:sy n="78" d="100"/>
        </p:scale>
        <p:origin x="878" y="91"/>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10/25/2024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10/25/2024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528550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3336033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3555126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98422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2429966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2773681"/>
            <a:ext cx="5674360" cy="3200400"/>
          </a:xfrm>
        </p:spPr>
        <p:txBody>
          <a:bodyPr/>
          <a:lstStyle/>
          <a:p>
            <a:r>
              <a:rPr lang="en-US" dirty="0"/>
              <a:t>creating calculated columns and measures in DAX </a:t>
            </a:r>
          </a:p>
        </p:txBody>
      </p:sp>
    </p:spTree>
    <p:extLst>
      <p:ext uri="{BB962C8B-B14F-4D97-AF65-F5344CB8AC3E}">
        <p14:creationId xmlns:p14="http://schemas.microsoft.com/office/powerpoint/2010/main" val="294539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806245" y="-1493234"/>
            <a:ext cx="5181600" cy="2376868"/>
          </a:xfrm>
        </p:spPr>
        <p:txBody>
          <a:bodyPr>
            <a:normAutofit/>
          </a:bodyPr>
          <a:lstStyle/>
          <a:p>
            <a:r>
              <a:rPr lang="en-IN" sz="4000" b="1" dirty="0"/>
              <a:t>What is DAX??</a:t>
            </a:r>
            <a:endParaRPr lang="en-US" sz="4000" b="1" dirty="0"/>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216308" y="785311"/>
            <a:ext cx="10058401" cy="3128963"/>
          </a:xfrm>
        </p:spPr>
        <p:txBody>
          <a:bodyPr>
            <a:noAutofit/>
          </a:bodyPr>
          <a:lstStyle/>
          <a:p>
            <a:pPr marL="342900" indent="-342900">
              <a:lnSpc>
                <a:spcPct val="100000"/>
              </a:lnSpc>
              <a:buFont typeface="Arial" panose="020B0604020202020204" pitchFamily="34" charset="0"/>
              <a:buChar char="•"/>
            </a:pPr>
            <a:r>
              <a:rPr lang="en-US" sz="2400" dirty="0"/>
              <a:t>The DAX language was created specifically for the handling of data models, through the use of formulas and expressions.</a:t>
            </a:r>
          </a:p>
          <a:p>
            <a:pPr marL="342900" indent="-342900">
              <a:lnSpc>
                <a:spcPct val="100000"/>
              </a:lnSpc>
              <a:buFont typeface="Arial" panose="020B0604020202020204" pitchFamily="34" charset="0"/>
              <a:buChar char="•"/>
            </a:pPr>
            <a:r>
              <a:rPr lang="en-US" sz="2400" dirty="0"/>
              <a:t> DAX is a collection of functions, operators, and constants that can be used in a formula, or expression, to calculate and return one or more values.</a:t>
            </a:r>
          </a:p>
          <a:p>
            <a:pPr marL="342900" indent="-342900">
              <a:lnSpc>
                <a:spcPct val="100000"/>
              </a:lnSpc>
              <a:buFont typeface="Arial" panose="020B0604020202020204" pitchFamily="34" charset="0"/>
              <a:buChar char="•"/>
            </a:pPr>
            <a:r>
              <a:rPr lang="en-US" sz="2400" dirty="0"/>
              <a:t> DAX helps you create new information from data already in your model. </a:t>
            </a:r>
          </a:p>
          <a:p>
            <a:pPr marL="342900" indent="-342900">
              <a:lnSpc>
                <a:spcPct val="100000"/>
              </a:lnSpc>
              <a:buFont typeface="Arial" panose="020B0604020202020204" pitchFamily="34" charset="0"/>
              <a:buChar char="•"/>
            </a:pPr>
            <a:r>
              <a:rPr lang="en-US" sz="2400" dirty="0"/>
              <a:t>DAX is what’s known as a “functional language,” meaning that every bit of code written in it is a function. Conditional statements, nested functions, value references, etc., can all be part of a DAX expression ready for execution.</a:t>
            </a:r>
          </a:p>
          <a:p>
            <a:pPr marL="342900" indent="-342900">
              <a:lnSpc>
                <a:spcPct val="100000"/>
              </a:lnSpc>
              <a:buFont typeface="Arial" panose="020B0604020202020204" pitchFamily="34" charset="0"/>
              <a:buChar char="•"/>
            </a:pPr>
            <a:r>
              <a:rPr lang="en-US" sz="2400" dirty="0"/>
              <a:t> Evaluating DAX expressions begins at the innermost function and progresses to the outermost function. Consequently, it is crucial to develop a DAX formula.</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4205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FD5F-786B-1974-5F47-94CA02CFA6E5}"/>
              </a:ext>
            </a:extLst>
          </p:cNvPr>
          <p:cNvSpPr>
            <a:spLocks noGrp="1"/>
          </p:cNvSpPr>
          <p:nvPr>
            <p:ph type="title"/>
          </p:nvPr>
        </p:nvSpPr>
        <p:spPr>
          <a:xfrm>
            <a:off x="157317" y="3489181"/>
            <a:ext cx="6685935" cy="3368819"/>
          </a:xfrm>
        </p:spPr>
        <p:txBody>
          <a:bodyPr>
            <a:noAutofit/>
          </a:bodyPr>
          <a:lstStyle/>
          <a:p>
            <a:r>
              <a:rPr lang="en-IN" sz="5400" dirty="0"/>
              <a:t>Types Of DAX</a:t>
            </a:r>
            <a:br>
              <a:rPr lang="en-IN" sz="3600" dirty="0"/>
            </a:br>
            <a:br>
              <a:rPr lang="en-IN" sz="3600" dirty="0"/>
            </a:br>
            <a:r>
              <a:rPr lang="en-US" sz="3600" dirty="0"/>
              <a:t>In Power BI, DAX can be used to construct two distinct kinds of expressions and calculations:</a:t>
            </a:r>
            <a:br>
              <a:rPr lang="en-US" sz="3600" dirty="0"/>
            </a:br>
            <a:br>
              <a:rPr lang="en-US" sz="3600" dirty="0"/>
            </a:br>
            <a:br>
              <a:rPr lang="en-US" sz="3600" dirty="0"/>
            </a:br>
            <a:r>
              <a:rPr lang="en-US" sz="3600" dirty="0"/>
              <a:t> ● Calculated columns</a:t>
            </a:r>
            <a:br>
              <a:rPr lang="en-US" sz="3600" dirty="0"/>
            </a:br>
            <a:r>
              <a:rPr lang="en-US" sz="3600" dirty="0"/>
              <a:t> ● Calculated measures</a:t>
            </a:r>
            <a:br>
              <a:rPr lang="en-IN" sz="3600" dirty="0"/>
            </a:br>
            <a:br>
              <a:rPr lang="en-IN" sz="3600" dirty="0"/>
            </a:br>
            <a:endParaRPr lang="en-US" sz="3600" dirty="0"/>
          </a:p>
        </p:txBody>
      </p:sp>
      <p:pic>
        <p:nvPicPr>
          <p:cNvPr id="14" name="Picture Placeholder 13">
            <a:extLst>
              <a:ext uri="{FF2B5EF4-FFF2-40B4-BE49-F238E27FC236}">
                <a16:creationId xmlns:a16="http://schemas.microsoft.com/office/drawing/2014/main" id="{F28819F3-7D3B-EB42-24FD-3C0BBC5963B5}"/>
              </a:ext>
            </a:extLst>
          </p:cNvPr>
          <p:cNvPicPr>
            <a:picLocks noGrp="1" noChangeAspect="1"/>
          </p:cNvPicPr>
          <p:nvPr>
            <p:ph type="pic" sz="quarter" idx="10"/>
          </p:nvPr>
        </p:nvPicPr>
        <p:blipFill>
          <a:blip r:embed="rId3"/>
          <a:srcRect l="11345" t="148" r="38563" b="-148"/>
          <a:stretch/>
        </p:blipFill>
        <p:spPr>
          <a:xfrm>
            <a:off x="6096000" y="78658"/>
            <a:ext cx="6116320" cy="6868160"/>
          </a:xfrm>
        </p:spPr>
      </p:pic>
    </p:spTree>
    <p:extLst>
      <p:ext uri="{BB962C8B-B14F-4D97-AF65-F5344CB8AC3E}">
        <p14:creationId xmlns:p14="http://schemas.microsoft.com/office/powerpoint/2010/main" val="4293742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D59383-E6CD-CF57-B9CF-5820B1CECE61}"/>
              </a:ext>
            </a:extLst>
          </p:cNvPr>
          <p:cNvSpPr>
            <a:spLocks noGrp="1"/>
          </p:cNvSpPr>
          <p:nvPr>
            <p:ph type="title"/>
          </p:nvPr>
        </p:nvSpPr>
        <p:spPr>
          <a:xfrm>
            <a:off x="6273964" y="-508329"/>
            <a:ext cx="4805997" cy="2689629"/>
          </a:xfrm>
        </p:spPr>
        <p:txBody>
          <a:bodyPr/>
          <a:lstStyle/>
          <a:p>
            <a:r>
              <a:rPr lang="en-IN" dirty="0"/>
              <a:t>Calculated Columns</a:t>
            </a:r>
            <a:endParaRPr lang="en-US" dirty="0"/>
          </a:p>
        </p:txBody>
      </p:sp>
      <p:pic>
        <p:nvPicPr>
          <p:cNvPr id="5" name="Picture Placeholder 4">
            <a:extLst>
              <a:ext uri="{FF2B5EF4-FFF2-40B4-BE49-F238E27FC236}">
                <a16:creationId xmlns:a16="http://schemas.microsoft.com/office/drawing/2014/main" id="{95D91661-037A-ECB3-7904-2C3843A98D95}"/>
              </a:ext>
            </a:extLst>
          </p:cNvPr>
          <p:cNvPicPr>
            <a:picLocks noGrp="1" noChangeAspect="1"/>
          </p:cNvPicPr>
          <p:nvPr>
            <p:ph type="pic" sz="quarter" idx="11"/>
          </p:nvPr>
        </p:nvPicPr>
        <p:blipFill>
          <a:blip r:embed="rId3"/>
          <a:srcRect l="31661" t="-148" r="23895" b="148"/>
          <a:stretch/>
        </p:blipFill>
        <p:spPr>
          <a:xfrm>
            <a:off x="0" y="-10160"/>
            <a:ext cx="6096000" cy="6858000"/>
          </a:xfrm>
        </p:spPr>
      </p:pic>
      <p:sp>
        <p:nvSpPr>
          <p:cNvPr id="8" name="Content Placeholder 7">
            <a:extLst>
              <a:ext uri="{FF2B5EF4-FFF2-40B4-BE49-F238E27FC236}">
                <a16:creationId xmlns:a16="http://schemas.microsoft.com/office/drawing/2014/main" id="{8B672BC8-D7EC-066C-9025-5F29713D8495}"/>
              </a:ext>
            </a:extLst>
          </p:cNvPr>
          <p:cNvSpPr>
            <a:spLocks noGrp="1"/>
          </p:cNvSpPr>
          <p:nvPr>
            <p:ph sz="quarter" idx="10"/>
          </p:nvPr>
        </p:nvSpPr>
        <p:spPr>
          <a:xfrm>
            <a:off x="6096000" y="2223972"/>
            <a:ext cx="6096000" cy="2389736"/>
          </a:xfrm>
        </p:spPr>
        <p:txBody>
          <a:bodyPr>
            <a:noAutofit/>
          </a:bodyPr>
          <a:lstStyle/>
          <a:p>
            <a:r>
              <a:rPr lang="en-US" sz="2800" dirty="0"/>
              <a:t>When you use the calculated columns, a new column will be added to your table. </a:t>
            </a:r>
          </a:p>
          <a:p>
            <a:r>
              <a:rPr lang="en-US" sz="2800" dirty="0"/>
              <a:t>A calculated column is identical to any other column, except that it must contain at least one function. You can use them to make a filtered or sorted column in your table.</a:t>
            </a:r>
          </a:p>
          <a:p>
            <a:endParaRPr lang="en-US" sz="2800" dirty="0"/>
          </a:p>
          <a:p>
            <a:endParaRPr lang="en-US" sz="2800" dirty="0"/>
          </a:p>
        </p:txBody>
      </p:sp>
      <p:sp>
        <p:nvSpPr>
          <p:cNvPr id="6" name="Rectangle 4">
            <a:extLst>
              <a:ext uri="{FF2B5EF4-FFF2-40B4-BE49-F238E27FC236}">
                <a16:creationId xmlns:a16="http://schemas.microsoft.com/office/drawing/2014/main" id="{F2E5AF2E-B1AB-CDEF-192C-3BEFBB773D67}"/>
              </a:ext>
            </a:extLst>
          </p:cNvPr>
          <p:cNvSpPr>
            <a:spLocks noChangeArrowheads="1"/>
          </p:cNvSpPr>
          <p:nvPr/>
        </p:nvSpPr>
        <p:spPr bwMode="auto">
          <a:xfrm>
            <a:off x="5978504" y="5502088"/>
            <a:ext cx="6096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Example</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Sales[Discounted Price] = Sales[Price] * (1 - Sales[Discount])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17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914400" y="-211533"/>
            <a:ext cx="7273637" cy="1646555"/>
          </a:xfrm>
        </p:spPr>
        <p:txBody>
          <a:bodyPr>
            <a:normAutofit/>
          </a:bodyPr>
          <a:lstStyle/>
          <a:p>
            <a:r>
              <a:rPr lang="en-IN" sz="3600" b="1" dirty="0"/>
              <a:t>Calculated Measures:</a:t>
            </a:r>
            <a:endParaRPr lang="en-US" sz="3600" b="1" dirty="0"/>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a:xfrm>
            <a:off x="825909" y="914061"/>
            <a:ext cx="10668001" cy="4155757"/>
          </a:xfrm>
        </p:spPr>
        <p:txBody>
          <a:bodyPr>
            <a:normAutofit/>
          </a:bodyPr>
          <a:lstStyle/>
          <a:p>
            <a:pPr marL="0" indent="0">
              <a:spcBef>
                <a:spcPts val="0"/>
              </a:spcBef>
              <a:spcAft>
                <a:spcPts val="1200"/>
              </a:spcAft>
              <a:buNone/>
            </a:pPr>
            <a:r>
              <a:rPr lang="en-US" sz="2400" dirty="0"/>
              <a:t>A field with consolidated data (a total, proportion, per cent, mean, etc.) is generated by a calculated measure.</a:t>
            </a:r>
          </a:p>
          <a:p>
            <a:pPr marL="0" indent="0">
              <a:spcBef>
                <a:spcPts val="0"/>
              </a:spcBef>
              <a:spcAft>
                <a:spcPts val="1200"/>
              </a:spcAft>
              <a:buNone/>
            </a:pPr>
            <a:endParaRPr lang="en-US" sz="2400" cap="none" dirty="0">
              <a:cs typeface="Calibri"/>
            </a:endParaRPr>
          </a:p>
          <a:p>
            <a:pPr marL="0" indent="0">
              <a:spcBef>
                <a:spcPts val="0"/>
              </a:spcBef>
              <a:spcAft>
                <a:spcPts val="1200"/>
              </a:spcAft>
              <a:buNone/>
            </a:pPr>
            <a:endParaRPr lang="en-US" sz="2400" dirty="0">
              <a:cs typeface="Calibri"/>
            </a:endParaRPr>
          </a:p>
          <a:p>
            <a:pPr marL="0" indent="0">
              <a:spcBef>
                <a:spcPts val="0"/>
              </a:spcBef>
              <a:spcAft>
                <a:spcPts val="1200"/>
              </a:spcAft>
              <a:buNone/>
            </a:pPr>
            <a:endParaRPr lang="en-US" sz="2400" cap="none" dirty="0">
              <a:cs typeface="Calibri"/>
            </a:endParaRPr>
          </a:p>
          <a:p>
            <a:pPr marL="0" indent="0">
              <a:spcBef>
                <a:spcPts val="0"/>
              </a:spcBef>
              <a:spcAft>
                <a:spcPts val="1200"/>
              </a:spcAft>
              <a:buNone/>
            </a:pPr>
            <a:endParaRPr lang="en-US" sz="2400" cap="none" dirty="0">
              <a:cs typeface="Calibri"/>
            </a:endParaRP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5</a:t>
            </a:fld>
            <a:endParaRPr lang="en-US" dirty="0"/>
          </a:p>
        </p:txBody>
      </p:sp>
      <p:sp>
        <p:nvSpPr>
          <p:cNvPr id="5" name="Rectangle 1">
            <a:extLst>
              <a:ext uri="{FF2B5EF4-FFF2-40B4-BE49-F238E27FC236}">
                <a16:creationId xmlns:a16="http://schemas.microsoft.com/office/drawing/2014/main" id="{F5B485D9-44EE-3E2F-726C-E3E2C4CEBCBA}"/>
              </a:ext>
            </a:extLst>
          </p:cNvPr>
          <p:cNvSpPr>
            <a:spLocks noChangeArrowheads="1"/>
          </p:cNvSpPr>
          <p:nvPr/>
        </p:nvSpPr>
        <p:spPr bwMode="auto">
          <a:xfrm>
            <a:off x="825909" y="1872408"/>
            <a:ext cx="1032387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 Cases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Aggregated metrics like totals, averages, percentages.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KPIs and advanced calculations that vary based on context.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Example</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Total Sales = SUM(Sales[Amount])</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208433F-B17D-3B6C-78B2-C14769798CDE}"/>
              </a:ext>
            </a:extLst>
          </p:cNvPr>
          <p:cNvSpPr>
            <a:spLocks noChangeArrowheads="1"/>
          </p:cNvSpPr>
          <p:nvPr/>
        </p:nvSpPr>
        <p:spPr bwMode="auto">
          <a:xfrm>
            <a:off x="698090" y="4054542"/>
            <a:ext cx="1142376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Arial" panose="020B0604020202020204" pitchFamily="34" charset="0"/>
              </a:rPr>
              <a:t>Key Differences</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Calculated Columns</a:t>
            </a:r>
            <a:r>
              <a:rPr kumimoji="0" lang="en-US" altLang="en-US" sz="2400" b="0" i="0" u="none" strike="noStrike" cap="none" normalizeH="0" baseline="0" dirty="0">
                <a:ln>
                  <a:noFill/>
                </a:ln>
                <a:solidFill>
                  <a:schemeClr val="tx1"/>
                </a:solidFill>
                <a:effectLst/>
                <a:latin typeface="Arial" panose="020B0604020202020204" pitchFamily="34" charset="0"/>
              </a:rPr>
              <a:t>: Stored in the model, memory-intensive, static.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Measures</a:t>
            </a:r>
            <a:r>
              <a:rPr kumimoji="0" lang="en-US" altLang="en-US" sz="2400" b="0" i="0" u="none" strike="noStrike" cap="none" normalizeH="0" baseline="0" dirty="0">
                <a:ln>
                  <a:noFill/>
                </a:ln>
                <a:solidFill>
                  <a:schemeClr val="tx1"/>
                </a:solidFill>
                <a:effectLst/>
                <a:latin typeface="Arial" panose="020B0604020202020204" pitchFamily="34" charset="0"/>
              </a:rPr>
              <a:t>: Calculated dynamically, memory-efficient, flexible for various contexts.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00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6</a:t>
            </a:fld>
            <a:endParaRPr lang="en-US" dirty="0"/>
          </a:p>
        </p:txBody>
      </p:sp>
      <p:sp>
        <p:nvSpPr>
          <p:cNvPr id="14" name="Rectangle 1">
            <a:extLst>
              <a:ext uri="{FF2B5EF4-FFF2-40B4-BE49-F238E27FC236}">
                <a16:creationId xmlns:a16="http://schemas.microsoft.com/office/drawing/2014/main" id="{2D193C39-EBB8-F25E-7507-70FD6515A67A}"/>
              </a:ext>
            </a:extLst>
          </p:cNvPr>
          <p:cNvSpPr>
            <a:spLocks noGrp="1" noChangeArrowheads="1"/>
          </p:cNvSpPr>
          <p:nvPr>
            <p:ph type="title"/>
          </p:nvPr>
        </p:nvSpPr>
        <p:spPr bwMode="auto">
          <a:xfrm>
            <a:off x="914400" y="835857"/>
            <a:ext cx="10146891"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DAX Tips</a:t>
            </a:r>
            <a:br>
              <a:rPr kumimoji="0" lang="en-US" altLang="en-US" b="1"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 context-aware functions like </a:t>
            </a:r>
            <a:r>
              <a:rPr kumimoji="0" lang="en-US" altLang="en-US" b="0" i="0" u="none" strike="noStrike" cap="none" normalizeH="0" baseline="0" dirty="0">
                <a:ln>
                  <a:noFill/>
                </a:ln>
                <a:solidFill>
                  <a:schemeClr val="tx1"/>
                </a:solidFill>
                <a:effectLst/>
                <a:latin typeface="Arial Unicode MS"/>
              </a:rPr>
              <a:t>CALCULATE</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FILTER</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a:ln>
                  <a:noFill/>
                </a:ln>
                <a:solidFill>
                  <a:schemeClr val="tx1"/>
                </a:solidFill>
                <a:effectLst/>
                <a:latin typeface="Arial Unicode MS"/>
              </a:rPr>
              <a:t>ALL</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Test expressions in small parts to ensure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Leverage Power BI’s Performance Analyzer to monitor query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0403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1617017"/>
          </a:xfrm>
        </p:spPr>
        <p:txBody>
          <a:bodyPr>
            <a:normAutofit/>
          </a:bodyPr>
          <a:lstStyle/>
          <a:p>
            <a:r>
              <a:rPr lang="en-US" sz="5400" b="1" dirty="0"/>
              <a:t>CONCLUSION </a:t>
            </a:r>
          </a:p>
        </p:txBody>
      </p:sp>
      <p:sp>
        <p:nvSpPr>
          <p:cNvPr id="3" name="Content Placeholder 2">
            <a:extLst>
              <a:ext uri="{FF2B5EF4-FFF2-40B4-BE49-F238E27FC236}">
                <a16:creationId xmlns:a16="http://schemas.microsoft.com/office/drawing/2014/main" id="{E374C67C-D286-74AE-086C-3E45FF9D9542}"/>
              </a:ext>
            </a:extLst>
          </p:cNvPr>
          <p:cNvSpPr>
            <a:spLocks noGrp="1"/>
          </p:cNvSpPr>
          <p:nvPr>
            <p:ph sz="quarter" idx="10"/>
          </p:nvPr>
        </p:nvSpPr>
        <p:spPr>
          <a:xfrm>
            <a:off x="786580" y="1707618"/>
            <a:ext cx="10618840" cy="3747180"/>
          </a:xfrm>
        </p:spPr>
        <p:txBody>
          <a:bodyPr>
            <a:noAutofit/>
          </a:bodyPr>
          <a:lstStyle/>
          <a:p>
            <a:r>
              <a:rPr lang="en-US" sz="2800" b="0" dirty="0"/>
              <a:t>In conclusion, mastering calculated columns and measures in DAX is essential for unlocking the full potential of data modeling in Power BI. Calculated columns enable static data transformations that can categorize or prepare data for analysis, while measures provide dynamic calculations that adapt to the context of each report or visual. Knowing when to use each—favoring measures for optimal performance—allows users to build efficient, powerful models tailored to their analytical needs. With DAX, Power BI users can go beyond basic data visualization to create advanced, insightful metrics that drive data-driven decision-making and uncover deeper business insights.</a:t>
            </a:r>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569699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1514" y="4172989"/>
            <a:ext cx="5057103" cy="2519363"/>
          </a:xfrm>
        </p:spPr>
        <p:txBody>
          <a:bodyPr/>
          <a:lstStyle/>
          <a:p>
            <a:r>
              <a:rPr lang="en-US" dirty="0"/>
              <a:t>If you have any questions?</a:t>
            </a:r>
          </a:p>
          <a:p>
            <a:endParaRPr lang="en-US" dirty="0"/>
          </a:p>
          <a:p>
            <a:endParaRPr lang="en-US" dirty="0"/>
          </a:p>
          <a:p>
            <a:r>
              <a:rPr lang="en-US" dirty="0"/>
              <a:t>thahliyamist@gmail.com</a:t>
            </a:r>
          </a:p>
        </p:txBody>
      </p:sp>
    </p:spTree>
    <p:extLst>
      <p:ext uri="{BB962C8B-B14F-4D97-AF65-F5344CB8AC3E}">
        <p14:creationId xmlns:p14="http://schemas.microsoft.com/office/powerpoint/2010/main" val="76993264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2.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20</TotalTime>
  <Words>517</Words>
  <Application>Microsoft Office PowerPoint</Application>
  <PresentationFormat>Widescreen</PresentationFormat>
  <Paragraphs>47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Unicode MS</vt:lpstr>
      <vt:lpstr>Calibri</vt:lpstr>
      <vt:lpstr>Tenorite</vt:lpstr>
      <vt:lpstr>Custom</vt:lpstr>
      <vt:lpstr>creating calculated columns and measures in DAX </vt:lpstr>
      <vt:lpstr>What is DAX??</vt:lpstr>
      <vt:lpstr>Types Of DAX  In Power BI, DAX can be used to construct two distinct kinds of expressions and calculations:    ● Calculated columns  ● Calculated measures  </vt:lpstr>
      <vt:lpstr>Calculated Columns</vt:lpstr>
      <vt:lpstr>Calculated Measures:</vt:lpstr>
      <vt:lpstr>DAX Tips  Use context-aware functions like CALCULATE, FILTER, and ALL. Test expressions in small parts to ensure accuracy. Leverage Power BI’s Performance Analyzer to monitor query performance.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2024-10-25T15:54:14Z</dcterms:created>
  <dcterms:modified xsi:type="dcterms:W3CDTF">2024-10-25T16:15:12Z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