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66" r:id="rId5"/>
    <p:sldId id="267" r:id="rId6"/>
    <p:sldId id="272" r:id="rId7"/>
    <p:sldId id="268" r:id="rId8"/>
    <p:sldId id="278" r:id="rId9"/>
    <p:sldId id="269" r:id="rId10"/>
    <p:sldId id="270" r:id="rId11"/>
    <p:sldId id="276"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10/22/2024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3A52079-6997-47B8-B262-4ED5D2EA2D74}" type="datetime1">
              <a:rPr lang="en-US" smtClean="0"/>
              <a:t>10/22/2024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C80CA-06EA-4D97-A1EC-F2A229B592C4}" type="datetime1">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60CC4-6CA2-4A99-B83B-711E420D000E}" type="datetime1">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5238998-10EA-455D-8FDC-3EBC7E198582}" type="datetime1">
              <a:rPr lang="en-US" smtClean="0"/>
              <a:t>10/22/2024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10/22/2024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55261-7117-41BB-BB79-8C1909625493}" type="datetime1">
              <a:rPr lang="en-US" smtClean="0"/>
              <a:t>10/22/2024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10/22/2024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E378FF3-85EA-48E5-8D8C-1DB156807E49}" type="datetime1">
              <a:rPr lang="en-US" smtClean="0"/>
              <a:t>10/22/2024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F94F13-1676-4B68-A383-661B657F6E63}" type="datetime1">
              <a:rPr lang="en-US" smtClean="0"/>
              <a:t>10/22/2024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10/22/2024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56C94072-1B34-48FB-9A9C-5A9A0FFC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A5019358-4900-4555-99FF-EF6AE90B8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
        <p:nvSpPr>
          <p:cNvPr id="50" name="Rectangle 49">
            <a:extLst>
              <a:ext uri="{FF2B5EF4-FFF2-40B4-BE49-F238E27FC236}">
                <a16:creationId xmlns:a16="http://schemas.microsoft.com/office/drawing/2014/main" id="{1D5941F3-0256-4E90-BBBC-5A6EDEB8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9889E08-C1B2-A4D6-0D92-0039C77103A6}"/>
              </a:ext>
            </a:extLst>
          </p:cNvPr>
          <p:cNvPicPr>
            <a:picLocks noChangeAspect="1"/>
          </p:cNvPicPr>
          <p:nvPr/>
        </p:nvPicPr>
        <p:blipFill>
          <a:blip r:embed="rId3">
            <a:alphaModFix/>
            <a:extLst>
              <a:ext uri="{BEBA8EAE-BF5A-486C-A8C5-ECC9F3942E4B}">
                <a14:imgProps xmlns:a14="http://schemas.microsoft.com/office/drawing/2010/main">
                  <a14:imgLayer r:embed="rId4">
                    <a14:imgEffect>
                      <a14:sharpenSoften amount="-50000"/>
                    </a14:imgEffect>
                    <a14:imgEffect>
                      <a14:brightnessContrast bright="-27000"/>
                    </a14:imgEffect>
                  </a14:imgLayer>
                </a14:imgProps>
              </a:ext>
            </a:extLst>
          </a:blip>
          <a:stretch>
            <a:fillRect/>
          </a:stretch>
        </p:blipFill>
        <p:spPr>
          <a:xfrm>
            <a:off x="-152400" y="0"/>
            <a:ext cx="12344400" cy="8214638"/>
          </a:xfrm>
          <a:prstGeom prst="rect">
            <a:avLst/>
          </a:prstGeom>
          <a:blipFill dpi="0" rotWithShape="1">
            <a:blip r:embed="rId5">
              <a:alphaModFix/>
            </a:blip>
            <a:srcRect/>
            <a:tile tx="0" ty="0" sx="100000" sy="100000" flip="none" algn="tl"/>
          </a:blipFill>
        </p:spPr>
      </p:pic>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583010" y="2849908"/>
            <a:ext cx="5710488" cy="935139"/>
          </a:xfrm>
        </p:spPr>
        <p:txBody>
          <a:bodyPr>
            <a:noAutofit/>
          </a:bodyPr>
          <a:lstStyle/>
          <a:p>
            <a:pPr algn="l"/>
            <a:r>
              <a:rPr lang="en-US" sz="5400" b="1" dirty="0">
                <a:solidFill>
                  <a:srgbClr val="FFFFFF"/>
                </a:solidFill>
              </a:rPr>
              <a:t>Connecting to various data sources in power bi</a:t>
            </a:r>
          </a:p>
        </p:txBody>
      </p:sp>
      <p:pic>
        <p:nvPicPr>
          <p:cNvPr id="7" name="Picture 6">
            <a:extLst>
              <a:ext uri="{FF2B5EF4-FFF2-40B4-BE49-F238E27FC236}">
                <a16:creationId xmlns:a16="http://schemas.microsoft.com/office/drawing/2014/main" id="{8D8FA2E3-58C2-C4C6-9612-7AC58BD3AF20}"/>
              </a:ext>
            </a:extLst>
          </p:cNvPr>
          <p:cNvPicPr>
            <a:picLocks noChangeAspect="1"/>
          </p:cNvPicPr>
          <p:nvPr/>
        </p:nvPicPr>
        <p:blipFill>
          <a:blip r:embed="rId6">
            <a:alphaModFix amt="65000"/>
            <a:extLst>
              <a:ext uri="{BEBA8EAE-BF5A-486C-A8C5-ECC9F3942E4B}">
                <a14:imgProps xmlns:a14="http://schemas.microsoft.com/office/drawing/2010/main">
                  <a14:imgLayer r:embed="rId7">
                    <a14:imgEffect>
                      <a14:sharpenSoften amount="-50000"/>
                    </a14:imgEffect>
                    <a14:imgEffect>
                      <a14:colorTemperature colorTemp="6300"/>
                    </a14:imgEffect>
                    <a14:imgEffect>
                      <a14:saturation sat="251000"/>
                    </a14:imgEffect>
                  </a14:imgLayer>
                </a14:imgProps>
              </a:ext>
            </a:extLst>
          </a:blip>
          <a:srcRect l="25999" t="12840" r="27001" b="14159"/>
          <a:stretch/>
        </p:blipFill>
        <p:spPr>
          <a:xfrm>
            <a:off x="7086600" y="1561784"/>
            <a:ext cx="3375126" cy="2838421"/>
          </a:xfrm>
          <a:prstGeom prst="rect">
            <a:avLst/>
          </a:prstGeom>
        </p:spPr>
      </p:pic>
    </p:spTree>
    <p:extLst>
      <p:ext uri="{BB962C8B-B14F-4D97-AF65-F5344CB8AC3E}">
        <p14:creationId xmlns:p14="http://schemas.microsoft.com/office/powerpoint/2010/main" val="74557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F2BE8-1E4F-B33C-3C82-C74ACECA8434}"/>
              </a:ext>
            </a:extLst>
          </p:cNvPr>
          <p:cNvSpPr>
            <a:spLocks noGrp="1"/>
          </p:cNvSpPr>
          <p:nvPr>
            <p:ph type="title"/>
          </p:nvPr>
        </p:nvSpPr>
        <p:spPr>
          <a:xfrm>
            <a:off x="1295400" y="114300"/>
            <a:ext cx="9601200" cy="1485900"/>
          </a:xfrm>
        </p:spPr>
        <p:txBody>
          <a:bodyPr>
            <a:normAutofit/>
          </a:bodyPr>
          <a:lstStyle/>
          <a:p>
            <a:r>
              <a:rPr lang="en-IN" sz="5400" b="1" dirty="0"/>
              <a:t>Introduction</a:t>
            </a:r>
          </a:p>
        </p:txBody>
      </p:sp>
      <p:sp>
        <p:nvSpPr>
          <p:cNvPr id="9" name="Content Placeholder 8">
            <a:extLst>
              <a:ext uri="{FF2B5EF4-FFF2-40B4-BE49-F238E27FC236}">
                <a16:creationId xmlns:a16="http://schemas.microsoft.com/office/drawing/2014/main" id="{C5A8672D-CD72-D59F-A965-13E8D64ABE2D}"/>
              </a:ext>
            </a:extLst>
          </p:cNvPr>
          <p:cNvSpPr>
            <a:spLocks noGrp="1"/>
          </p:cNvSpPr>
          <p:nvPr>
            <p:ph idx="1"/>
          </p:nvPr>
        </p:nvSpPr>
        <p:spPr>
          <a:xfrm>
            <a:off x="933449" y="1257300"/>
            <a:ext cx="7324725" cy="3581400"/>
          </a:xfrm>
        </p:spPr>
        <p:txBody>
          <a:bodyPr>
            <a:noAutofit/>
          </a:bodyPr>
          <a:lstStyle/>
          <a:p>
            <a:pPr marL="0" indent="0">
              <a:buNone/>
            </a:pPr>
            <a:r>
              <a:rPr lang="en-US" sz="2400" dirty="0"/>
              <a:t>Power BI is a powerful business analytics tool that enables organizations to visualize their data and share insights across their teams. One of its key strengths lies in its ability to connect to a wide variety of data sources, ranging from traditional databases like SQL Server to cloud services such as SharePoint and Google Analytics. By seamlessly integrating these diverse data sources, Power BI allows users to create comprehensive reports and dashboards, enhancing decision-making and driving business intelligence. This presentation will explore the different types of data sources that can be connected to Power BI, the steps involved in establishing these connections, and best practices for effectively managing and utilizing the data.</a:t>
            </a:r>
            <a:endParaRPr lang="en-IN" sz="2400" dirty="0"/>
          </a:p>
        </p:txBody>
      </p:sp>
      <p:pic>
        <p:nvPicPr>
          <p:cNvPr id="10" name="Picture 9">
            <a:extLst>
              <a:ext uri="{FF2B5EF4-FFF2-40B4-BE49-F238E27FC236}">
                <a16:creationId xmlns:a16="http://schemas.microsoft.com/office/drawing/2014/main" id="{460D3D4A-FF52-E442-EF35-47D5D76E65B8}"/>
              </a:ext>
            </a:extLst>
          </p:cNvPr>
          <p:cNvPicPr>
            <a:picLocks noChangeAspect="1"/>
          </p:cNvPicPr>
          <p:nvPr/>
        </p:nvPicPr>
        <p:blipFill>
          <a:blip r:embed="rId2"/>
          <a:stretch>
            <a:fillRect/>
          </a:stretch>
        </p:blipFill>
        <p:spPr>
          <a:xfrm>
            <a:off x="8429625" y="2771775"/>
            <a:ext cx="3552826" cy="22574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7886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A9D7-89B7-A683-426B-E3DD972AFB8E}"/>
              </a:ext>
            </a:extLst>
          </p:cNvPr>
          <p:cNvSpPr>
            <a:spLocks noGrp="1"/>
          </p:cNvSpPr>
          <p:nvPr>
            <p:ph type="title"/>
          </p:nvPr>
        </p:nvSpPr>
        <p:spPr>
          <a:xfrm>
            <a:off x="971550" y="361950"/>
            <a:ext cx="11296650" cy="1485900"/>
          </a:xfrm>
        </p:spPr>
        <p:txBody>
          <a:bodyPr>
            <a:noAutofit/>
          </a:bodyPr>
          <a:lstStyle/>
          <a:p>
            <a:r>
              <a:rPr lang="en-IN" sz="4000" b="1" dirty="0"/>
              <a:t>Types of Data Sources</a:t>
            </a:r>
            <a:br>
              <a:rPr lang="en-IN" sz="2400" b="1" dirty="0"/>
            </a:br>
            <a:br>
              <a:rPr lang="en-IN" sz="2400" b="1" dirty="0"/>
            </a:br>
            <a:r>
              <a:rPr lang="en-IN" sz="2400" b="1" dirty="0"/>
              <a:t>On-Premises Data Sources:</a:t>
            </a:r>
            <a:br>
              <a:rPr lang="en-IN" sz="2400" b="1" dirty="0"/>
            </a:br>
            <a:r>
              <a:rPr lang="en-IN" sz="2400" dirty="0"/>
              <a:t>SQL Server</a:t>
            </a:r>
            <a:br>
              <a:rPr lang="en-IN" sz="2400" dirty="0"/>
            </a:br>
            <a:r>
              <a:rPr lang="en-IN" sz="2400" dirty="0"/>
              <a:t>Excel files</a:t>
            </a:r>
            <a:br>
              <a:rPr lang="en-IN" sz="2400" dirty="0"/>
            </a:br>
            <a:r>
              <a:rPr lang="en-IN" sz="2400" dirty="0"/>
              <a:t>Access databases</a:t>
            </a:r>
            <a:br>
              <a:rPr lang="en-IN" sz="2400" dirty="0"/>
            </a:br>
            <a:br>
              <a:rPr lang="en-IN" sz="2400" dirty="0"/>
            </a:br>
            <a:r>
              <a:rPr lang="en-IN" sz="2400" b="1" dirty="0"/>
              <a:t>Cloud-Based Data Sources:</a:t>
            </a:r>
            <a:br>
              <a:rPr lang="en-IN" sz="2400" dirty="0"/>
            </a:br>
            <a:r>
              <a:rPr lang="en-IN" sz="2400" dirty="0"/>
              <a:t>Azure SQL Database</a:t>
            </a:r>
            <a:br>
              <a:rPr lang="en-IN" sz="2400" dirty="0"/>
            </a:br>
            <a:r>
              <a:rPr lang="en-IN" sz="2400" dirty="0"/>
              <a:t>SharePoint Online</a:t>
            </a:r>
            <a:br>
              <a:rPr lang="en-IN" sz="2400" dirty="0"/>
            </a:br>
            <a:r>
              <a:rPr lang="en-IN" sz="2400" dirty="0"/>
              <a:t>Google Analytics</a:t>
            </a:r>
            <a:br>
              <a:rPr lang="en-IN" sz="2400" dirty="0"/>
            </a:br>
            <a:br>
              <a:rPr lang="en-IN" sz="2400" dirty="0"/>
            </a:br>
            <a:r>
              <a:rPr lang="en-IN" sz="2400" b="1" dirty="0"/>
              <a:t>Web and API Sources:</a:t>
            </a:r>
            <a:br>
              <a:rPr lang="en-IN" sz="2400" dirty="0"/>
            </a:br>
            <a:r>
              <a:rPr lang="en-IN" sz="2400" dirty="0"/>
              <a:t>REST APIs</a:t>
            </a:r>
            <a:br>
              <a:rPr lang="en-IN" sz="2400" dirty="0"/>
            </a:br>
            <a:r>
              <a:rPr lang="en-IN" sz="2400" dirty="0"/>
              <a:t>Web scraping</a:t>
            </a:r>
            <a:br>
              <a:rPr lang="en-IN" sz="2400" dirty="0"/>
            </a:br>
            <a:br>
              <a:rPr lang="en-IN" sz="2400" dirty="0"/>
            </a:br>
            <a:r>
              <a:rPr lang="en-IN" sz="2400" b="1" dirty="0"/>
              <a:t>Others:</a:t>
            </a:r>
            <a:br>
              <a:rPr lang="en-IN" sz="2400" dirty="0"/>
            </a:br>
            <a:r>
              <a:rPr lang="en-IN" sz="2400" dirty="0"/>
              <a:t>CSV, JSON files</a:t>
            </a:r>
            <a:br>
              <a:rPr lang="en-IN" sz="2400" dirty="0"/>
            </a:br>
            <a:r>
              <a:rPr lang="en-IN" sz="2400" dirty="0" err="1"/>
              <a:t>DirectQuery</a:t>
            </a:r>
            <a:r>
              <a:rPr lang="en-IN" sz="2400" dirty="0"/>
              <a:t> and Import options</a:t>
            </a:r>
          </a:p>
        </p:txBody>
      </p:sp>
      <p:pic>
        <p:nvPicPr>
          <p:cNvPr id="8" name="Picture 7">
            <a:extLst>
              <a:ext uri="{FF2B5EF4-FFF2-40B4-BE49-F238E27FC236}">
                <a16:creationId xmlns:a16="http://schemas.microsoft.com/office/drawing/2014/main" id="{FB62B2E6-2E1E-E2C6-AFAE-4EE6BC693279}"/>
              </a:ext>
            </a:extLst>
          </p:cNvPr>
          <p:cNvPicPr>
            <a:picLocks noChangeAspect="1"/>
          </p:cNvPicPr>
          <p:nvPr/>
        </p:nvPicPr>
        <p:blipFill>
          <a:blip r:embed="rId2"/>
          <a:stretch>
            <a:fillRect/>
          </a:stretch>
        </p:blipFill>
        <p:spPr>
          <a:xfrm>
            <a:off x="5353049" y="1362074"/>
            <a:ext cx="6511027" cy="4724771"/>
          </a:xfrm>
          <a:prstGeom prst="rect">
            <a:avLst/>
          </a:prstGeom>
        </p:spPr>
      </p:pic>
    </p:spTree>
    <p:extLst>
      <p:ext uri="{BB962C8B-B14F-4D97-AF65-F5344CB8AC3E}">
        <p14:creationId xmlns:p14="http://schemas.microsoft.com/office/powerpoint/2010/main" val="465357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FA80E9A4-8052-4C31-E247-27BA958FB442}"/>
              </a:ext>
            </a:extLst>
          </p:cNvPr>
          <p:cNvSpPr>
            <a:spLocks noGrp="1"/>
          </p:cNvSpPr>
          <p:nvPr>
            <p:ph idx="1"/>
          </p:nvPr>
        </p:nvSpPr>
        <p:spPr>
          <a:xfrm>
            <a:off x="904874" y="438150"/>
            <a:ext cx="6229351" cy="3581400"/>
          </a:xfrm>
        </p:spPr>
        <p:txBody>
          <a:bodyPr>
            <a:noAutofit/>
          </a:bodyPr>
          <a:lstStyle/>
          <a:p>
            <a:pPr marL="0" indent="0">
              <a:buNone/>
            </a:pPr>
            <a:r>
              <a:rPr lang="en-US" sz="4000" b="1" dirty="0"/>
              <a:t>Connecting to Data Sources</a:t>
            </a:r>
          </a:p>
          <a:p>
            <a:pPr>
              <a:buFont typeface="Arial" panose="020B0604020202020204" pitchFamily="34" charset="0"/>
              <a:buChar char="•"/>
            </a:pPr>
            <a:r>
              <a:rPr lang="en-US" sz="2800" dirty="0"/>
              <a:t>Overview of the connection process</a:t>
            </a:r>
          </a:p>
          <a:p>
            <a:pPr>
              <a:buFont typeface="Arial" panose="020B0604020202020204" pitchFamily="34" charset="0"/>
              <a:buChar char="•"/>
            </a:pPr>
            <a:endParaRPr lang="en-US" sz="2800" dirty="0"/>
          </a:p>
          <a:p>
            <a:pPr>
              <a:buFont typeface="Arial" panose="020B0604020202020204" pitchFamily="34" charset="0"/>
              <a:buChar char="•"/>
            </a:pPr>
            <a:r>
              <a:rPr lang="en-US" sz="2800" dirty="0"/>
              <a:t>Steps to connect:</a:t>
            </a:r>
          </a:p>
          <a:p>
            <a:pPr marL="742950" lvl="1" indent="-285750">
              <a:buFont typeface="Arial" panose="020B0604020202020204" pitchFamily="34" charset="0"/>
              <a:buChar char="•"/>
            </a:pPr>
            <a:r>
              <a:rPr lang="en-US" sz="2800" dirty="0"/>
              <a:t>Open Power BI Desktop</a:t>
            </a:r>
          </a:p>
          <a:p>
            <a:pPr marL="742950" lvl="1" indent="-285750">
              <a:buFont typeface="Arial" panose="020B0604020202020204" pitchFamily="34" charset="0"/>
              <a:buChar char="•"/>
            </a:pPr>
            <a:r>
              <a:rPr lang="en-US" sz="2800" dirty="0"/>
              <a:t>Select "Get Data"</a:t>
            </a:r>
          </a:p>
          <a:p>
            <a:pPr marL="742950" lvl="1" indent="-285750">
              <a:buFont typeface="Arial" panose="020B0604020202020204" pitchFamily="34" charset="0"/>
              <a:buChar char="•"/>
            </a:pPr>
            <a:r>
              <a:rPr lang="en-US" sz="2800" dirty="0"/>
              <a:t>Choose data source type</a:t>
            </a:r>
          </a:p>
          <a:p>
            <a:pPr marL="742950" lvl="1" indent="-285750">
              <a:buFont typeface="Arial" panose="020B0604020202020204" pitchFamily="34" charset="0"/>
              <a:buChar char="•"/>
            </a:pPr>
            <a:r>
              <a:rPr lang="en-US" sz="2800" dirty="0"/>
              <a:t>Enter connection details</a:t>
            </a:r>
          </a:p>
          <a:p>
            <a:pPr marL="742950" lvl="1" indent="-285750">
              <a:buFont typeface="Arial" panose="020B0604020202020204" pitchFamily="34" charset="0"/>
              <a:buChar char="•"/>
            </a:pPr>
            <a:r>
              <a:rPr lang="en-US" sz="2800" dirty="0"/>
              <a:t>Load or transform data</a:t>
            </a:r>
          </a:p>
          <a:p>
            <a:endParaRPr lang="en-IN" sz="2800" dirty="0"/>
          </a:p>
        </p:txBody>
      </p:sp>
      <p:pic>
        <p:nvPicPr>
          <p:cNvPr id="9" name="Picture 8">
            <a:extLst>
              <a:ext uri="{FF2B5EF4-FFF2-40B4-BE49-F238E27FC236}">
                <a16:creationId xmlns:a16="http://schemas.microsoft.com/office/drawing/2014/main" id="{246150B0-D666-442E-E9EA-0C9F828327F2}"/>
              </a:ext>
            </a:extLst>
          </p:cNvPr>
          <p:cNvPicPr>
            <a:picLocks noChangeAspect="1"/>
          </p:cNvPicPr>
          <p:nvPr/>
        </p:nvPicPr>
        <p:blipFill>
          <a:blip r:embed="rId2"/>
          <a:srcRect b="31504"/>
          <a:stretch/>
        </p:blipFill>
        <p:spPr>
          <a:xfrm>
            <a:off x="6296024" y="1666678"/>
            <a:ext cx="5606245" cy="1428948"/>
          </a:xfrm>
          <a:prstGeom prst="rect">
            <a:avLst/>
          </a:prstGeom>
        </p:spPr>
      </p:pic>
      <p:pic>
        <p:nvPicPr>
          <p:cNvPr id="11" name="Picture 10">
            <a:extLst>
              <a:ext uri="{FF2B5EF4-FFF2-40B4-BE49-F238E27FC236}">
                <a16:creationId xmlns:a16="http://schemas.microsoft.com/office/drawing/2014/main" id="{8EE2BD72-CF9C-8C0B-A250-ED9904D5E412}"/>
              </a:ext>
            </a:extLst>
          </p:cNvPr>
          <p:cNvPicPr>
            <a:picLocks noChangeAspect="1"/>
          </p:cNvPicPr>
          <p:nvPr/>
        </p:nvPicPr>
        <p:blipFill>
          <a:blip r:embed="rId3"/>
          <a:srcRect r="2468"/>
          <a:stretch/>
        </p:blipFill>
        <p:spPr>
          <a:xfrm>
            <a:off x="5648325" y="3095626"/>
            <a:ext cx="6396819" cy="3371850"/>
          </a:xfrm>
          <a:prstGeom prst="rect">
            <a:avLst/>
          </a:prstGeom>
        </p:spPr>
      </p:pic>
    </p:spTree>
    <p:extLst>
      <p:ext uri="{BB962C8B-B14F-4D97-AF65-F5344CB8AC3E}">
        <p14:creationId xmlns:p14="http://schemas.microsoft.com/office/powerpoint/2010/main" val="9941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F59DA1-A7FF-017A-DE2B-4171D87CA439}"/>
              </a:ext>
            </a:extLst>
          </p:cNvPr>
          <p:cNvSpPr>
            <a:spLocks noGrp="1"/>
          </p:cNvSpPr>
          <p:nvPr>
            <p:ph idx="1"/>
          </p:nvPr>
        </p:nvSpPr>
        <p:spPr>
          <a:xfrm>
            <a:off x="1295400" y="559836"/>
            <a:ext cx="9601200" cy="3581400"/>
          </a:xfrm>
        </p:spPr>
        <p:txBody>
          <a:bodyPr>
            <a:noAutofit/>
          </a:bodyPr>
          <a:lstStyle/>
          <a:p>
            <a:r>
              <a:rPr lang="en-US" sz="4000" b="1" dirty="0"/>
              <a:t>Import vs. Direct Query</a:t>
            </a:r>
          </a:p>
          <a:p>
            <a:pPr marL="0" indent="0">
              <a:buNone/>
            </a:pPr>
            <a:endParaRPr lang="en-US" sz="3200" b="1" dirty="0"/>
          </a:p>
          <a:p>
            <a:pPr>
              <a:buFont typeface="Arial" panose="020B0604020202020204" pitchFamily="34" charset="0"/>
              <a:buChar char="•"/>
            </a:pPr>
            <a:r>
              <a:rPr lang="en-US" sz="3200" b="1" dirty="0"/>
              <a:t>Import Mode:</a:t>
            </a:r>
            <a:endParaRPr lang="en-US" sz="3200" dirty="0"/>
          </a:p>
          <a:p>
            <a:pPr marL="742950" lvl="1" indent="-285750">
              <a:buFont typeface="Arial" panose="020B0604020202020204" pitchFamily="34" charset="0"/>
              <a:buChar char="•"/>
            </a:pPr>
            <a:r>
              <a:rPr lang="en-US" sz="3200" dirty="0"/>
              <a:t>Data is imported into Power BI.</a:t>
            </a:r>
          </a:p>
          <a:p>
            <a:pPr marL="742950" lvl="1" indent="-285750">
              <a:buFont typeface="Arial" panose="020B0604020202020204" pitchFamily="34" charset="0"/>
              <a:buChar char="•"/>
            </a:pPr>
            <a:r>
              <a:rPr lang="en-US" sz="3200" dirty="0"/>
              <a:t>Benefits: Fast performance, rich modeling</a:t>
            </a:r>
          </a:p>
          <a:p>
            <a:pPr marL="742950" lvl="1" indent="-285750">
              <a:buFont typeface="Arial" panose="020B0604020202020204" pitchFamily="34" charset="0"/>
              <a:buChar char="•"/>
            </a:pPr>
            <a:endParaRPr lang="en-US" sz="3200" dirty="0"/>
          </a:p>
          <a:p>
            <a:pPr>
              <a:buFont typeface="Arial" panose="020B0604020202020204" pitchFamily="34" charset="0"/>
              <a:buChar char="•"/>
            </a:pPr>
            <a:r>
              <a:rPr lang="en-US" sz="3200" b="1" dirty="0"/>
              <a:t>Direct Query Mode:</a:t>
            </a:r>
            <a:endParaRPr lang="en-US" sz="3200" dirty="0"/>
          </a:p>
          <a:p>
            <a:pPr marL="742950" lvl="1" indent="-285750">
              <a:buFont typeface="Arial" panose="020B0604020202020204" pitchFamily="34" charset="0"/>
              <a:buChar char="•"/>
            </a:pPr>
            <a:r>
              <a:rPr lang="en-US" sz="3200" dirty="0"/>
              <a:t>Queries are sent to the data source in real time.</a:t>
            </a:r>
          </a:p>
          <a:p>
            <a:pPr marL="742950" lvl="1" indent="-285750">
              <a:buFont typeface="Arial" panose="020B0604020202020204" pitchFamily="34" charset="0"/>
              <a:buChar char="•"/>
            </a:pPr>
            <a:r>
              <a:rPr lang="en-US" sz="3200" dirty="0"/>
              <a:t>Benefits: Always up-to-date data, no need for data refresh.</a:t>
            </a:r>
          </a:p>
          <a:p>
            <a:endParaRPr lang="en-IN" sz="3200" dirty="0"/>
          </a:p>
        </p:txBody>
      </p:sp>
    </p:spTree>
    <p:extLst>
      <p:ext uri="{BB962C8B-B14F-4D97-AF65-F5344CB8AC3E}">
        <p14:creationId xmlns:p14="http://schemas.microsoft.com/office/powerpoint/2010/main" val="92842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9160-5567-758D-C3A6-4C7093D27DAD}"/>
              </a:ext>
            </a:extLst>
          </p:cNvPr>
          <p:cNvSpPr>
            <a:spLocks noGrp="1"/>
          </p:cNvSpPr>
          <p:nvPr>
            <p:ph type="title"/>
          </p:nvPr>
        </p:nvSpPr>
        <p:spPr>
          <a:xfrm>
            <a:off x="723900" y="171450"/>
            <a:ext cx="9601200" cy="1485900"/>
          </a:xfrm>
        </p:spPr>
        <p:txBody>
          <a:bodyPr>
            <a:normAutofit/>
          </a:bodyPr>
          <a:lstStyle/>
          <a:p>
            <a:r>
              <a:rPr lang="en-IN" sz="4800" b="1" dirty="0"/>
              <a:t>Data Transformation and Modelling</a:t>
            </a:r>
            <a:endParaRPr lang="en-IN" sz="9600" b="1" dirty="0"/>
          </a:p>
        </p:txBody>
      </p:sp>
      <p:sp>
        <p:nvSpPr>
          <p:cNvPr id="3" name="Content Placeholder 2">
            <a:extLst>
              <a:ext uri="{FF2B5EF4-FFF2-40B4-BE49-F238E27FC236}">
                <a16:creationId xmlns:a16="http://schemas.microsoft.com/office/drawing/2014/main" id="{A8D75465-50BD-4175-01C6-A1ABAD7E44B1}"/>
              </a:ext>
            </a:extLst>
          </p:cNvPr>
          <p:cNvSpPr>
            <a:spLocks noGrp="1"/>
          </p:cNvSpPr>
          <p:nvPr>
            <p:ph idx="1"/>
          </p:nvPr>
        </p:nvSpPr>
        <p:spPr>
          <a:xfrm>
            <a:off x="942975" y="1209674"/>
            <a:ext cx="7258050" cy="4524375"/>
          </a:xfrm>
        </p:spPr>
        <p:txBody>
          <a:bodyPr>
            <a:noAutofit/>
          </a:bodyPr>
          <a:lstStyle/>
          <a:p>
            <a:pPr marL="0" indent="0">
              <a:buNone/>
            </a:pPr>
            <a:r>
              <a:rPr lang="en-US" sz="2800" dirty="0"/>
              <a:t>Power Query is a data transformation and data preparation engine. </a:t>
            </a:r>
          </a:p>
          <a:p>
            <a:pPr marL="0" indent="0">
              <a:buNone/>
            </a:pPr>
            <a:r>
              <a:rPr lang="en-US" sz="2800" dirty="0"/>
              <a:t>● Using Power Query, you can perform the extract, transform, and load (ETL) processing of data. </a:t>
            </a:r>
          </a:p>
          <a:p>
            <a:pPr marL="0" indent="0">
              <a:buNone/>
            </a:pPr>
            <a:r>
              <a:rPr lang="en-US" sz="2800" dirty="0"/>
              <a:t>● Power Query feature allows you to do sophisticated data transformations such as: Removing any extraneous columns, rows, or blanks, Conversions of data types – text, numbers, and dates, Columns can be split or merged, New computed columns are being added, Data aggregation or summarization, among other things.</a:t>
            </a:r>
            <a:endParaRPr lang="en-IN" sz="3200" dirty="0"/>
          </a:p>
        </p:txBody>
      </p:sp>
      <p:pic>
        <p:nvPicPr>
          <p:cNvPr id="6" name="Picture 5">
            <a:extLst>
              <a:ext uri="{FF2B5EF4-FFF2-40B4-BE49-F238E27FC236}">
                <a16:creationId xmlns:a16="http://schemas.microsoft.com/office/drawing/2014/main" id="{1BDD17D7-1E28-17D4-EC6F-7FA8194950B4}"/>
              </a:ext>
            </a:extLst>
          </p:cNvPr>
          <p:cNvPicPr>
            <a:picLocks noChangeAspect="1"/>
          </p:cNvPicPr>
          <p:nvPr/>
        </p:nvPicPr>
        <p:blipFill>
          <a:blip r:embed="rId2"/>
          <a:srcRect l="1" t="12795" r="-199" b="-688"/>
          <a:stretch/>
        </p:blipFill>
        <p:spPr>
          <a:xfrm>
            <a:off x="8420100" y="1466850"/>
            <a:ext cx="3495675" cy="3048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3646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0280-9793-0491-FD8B-2DE463C964BC}"/>
              </a:ext>
            </a:extLst>
          </p:cNvPr>
          <p:cNvSpPr>
            <a:spLocks noGrp="1"/>
          </p:cNvSpPr>
          <p:nvPr>
            <p:ph type="title"/>
          </p:nvPr>
        </p:nvSpPr>
        <p:spPr>
          <a:xfrm>
            <a:off x="1200150" y="200025"/>
            <a:ext cx="9601200" cy="1485900"/>
          </a:xfrm>
        </p:spPr>
        <p:txBody>
          <a:bodyPr/>
          <a:lstStyle/>
          <a:p>
            <a:r>
              <a:rPr lang="en-US" b="1" dirty="0"/>
              <a:t>Data Cleaning and Transformation with Power BI Desktop</a:t>
            </a:r>
            <a:endParaRPr lang="en-IN" b="1" dirty="0"/>
          </a:p>
        </p:txBody>
      </p:sp>
      <p:sp>
        <p:nvSpPr>
          <p:cNvPr id="3" name="Content Placeholder 2">
            <a:extLst>
              <a:ext uri="{FF2B5EF4-FFF2-40B4-BE49-F238E27FC236}">
                <a16:creationId xmlns:a16="http://schemas.microsoft.com/office/drawing/2014/main" id="{EF769C9F-4B7B-E6A7-D64D-DAAFFD038453}"/>
              </a:ext>
            </a:extLst>
          </p:cNvPr>
          <p:cNvSpPr>
            <a:spLocks noGrp="1"/>
          </p:cNvSpPr>
          <p:nvPr>
            <p:ph idx="1"/>
          </p:nvPr>
        </p:nvSpPr>
        <p:spPr>
          <a:xfrm>
            <a:off x="876300" y="1495425"/>
            <a:ext cx="6791325" cy="3581400"/>
          </a:xfrm>
        </p:spPr>
        <p:txBody>
          <a:bodyPr>
            <a:noAutofit/>
          </a:bodyPr>
          <a:lstStyle/>
          <a:p>
            <a:pPr marL="0" indent="0">
              <a:buNone/>
            </a:pPr>
            <a:r>
              <a:rPr lang="en-US" sz="2400" dirty="0"/>
              <a:t>Data from different sources often requires cleaning and transformation for effective analysis and visualization. </a:t>
            </a:r>
          </a:p>
          <a:p>
            <a:pPr marL="0" indent="0">
              <a:buNone/>
            </a:pPr>
            <a:r>
              <a:rPr lang="en-US" sz="2400" dirty="0"/>
              <a:t>● Power BI Desktop provides the necessary tools to clean and transform data. The Challenge of Data Integration </a:t>
            </a:r>
          </a:p>
          <a:p>
            <a:pPr marL="0" indent="0">
              <a:buNone/>
            </a:pPr>
            <a:r>
              <a:rPr lang="en-US" sz="2400" dirty="0"/>
              <a:t>● Data from various systems may have different formats and structures. </a:t>
            </a:r>
          </a:p>
          <a:p>
            <a:pPr marL="0" indent="0">
              <a:buNone/>
            </a:pPr>
            <a:r>
              <a:rPr lang="en-US" sz="2400" dirty="0"/>
              <a:t>● Example: Customer details in CRM, IoT data in Azure IoT Hub. </a:t>
            </a:r>
          </a:p>
          <a:p>
            <a:pPr marL="0" indent="0">
              <a:buNone/>
            </a:pPr>
            <a:r>
              <a:rPr lang="en-US" sz="2400" dirty="0"/>
              <a:t>● Cleaning and transforming data is crucial to integrate and analyze it effectively</a:t>
            </a:r>
            <a:endParaRPr lang="en-IN" sz="2400" dirty="0"/>
          </a:p>
        </p:txBody>
      </p:sp>
      <p:pic>
        <p:nvPicPr>
          <p:cNvPr id="5" name="Picture 4">
            <a:extLst>
              <a:ext uri="{FF2B5EF4-FFF2-40B4-BE49-F238E27FC236}">
                <a16:creationId xmlns:a16="http://schemas.microsoft.com/office/drawing/2014/main" id="{22E0AE9C-68C8-1F1C-7F32-B665AB24E7E9}"/>
              </a:ext>
            </a:extLst>
          </p:cNvPr>
          <p:cNvPicPr>
            <a:picLocks noChangeAspect="1"/>
          </p:cNvPicPr>
          <p:nvPr/>
        </p:nvPicPr>
        <p:blipFill>
          <a:blip r:embed="rId2"/>
          <a:stretch>
            <a:fillRect/>
          </a:stretch>
        </p:blipFill>
        <p:spPr>
          <a:xfrm>
            <a:off x="7915275" y="2052637"/>
            <a:ext cx="4023159" cy="325278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4632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11F8-0BD4-3771-9804-46ECCDE0BB74}"/>
              </a:ext>
            </a:extLst>
          </p:cNvPr>
          <p:cNvSpPr>
            <a:spLocks noGrp="1"/>
          </p:cNvSpPr>
          <p:nvPr>
            <p:ph type="title"/>
          </p:nvPr>
        </p:nvSpPr>
        <p:spPr>
          <a:xfrm>
            <a:off x="1390650" y="85725"/>
            <a:ext cx="9601200" cy="1485900"/>
          </a:xfrm>
        </p:spPr>
        <p:txBody>
          <a:bodyPr>
            <a:normAutofit/>
          </a:bodyPr>
          <a:lstStyle/>
          <a:p>
            <a:r>
              <a:rPr lang="en-IN" sz="6600" b="1" dirty="0"/>
              <a:t>Conclusion</a:t>
            </a:r>
          </a:p>
        </p:txBody>
      </p:sp>
      <p:sp>
        <p:nvSpPr>
          <p:cNvPr id="3" name="Content Placeholder 2">
            <a:extLst>
              <a:ext uri="{FF2B5EF4-FFF2-40B4-BE49-F238E27FC236}">
                <a16:creationId xmlns:a16="http://schemas.microsoft.com/office/drawing/2014/main" id="{C2AA4279-5819-C751-B5AE-A3C0C79C6EA1}"/>
              </a:ext>
            </a:extLst>
          </p:cNvPr>
          <p:cNvSpPr>
            <a:spLocks noGrp="1"/>
          </p:cNvSpPr>
          <p:nvPr>
            <p:ph idx="1"/>
          </p:nvPr>
        </p:nvSpPr>
        <p:spPr>
          <a:xfrm>
            <a:off x="1076325" y="1209675"/>
            <a:ext cx="9601200" cy="3581400"/>
          </a:xfrm>
        </p:spPr>
        <p:txBody>
          <a:bodyPr>
            <a:noAutofit/>
          </a:bodyPr>
          <a:lstStyle/>
          <a:p>
            <a:pPr marL="0" indent="0">
              <a:buNone/>
            </a:pPr>
            <a:r>
              <a:rPr lang="en-US" sz="2800" dirty="0"/>
              <a:t>In conclusion, connecting to various data sources in Power BI is not only essential for gaining a holistic view of your organization’s data but also for unlocking the full potential of your analytics capabilities. By understanding the different connection options and best practices, users can ensure that their reports and dashboards are both accurate and insightful. As data continues to grow in volume and complexity, leveraging Power BI's connectivity will empower organizations to make informed decisions, foster collaboration, and drive performance across all levels. Embracing these tools will undoubtedly lead to more data-driven strategies and a competitive edge in today’s data-centric landscape.</a:t>
            </a:r>
            <a:endParaRPr lang="en-IN" sz="3200" dirty="0"/>
          </a:p>
        </p:txBody>
      </p:sp>
    </p:spTree>
    <p:extLst>
      <p:ext uri="{BB962C8B-B14F-4D97-AF65-F5344CB8AC3E}">
        <p14:creationId xmlns:p14="http://schemas.microsoft.com/office/powerpoint/2010/main" val="257279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4BD5-424D-00E7-9471-C2434F9BD64A}"/>
              </a:ext>
            </a:extLst>
          </p:cNvPr>
          <p:cNvSpPr>
            <a:spLocks noGrp="1"/>
          </p:cNvSpPr>
          <p:nvPr>
            <p:ph type="title"/>
          </p:nvPr>
        </p:nvSpPr>
        <p:spPr/>
        <p:txBody>
          <a:bodyPr>
            <a:normAutofit/>
          </a:bodyPr>
          <a:lstStyle/>
          <a:p>
            <a:r>
              <a:rPr lang="en-IN" sz="6600" b="1" dirty="0"/>
              <a:t>THANKYOU</a:t>
            </a:r>
          </a:p>
        </p:txBody>
      </p:sp>
      <p:sp>
        <p:nvSpPr>
          <p:cNvPr id="3" name="Content Placeholder 2">
            <a:extLst>
              <a:ext uri="{FF2B5EF4-FFF2-40B4-BE49-F238E27FC236}">
                <a16:creationId xmlns:a16="http://schemas.microsoft.com/office/drawing/2014/main" id="{1518F74D-3257-65B8-B6D9-6541D7436DEF}"/>
              </a:ext>
            </a:extLst>
          </p:cNvPr>
          <p:cNvSpPr>
            <a:spLocks noGrp="1"/>
          </p:cNvSpPr>
          <p:nvPr>
            <p:ph idx="1"/>
          </p:nvPr>
        </p:nvSpPr>
        <p:spPr/>
        <p:txBody>
          <a:bodyPr>
            <a:normAutofit/>
          </a:bodyPr>
          <a:lstStyle/>
          <a:p>
            <a:pPr marL="0" indent="0">
              <a:buNone/>
            </a:pPr>
            <a:r>
              <a:rPr lang="en-IN" sz="2800" b="1" dirty="0"/>
              <a:t>If you have any questions?</a:t>
            </a:r>
          </a:p>
          <a:p>
            <a:pPr marL="0" indent="0">
              <a:buNone/>
            </a:pPr>
            <a:r>
              <a:rPr lang="en-IN" sz="2800" b="1" dirty="0"/>
              <a:t>thahliyamist@gmail.com</a:t>
            </a:r>
          </a:p>
        </p:txBody>
      </p:sp>
      <p:pic>
        <p:nvPicPr>
          <p:cNvPr id="7" name="Picture 6">
            <a:extLst>
              <a:ext uri="{FF2B5EF4-FFF2-40B4-BE49-F238E27FC236}">
                <a16:creationId xmlns:a16="http://schemas.microsoft.com/office/drawing/2014/main" id="{9C36B9B9-C07D-F569-A0A1-74D7919A4DF5}"/>
              </a:ext>
            </a:extLst>
          </p:cNvPr>
          <p:cNvPicPr>
            <a:picLocks noChangeAspect="1"/>
          </p:cNvPicPr>
          <p:nvPr/>
        </p:nvPicPr>
        <p:blipFill>
          <a:blip r:embed="rId2"/>
          <a:stretch>
            <a:fillRect/>
          </a:stretch>
        </p:blipFill>
        <p:spPr>
          <a:xfrm>
            <a:off x="6824662" y="1650206"/>
            <a:ext cx="3557588" cy="3557588"/>
          </a:xfrm>
          <a:prstGeom prst="rect">
            <a:avLst/>
          </a:prstGeom>
        </p:spPr>
      </p:pic>
    </p:spTree>
    <p:extLst>
      <p:ext uri="{BB962C8B-B14F-4D97-AF65-F5344CB8AC3E}">
        <p14:creationId xmlns:p14="http://schemas.microsoft.com/office/powerpoint/2010/main" val="295989077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2.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Crop design</Template>
  <TotalTime>99</TotalTime>
  <Words>576</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Franklin Gothic Book</vt:lpstr>
      <vt:lpstr>Crop</vt:lpstr>
      <vt:lpstr>Connecting to various data sources in power bi</vt:lpstr>
      <vt:lpstr>Introduction</vt:lpstr>
      <vt:lpstr>Types of Data Sources  On-Premises Data Sources: SQL Server Excel files Access databases  Cloud-Based Data Sources: Azure SQL Database SharePoint Online Google Analytics  Web and API Sources: REST APIs Web scraping  Others: CSV, JSON files DirectQuery and Import options</vt:lpstr>
      <vt:lpstr>PowerPoint Presentation</vt:lpstr>
      <vt:lpstr>PowerPoint Presentation</vt:lpstr>
      <vt:lpstr>Data Transformation and Modelling</vt:lpstr>
      <vt:lpstr>Data Cleaning and Transformation with Power BI Desktop</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3</cp:revision>
  <dcterms:created xsi:type="dcterms:W3CDTF">2024-10-21T15:04:44Z</dcterms:created>
  <dcterms:modified xsi:type="dcterms:W3CDTF">2024-10-22T15:48:14Z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