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handoutMasterIdLst>
    <p:handoutMasterId r:id="rId14"/>
  </p:handoutMasterIdLst>
  <p:sldIdLst>
    <p:sldId id="256" r:id="rId5"/>
    <p:sldId id="257" r:id="rId6"/>
    <p:sldId id="262" r:id="rId7"/>
    <p:sldId id="319" r:id="rId8"/>
    <p:sldId id="313" r:id="rId9"/>
    <p:sldId id="315" r:id="rId10"/>
    <p:sldId id="32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660" autoAdjust="0"/>
  </p:normalViewPr>
  <p:slideViewPr>
    <p:cSldViewPr snapToGrid="0">
      <p:cViewPr>
        <p:scale>
          <a:sx n="75" d="100"/>
          <a:sy n="75" d="100"/>
        </p:scale>
        <p:origin x="965" y="125"/>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10/31/2024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10/31/2024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10/31/2024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7" r:id="rId18"/>
    <p:sldLayoutId id="2147483672" r:id="rId19"/>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298564"/>
            <a:ext cx="7510549" cy="6260873"/>
          </a:xfrm>
        </p:spPr>
        <p:txBody>
          <a:bodyPr>
            <a:noAutofit/>
          </a:bodyPr>
          <a:lstStyle/>
          <a:p>
            <a:r>
              <a:rPr lang="en-US" dirty="0"/>
              <a:t>Power BI's Q&amp;A Feature for Natural Language Queries</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805611" y="513688"/>
            <a:ext cx="9321615" cy="3499611"/>
          </a:xfrm>
        </p:spPr>
        <p:txBody>
          <a:bodyPr>
            <a:noAutofit/>
          </a:bodyPr>
          <a:lstStyle/>
          <a:p>
            <a:r>
              <a:rPr lang="en-US" sz="2400" b="1" dirty="0">
                <a:solidFill>
                  <a:schemeClr val="tx2">
                    <a:alpha val="60000"/>
                  </a:schemeClr>
                </a:solidFill>
              </a:rPr>
              <a:t>Introduction</a:t>
            </a:r>
          </a:p>
          <a:p>
            <a:pPr>
              <a:buFont typeface="Arial" panose="020B0604020202020204" pitchFamily="34" charset="0"/>
              <a:buChar char="•"/>
            </a:pPr>
            <a:r>
              <a:rPr lang="en-US" sz="2400" b="1" dirty="0">
                <a:solidFill>
                  <a:schemeClr val="tx2">
                    <a:alpha val="60000"/>
                  </a:schemeClr>
                </a:solidFill>
              </a:rPr>
              <a:t>Overview:</a:t>
            </a:r>
          </a:p>
          <a:p>
            <a:pPr marL="742950" lvl="1" indent="-285750">
              <a:buFont typeface="Arial" panose="020B0604020202020204" pitchFamily="34" charset="0"/>
              <a:buChar char="•"/>
            </a:pPr>
            <a:r>
              <a:rPr lang="en-US" sz="2400" b="1" dirty="0">
                <a:solidFill>
                  <a:schemeClr val="tx2">
                    <a:alpha val="60000"/>
                  </a:schemeClr>
                </a:solidFill>
              </a:rPr>
              <a:t>Power BI's Q&amp;A feature revolutionizes data interaction by allowing users to ask questions using natural language.</a:t>
            </a:r>
          </a:p>
          <a:p>
            <a:pPr marL="742950" lvl="1" indent="-285750">
              <a:buFont typeface="Arial" panose="020B0604020202020204" pitchFamily="34" charset="0"/>
              <a:buChar char="•"/>
            </a:pPr>
            <a:r>
              <a:rPr lang="en-US" sz="2400" b="1" dirty="0">
                <a:solidFill>
                  <a:schemeClr val="tx2">
                    <a:alpha val="60000"/>
                  </a:schemeClr>
                </a:solidFill>
              </a:rPr>
              <a:t>Designed to break down barriers between data and users, making insights more accessible.</a:t>
            </a:r>
          </a:p>
          <a:p>
            <a:pPr>
              <a:buFont typeface="Arial" panose="020B0604020202020204" pitchFamily="34" charset="0"/>
              <a:buChar char="•"/>
            </a:pPr>
            <a:r>
              <a:rPr lang="en-US" sz="2400" b="1" dirty="0">
                <a:solidFill>
                  <a:schemeClr val="tx2">
                    <a:alpha val="60000"/>
                  </a:schemeClr>
                </a:solidFill>
              </a:rPr>
              <a:t>Objective:</a:t>
            </a:r>
          </a:p>
          <a:p>
            <a:pPr marL="742950" lvl="1" indent="-285750">
              <a:buFont typeface="Arial" panose="020B0604020202020204" pitchFamily="34" charset="0"/>
              <a:buChar char="•"/>
            </a:pPr>
            <a:r>
              <a:rPr lang="en-US" sz="2400" b="1" dirty="0">
                <a:solidFill>
                  <a:schemeClr val="tx2">
                    <a:alpha val="60000"/>
                  </a:schemeClr>
                </a:solidFill>
              </a:rPr>
              <a:t>To empower all users, regardless of technical skill, to gain insights from data quickly and intuitively.</a:t>
            </a:r>
          </a:p>
          <a:p>
            <a:endParaRPr lang="en-US" sz="2400" b="1" dirty="0">
              <a:solidFill>
                <a:schemeClr val="tx2">
                  <a:alpha val="60000"/>
                </a:schemeClr>
              </a:solidFill>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3157C130-A151-49C9-841C-4727F37F3314}"/>
              </a:ext>
            </a:extLst>
          </p:cNvPr>
          <p:cNvPicPr>
            <a:picLocks noGrp="1" noChangeAspect="1"/>
          </p:cNvPicPr>
          <p:nvPr>
            <p:ph type="pic" sz="quarter" idx="13"/>
          </p:nvPr>
        </p:nvPicPr>
        <p:blipFill>
          <a:blip r:embed="rId3"/>
          <a:srcRect l="14599" t="-3363" r="50593" b="3363"/>
          <a:stretch/>
        </p:blipFill>
        <p:spPr>
          <a:xfrm>
            <a:off x="6443705" y="430213"/>
            <a:ext cx="4995863" cy="5997574"/>
          </a:xfrm>
        </p:spPr>
      </p:pic>
      <p:sp>
        <p:nvSpPr>
          <p:cNvPr id="62" name="TextBox 61">
            <a:extLst>
              <a:ext uri="{FF2B5EF4-FFF2-40B4-BE49-F238E27FC236}">
                <a16:creationId xmlns:a16="http://schemas.microsoft.com/office/drawing/2014/main" id="{3D935813-8B47-D191-7178-1816966D8421}"/>
              </a:ext>
            </a:extLst>
          </p:cNvPr>
          <p:cNvSpPr txBox="1"/>
          <p:nvPr/>
        </p:nvSpPr>
        <p:spPr>
          <a:xfrm>
            <a:off x="3441290" y="1455174"/>
            <a:ext cx="184731" cy="369332"/>
          </a:xfrm>
          <a:prstGeom prst="rect">
            <a:avLst/>
          </a:prstGeom>
          <a:noFill/>
        </p:spPr>
        <p:txBody>
          <a:bodyPr wrap="none" rtlCol="0">
            <a:spAutoFit/>
          </a:bodyPr>
          <a:lstStyle/>
          <a:p>
            <a:endParaRPr lang="en-IN" dirty="0"/>
          </a:p>
        </p:txBody>
      </p:sp>
      <p:sp>
        <p:nvSpPr>
          <p:cNvPr id="76" name="TextBox 75">
            <a:extLst>
              <a:ext uri="{FF2B5EF4-FFF2-40B4-BE49-F238E27FC236}">
                <a16:creationId xmlns:a16="http://schemas.microsoft.com/office/drawing/2014/main" id="{C28D5086-08CC-F570-28C8-5ED712DE123C}"/>
              </a:ext>
            </a:extLst>
          </p:cNvPr>
          <p:cNvSpPr txBox="1"/>
          <p:nvPr/>
        </p:nvSpPr>
        <p:spPr>
          <a:xfrm>
            <a:off x="349309" y="228539"/>
            <a:ext cx="7998278" cy="6740307"/>
          </a:xfrm>
          <a:prstGeom prst="rect">
            <a:avLst/>
          </a:prstGeom>
          <a:noFill/>
        </p:spPr>
        <p:txBody>
          <a:bodyPr wrap="square" rtlCol="0">
            <a:spAutoFit/>
          </a:bodyPr>
          <a:lstStyle/>
          <a:p>
            <a:r>
              <a:rPr lang="en-US" sz="2400" b="1" dirty="0"/>
              <a:t>How It Works</a:t>
            </a:r>
          </a:p>
          <a:p>
            <a:pPr>
              <a:buFont typeface="Arial" panose="020B0604020202020204" pitchFamily="34" charset="0"/>
              <a:buChar char="•"/>
            </a:pPr>
            <a:r>
              <a:rPr lang="en-US" sz="2400" b="1" dirty="0"/>
              <a:t>Natural Language Processing (NLP)</a:t>
            </a:r>
            <a:r>
              <a:rPr lang="en-US" sz="2400" dirty="0"/>
              <a:t>:</a:t>
            </a:r>
          </a:p>
          <a:p>
            <a:pPr marL="742950" lvl="1" indent="-285750">
              <a:buFont typeface="Arial" panose="020B0604020202020204" pitchFamily="34" charset="0"/>
              <a:buChar char="•"/>
            </a:pPr>
            <a:r>
              <a:rPr lang="en-US" sz="2400" dirty="0"/>
              <a:t>Analyzes user input to translate questions into structured queries that Power BI can understand.</a:t>
            </a:r>
          </a:p>
          <a:p>
            <a:pPr>
              <a:buFont typeface="Arial" panose="020B0604020202020204" pitchFamily="34" charset="0"/>
              <a:buChar char="•"/>
            </a:pPr>
            <a:r>
              <a:rPr lang="en-US" sz="2400" b="1" dirty="0"/>
              <a:t>User Interaction</a:t>
            </a:r>
            <a:r>
              <a:rPr lang="en-US" sz="2400" dirty="0"/>
              <a:t>:</a:t>
            </a:r>
          </a:p>
          <a:p>
            <a:pPr marL="742950" lvl="1" indent="-285750">
              <a:buFont typeface="Arial" panose="020B0604020202020204" pitchFamily="34" charset="0"/>
              <a:buChar char="•"/>
            </a:pPr>
            <a:r>
              <a:rPr lang="en-US" sz="2400" dirty="0"/>
              <a:t>Users can ask questions like:</a:t>
            </a:r>
          </a:p>
          <a:p>
            <a:pPr marL="1143000" lvl="2" indent="-228600">
              <a:buFont typeface="Arial" panose="020B0604020202020204" pitchFamily="34" charset="0"/>
              <a:buChar char="•"/>
            </a:pPr>
            <a:r>
              <a:rPr lang="en-US" sz="2400" dirty="0"/>
              <a:t>“What are the total sales for this year?”</a:t>
            </a:r>
          </a:p>
          <a:p>
            <a:pPr marL="1143000" lvl="2" indent="-228600">
              <a:buFont typeface="Arial" panose="020B0604020202020204" pitchFamily="34" charset="0"/>
              <a:buChar char="•"/>
            </a:pPr>
            <a:r>
              <a:rPr lang="en-US" sz="2400" dirty="0"/>
              <a:t>“Which region had the highest sales last month?”</a:t>
            </a:r>
          </a:p>
          <a:p>
            <a:pPr marL="742950" lvl="1" indent="-285750">
              <a:buFont typeface="Arial" panose="020B0604020202020204" pitchFamily="34" charset="0"/>
              <a:buChar char="•"/>
            </a:pPr>
            <a:r>
              <a:rPr lang="en-US" sz="2400" dirty="0"/>
              <a:t>The Q&amp;A feature understands context and keywords to deliver accurate results.</a:t>
            </a:r>
          </a:p>
          <a:p>
            <a:pPr>
              <a:buFont typeface="Arial" panose="020B0604020202020204" pitchFamily="34" charset="0"/>
              <a:buChar char="•"/>
            </a:pPr>
            <a:r>
              <a:rPr lang="en-US" sz="2400" b="1" dirty="0"/>
              <a:t>Output Generation</a:t>
            </a:r>
            <a:r>
              <a:rPr lang="en-US" sz="2400" dirty="0"/>
              <a:t>:</a:t>
            </a:r>
          </a:p>
          <a:p>
            <a:pPr marL="742950" lvl="1" indent="-285750">
              <a:buFont typeface="Arial" panose="020B0604020202020204" pitchFamily="34" charset="0"/>
              <a:buChar char="•"/>
            </a:pPr>
            <a:r>
              <a:rPr lang="en-US" sz="2400" dirty="0"/>
              <a:t>Produces relevant visualizations automatically, such as:</a:t>
            </a:r>
          </a:p>
          <a:p>
            <a:pPr marL="1143000" lvl="2" indent="-228600">
              <a:buFont typeface="Arial" panose="020B0604020202020204" pitchFamily="34" charset="0"/>
              <a:buChar char="•"/>
            </a:pPr>
            <a:r>
              <a:rPr lang="en-US" sz="2400" dirty="0"/>
              <a:t>Bar charts for sales comparisons.</a:t>
            </a:r>
          </a:p>
          <a:p>
            <a:pPr marL="1143000" lvl="2" indent="-228600">
              <a:buFont typeface="Arial" panose="020B0604020202020204" pitchFamily="34" charset="0"/>
              <a:buChar char="•"/>
            </a:pPr>
            <a:r>
              <a:rPr lang="en-US" sz="2400" dirty="0"/>
              <a:t>Line graphs for trends over time.</a:t>
            </a:r>
          </a:p>
          <a:p>
            <a:pPr marL="1143000" lvl="2" indent="-228600">
              <a:buFont typeface="Arial" panose="020B0604020202020204" pitchFamily="34" charset="0"/>
              <a:buChar char="•"/>
            </a:pPr>
            <a:r>
              <a:rPr lang="en-US" sz="2400" dirty="0"/>
              <a:t>Tables for detailed data insights.</a:t>
            </a:r>
          </a:p>
          <a:p>
            <a:endParaRPr lang="en-IN" sz="2400" dirty="0"/>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929799-5220-82C6-92A1-48C9498B9E48}"/>
              </a:ext>
            </a:extLst>
          </p:cNvPr>
          <p:cNvSpPr>
            <a:spLocks noGrp="1"/>
          </p:cNvSpPr>
          <p:nvPr>
            <p:ph type="title"/>
          </p:nvPr>
        </p:nvSpPr>
        <p:spPr>
          <a:xfrm>
            <a:off x="462642" y="3306342"/>
            <a:ext cx="11729357" cy="2972990"/>
          </a:xfrm>
        </p:spPr>
        <p:txBody>
          <a:bodyPr/>
          <a:lstStyle/>
          <a:p>
            <a:r>
              <a:rPr lang="en-US" sz="4400" b="1" dirty="0"/>
              <a:t>Key Benefits</a:t>
            </a:r>
            <a:br>
              <a:rPr lang="en-US" sz="2800" b="1" dirty="0"/>
            </a:br>
            <a:r>
              <a:rPr lang="en-US" sz="2800" b="1" dirty="0"/>
              <a:t>Ease of Use</a:t>
            </a:r>
            <a:r>
              <a:rPr lang="en-US" sz="2800" dirty="0"/>
              <a:t>:</a:t>
            </a:r>
            <a:br>
              <a:rPr lang="en-US" sz="2800" dirty="0"/>
            </a:br>
            <a:r>
              <a:rPr lang="en-US" sz="2800" dirty="0"/>
              <a:t>Non-technical users can leverage complex data without needing to write SQL queries or create complicated reports.</a:t>
            </a:r>
            <a:br>
              <a:rPr lang="en-US" sz="2800" dirty="0"/>
            </a:br>
            <a:r>
              <a:rPr lang="en-US" sz="2800" b="1" dirty="0"/>
              <a:t>Instant Insights</a:t>
            </a:r>
            <a:r>
              <a:rPr lang="en-US" sz="2800" dirty="0"/>
              <a:t>:</a:t>
            </a:r>
            <a:br>
              <a:rPr lang="en-US" sz="2800" dirty="0"/>
            </a:br>
            <a:r>
              <a:rPr lang="en-US" sz="2800" dirty="0"/>
              <a:t>Reduces the time from query to insight, enabling faster decision-making and a more agile response to business needs.</a:t>
            </a:r>
            <a:br>
              <a:rPr lang="en-US" sz="2800" dirty="0"/>
            </a:br>
            <a:r>
              <a:rPr lang="en-US" sz="2800" b="1" dirty="0"/>
              <a:t>Interactive Dashboards</a:t>
            </a:r>
            <a:r>
              <a:rPr lang="en-US" sz="2800" dirty="0"/>
              <a:t>:</a:t>
            </a:r>
            <a:br>
              <a:rPr lang="en-US" sz="2800" dirty="0"/>
            </a:br>
            <a:r>
              <a:rPr lang="en-US" sz="2800" dirty="0"/>
              <a:t>Users can explore data dynamically, asking follow-up questions to drill deeper into insights.</a:t>
            </a:r>
            <a:br>
              <a:rPr lang="en-US" sz="2800" dirty="0"/>
            </a:br>
            <a:r>
              <a:rPr lang="en-US" sz="2800" b="1" dirty="0"/>
              <a:t>Learning and Adaptation</a:t>
            </a:r>
            <a:r>
              <a:rPr lang="en-US" sz="2800" dirty="0"/>
              <a:t>:</a:t>
            </a:r>
            <a:br>
              <a:rPr lang="en-US" sz="2800" dirty="0"/>
            </a:br>
            <a:r>
              <a:rPr lang="en-US" sz="2800" dirty="0"/>
              <a:t>The Q&amp;A feature adapts to user behavior over time, improving its ability to interpret similar future queries.</a:t>
            </a:r>
            <a:br>
              <a:rPr lang="en-US" sz="2800" dirty="0"/>
            </a:br>
            <a:endParaRPr lang="en-IN" sz="2800" dirty="0"/>
          </a:p>
        </p:txBody>
      </p:sp>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73235" y="-111228"/>
            <a:ext cx="8647721" cy="1185045"/>
          </a:xfrm>
        </p:spPr>
        <p:txBody>
          <a:bodyPr>
            <a:normAutofit/>
          </a:bodyPr>
          <a:lstStyle/>
          <a:p>
            <a:r>
              <a:rPr lang="en-IN" b="1" dirty="0"/>
              <a:t>Customizing the Experience</a:t>
            </a:r>
            <a:endParaRPr lang="en-US" b="1" dirty="0"/>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417029"/>
            <a:ext cx="8652793" cy="4232218"/>
          </a:xfrm>
        </p:spPr>
        <p:txBody>
          <a:bodyPr>
            <a:noAutofit/>
          </a:bodyPr>
          <a:lstStyle/>
          <a:p>
            <a:pPr>
              <a:buFont typeface="Arial" panose="020B0604020202020204" pitchFamily="34" charset="0"/>
              <a:buChar char="•"/>
            </a:pPr>
            <a:r>
              <a:rPr lang="en-US" sz="2400" b="1" dirty="0"/>
              <a:t>Synonyms and Phrasing</a:t>
            </a:r>
            <a:r>
              <a:rPr lang="en-US" sz="2400" dirty="0"/>
              <a:t>:</a:t>
            </a:r>
          </a:p>
          <a:p>
            <a:pPr marL="742950" lvl="1" indent="-285750">
              <a:buFont typeface="Arial" panose="020B0604020202020204" pitchFamily="34" charset="0"/>
              <a:buChar char="•"/>
            </a:pPr>
            <a:r>
              <a:rPr lang="en-US" sz="2400" dirty="0"/>
              <a:t>Report creators can enhance the Q&amp;A experience by adding synonyms for data fields.</a:t>
            </a:r>
          </a:p>
          <a:p>
            <a:pPr marL="742950" lvl="1" indent="-285750">
              <a:buFont typeface="Arial" panose="020B0604020202020204" pitchFamily="34" charset="0"/>
              <a:buChar char="•"/>
            </a:pPr>
            <a:r>
              <a:rPr lang="en-US" sz="2400" dirty="0"/>
              <a:t>Example: Adding “revenue” as a synonym for “sales” ensures that all relevant queries yield results.</a:t>
            </a:r>
          </a:p>
          <a:p>
            <a:pPr>
              <a:buFont typeface="Arial" panose="020B0604020202020204" pitchFamily="34" charset="0"/>
              <a:buChar char="•"/>
            </a:pPr>
            <a:r>
              <a:rPr lang="en-US" sz="2400" b="1" dirty="0"/>
              <a:t>Intelligent Suggestions</a:t>
            </a:r>
            <a:r>
              <a:rPr lang="en-US" sz="2400" dirty="0"/>
              <a:t>:</a:t>
            </a:r>
          </a:p>
          <a:p>
            <a:pPr marL="742950" lvl="1" indent="-285750">
              <a:buFont typeface="Arial" panose="020B0604020202020204" pitchFamily="34" charset="0"/>
              <a:buChar char="•"/>
            </a:pPr>
            <a:r>
              <a:rPr lang="en-US" sz="2400" dirty="0"/>
              <a:t>As users interact, the Q&amp;A feature suggests possible questions based on the data set, guiding users to explore more effectively.</a:t>
            </a:r>
          </a:p>
          <a:p>
            <a:endParaRPr lang="en-US" sz="2400" dirty="0"/>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440344" y="5672955"/>
            <a:ext cx="11104724" cy="1185045"/>
          </a:xfrm>
        </p:spPr>
        <p:txBody>
          <a:bodyPr>
            <a:normAutofit fontScale="90000"/>
          </a:bodyPr>
          <a:lstStyle/>
          <a:p>
            <a:r>
              <a:rPr lang="en-US" sz="5300" b="1" dirty="0"/>
              <a:t>Use Cases</a:t>
            </a:r>
            <a:br>
              <a:rPr lang="en-US" b="1" dirty="0"/>
            </a:br>
            <a:r>
              <a:rPr lang="en-US" b="1" dirty="0"/>
              <a:t>Business Analytics</a:t>
            </a:r>
            <a:r>
              <a:rPr lang="en-US" dirty="0"/>
              <a:t>:</a:t>
            </a:r>
            <a:br>
              <a:rPr lang="en-US" dirty="0"/>
            </a:br>
            <a:r>
              <a:rPr lang="en-US" dirty="0"/>
              <a:t>Users can quickly assess key performance indicators (KPIs), analyze customer behaviors, and track sales performance without needing in-depth data analysis skills.</a:t>
            </a:r>
            <a:br>
              <a:rPr lang="en-US" dirty="0"/>
            </a:br>
            <a:r>
              <a:rPr lang="en-US" b="1" dirty="0"/>
              <a:t>Ad-Hoc Reporting</a:t>
            </a:r>
            <a:r>
              <a:rPr lang="en-US" dirty="0"/>
              <a:t>:</a:t>
            </a:r>
            <a:br>
              <a:rPr lang="en-US" dirty="0"/>
            </a:br>
            <a:r>
              <a:rPr lang="en-US" dirty="0"/>
              <a:t>Teams can generate instant reports on specific queries, allowing for on-the-fly analysis during meetings or discussions.</a:t>
            </a:r>
            <a:br>
              <a:rPr lang="en-US" dirty="0"/>
            </a:br>
            <a:r>
              <a:rPr lang="en-US" b="1" dirty="0"/>
              <a:t>Data Training and Literacy</a:t>
            </a:r>
            <a:r>
              <a:rPr lang="en-US" dirty="0"/>
              <a:t>:</a:t>
            </a:r>
            <a:br>
              <a:rPr lang="en-US" dirty="0"/>
            </a:br>
            <a:r>
              <a:rPr lang="en-US" dirty="0"/>
              <a:t>The Q&amp;A feature serves as a learning tool, enabling users to develop their data literacy by exploring different ways to ask questions and interpret data.</a:t>
            </a:r>
            <a:br>
              <a:rPr lang="en-US" dirty="0"/>
            </a:br>
            <a:endParaRPr lang="en-US" dirty="0"/>
          </a:p>
        </p:txBody>
      </p:sp>
    </p:spTree>
    <p:extLst>
      <p:ext uri="{BB962C8B-B14F-4D97-AF65-F5344CB8AC3E}">
        <p14:creationId xmlns:p14="http://schemas.microsoft.com/office/powerpoint/2010/main" val="272386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79409" y="2873367"/>
            <a:ext cx="11320040" cy="2996901"/>
          </a:xfrm>
        </p:spPr>
        <p:txBody>
          <a:bodyPr anchor="b">
            <a:noAutofit/>
          </a:bodyPr>
          <a:lstStyle/>
          <a:p>
            <a:r>
              <a:rPr lang="en-US" sz="6000" b="1" dirty="0"/>
              <a:t>Conclusion</a:t>
            </a:r>
            <a:br>
              <a:rPr lang="en-US" sz="2800" dirty="0"/>
            </a:br>
            <a:r>
              <a:rPr lang="en-US" sz="2800" dirty="0"/>
              <a:t> Power BI's Q&amp;A feature represents a significant advancement in how users can interact with and analyze data. By enabling natural language queries, this tool removes barriers to data access and empowers individuals at all skill levels to derive insights effortlessly. Users can ask questions in everyday language, receive instant visualizations, and explore data dynamically, fostering a culture of data-driven decision-making within organizations. Furthermore, the ability to customize synonyms and adapt the feature based on user interactions enhances its effectiveness, making it an invaluable asset for both casual users and data professionals alike. By embracing Power BI's Q&amp;A feature, organizations can unlock the full potential of their data, streamline reporting processes, and ultimately drive better business outcomes.</a:t>
            </a:r>
          </a:p>
        </p:txBody>
      </p:sp>
    </p:spTree>
    <p:extLst>
      <p:ext uri="{BB962C8B-B14F-4D97-AF65-F5344CB8AC3E}">
        <p14:creationId xmlns:p14="http://schemas.microsoft.com/office/powerpoint/2010/main" val="235918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2743341" y="533292"/>
            <a:ext cx="6345361" cy="2213542"/>
          </a:xfrm>
        </p:spPr>
        <p:txBody>
          <a:bodyPr wrap="square" anchor="b">
            <a:normAutofit/>
          </a:bodyPr>
          <a:lstStyle/>
          <a:p>
            <a:r>
              <a:rPr lang="en-US" sz="60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a:xfrm>
            <a:off x="2743106" y="3219450"/>
            <a:ext cx="6339933" cy="3092780"/>
          </a:xfrm>
        </p:spPr>
        <p:txBody>
          <a:bodyPr>
            <a:normAutofit/>
          </a:bodyPr>
          <a:lstStyle/>
          <a:p>
            <a:r>
              <a:rPr lang="en-US" sz="3600" dirty="0"/>
              <a:t>If you have any questions?</a:t>
            </a:r>
          </a:p>
          <a:p>
            <a:r>
              <a:rPr lang="en-US" sz="3600" b="1" dirty="0"/>
              <a:t>thahliyamist@gmail.com</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14</TotalTime>
  <Words>585</Words>
  <Application>Microsoft Office PowerPoint</Application>
  <PresentationFormat>Widescreen</PresentationFormat>
  <Paragraphs>40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Calibri</vt:lpstr>
      <vt:lpstr>Goudy Old Style</vt:lpstr>
      <vt:lpstr>Wingdings</vt:lpstr>
      <vt:lpstr>FrostyVTI</vt:lpstr>
      <vt:lpstr>Power BI's Q&amp;A Feature for Natural Language Queries</vt:lpstr>
      <vt:lpstr>PowerPoint Presentation</vt:lpstr>
      <vt:lpstr>PowerPoint Presentation</vt:lpstr>
      <vt:lpstr>Key Benefits Ease of Use: Non-technical users can leverage complex data without needing to write SQL queries or create complicated reports. Instant Insights: Reduces the time from query to insight, enabling faster decision-making and a more agile response to business needs. Interactive Dashboards: Users can explore data dynamically, asking follow-up questions to drill deeper into insights. Learning and Adaptation: The Q&amp;A feature adapts to user behavior over time, improving its ability to interpret similar future queries. </vt:lpstr>
      <vt:lpstr>Customizing the Experience</vt:lpstr>
      <vt:lpstr>Use Cases Business Analytics: Users can quickly assess key performance indicators (KPIs), analyze customer behaviors, and track sales performance without needing in-depth data analysis skills. Ad-Hoc Reporting: Teams can generate instant reports on specific queries, allowing for on-the-fly analysis during meetings or discussions. Data Training and Literacy: The Q&amp;A feature serves as a learning tool, enabling users to develop their data literacy by exploring different ways to ask questions and interpret data. </vt:lpstr>
      <vt:lpstr>Conclusion  Power BI's Q&amp;A feature represents a significant advancement in how users can interact with and analyze data. By enabling natural language queries, this tool removes barriers to data access and empowers individuals at all skill levels to derive insights effortlessly. Users can ask questions in everyday language, receive instant visualizations, and explore data dynamically, fostering a culture of data-driven decision-making within organizations. Furthermore, the ability to customize synonyms and adapt the feature based on user interactions enhances its effectiveness, making it an invaluable asset for both casual users and data professionals alike. By embracing Power BI's Q&amp;A feature, organizations can unlock the full potential of their data, streamline reporting processes, and ultimately drive better business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2024-10-31T14:33:32Z</dcterms:created>
  <dcterms:modified xsi:type="dcterms:W3CDTF">2024-10-31T14:47:33Z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