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theme/themeOverride3.xml" ContentType="application/vnd.openxmlformats-officedocument.themeOverride+xml"/>
  <Override PartName="/ppt/notesSlides/notesSlide2.xml" ContentType="application/vnd.openxmlformats-officedocument.presentationml.notesSlide+xml"/>
  <Override PartName="/ppt/theme/themeOverride4.xml" ContentType="application/vnd.openxmlformats-officedocument.themeOverride+xml"/>
  <Override PartName="/ppt/notesSlides/notesSlide3.xml" ContentType="application/vnd.openxmlformats-officedocument.presentationml.notesSlide+xml"/>
  <Override PartName="/ppt/theme/themeOverride5.xml" ContentType="application/vnd.openxmlformats-officedocument.themeOverride+xml"/>
  <Override PartName="/ppt/notesSlides/notesSlide4.xml" ContentType="application/vnd.openxmlformats-officedocument.presentationml.notesSlide+xml"/>
  <Override PartName="/ppt/theme/themeOverride6.xml" ContentType="application/vnd.openxmlformats-officedocument.themeOverride+xml"/>
  <Override PartName="/ppt/notesSlides/notesSlide5.xml" ContentType="application/vnd.openxmlformats-officedocument.presentationml.notesSlide+xml"/>
  <Override PartName="/ppt/theme/themeOverride7.xml" ContentType="application/vnd.openxmlformats-officedocument.themeOverride+xml"/>
  <Override PartName="/ppt/notesSlides/notesSlide6.xml" ContentType="application/vnd.openxmlformats-officedocument.presentationml.notesSlide+xml"/>
  <Override PartName="/ppt/theme/themeOverride8.xml" ContentType="application/vnd.openxmlformats-officedocument.themeOverride+xml"/>
  <Override PartName="/ppt/notesSlides/notesSlide7.xml" ContentType="application/vnd.openxmlformats-officedocument.presentationml.notesSlide+xml"/>
  <Override PartName="/ppt/theme/themeOverride9.xml" ContentType="application/vnd.openxmlformats-officedocument.themeOverr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4"/>
  </p:notesMasterIdLst>
  <p:sldIdLst>
    <p:sldId id="278" r:id="rId5"/>
    <p:sldId id="280" r:id="rId6"/>
    <p:sldId id="281" r:id="rId7"/>
    <p:sldId id="282" r:id="rId8"/>
    <p:sldId id="283" r:id="rId9"/>
    <p:sldId id="284" r:id="rId10"/>
    <p:sldId id="287" r:id="rId11"/>
    <p:sldId id="286" r:id="rId12"/>
    <p:sldId id="28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varScale="1">
        <p:scale>
          <a:sx n="78" d="100"/>
          <a:sy n="78" d="100"/>
        </p:scale>
        <p:origin x="87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11/12/2024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9AAF8D-CDC1-1BAC-132B-05B028F86B6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4A6D95E-A5DF-6197-5D4C-D9CBEE5B0C8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BC112F5-6AE1-B7B4-9D46-EEC0EEB2CD0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3799E9D-D6FB-1BFB-CD11-4D7580E37998}"/>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675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C6E451-2C0E-1B09-CDD9-F1D399E8D85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C0B14A8-FE29-4074-E12A-37EE2A168F3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0E1A192-3717-4951-682A-94AC864DADB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27EEDA5-FA5A-8A3C-C94D-E107FF48102B}"/>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094302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061B5C-90E5-F5FA-2CEB-B4ADAB7380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841E760-ACEC-BFFB-AA14-06604BAECE5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70F65AC-90BE-22EF-0216-51E3B148550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CB46B1A-55F8-67F6-2322-2075D3E6C4BE}"/>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47057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490EB0-3091-04B8-0927-EDD0813A50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77F79C2-2E81-732E-09DA-56A0BE5E883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6EDC9BA-5B1D-5D0C-E2BC-FE28BEB14AE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FC59416-401A-DE18-EF12-E3F9F2BD84C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629038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68ADE7-8871-960B-1F6B-10B774B15EF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E53B42-BE6A-CA11-FAF0-6B8CA8BCA0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6B4A57-B09B-3A36-B6A9-6241F6AE992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F9E7E22-25B8-D01D-8F5E-BA62A48B79BD}"/>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856568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E69671-6747-A14F-E51D-4CA3DE1F76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0F10367-86A5-B257-BE10-6EAE02251F3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F9A9FC0-553C-DB25-FB86-D2D12F83AFF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94B5965-955E-01D7-21B9-03F7167C781C}"/>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725132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527C30-3F57-6BBA-5F48-2A596554C3C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81FEFEC-8955-8143-17DE-80EBA10176C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F15C74F-7D48-B528-9C52-A27AC30C341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E7F21AD-FF8B-E0B4-1839-7FE89AF38A8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123515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8A50BB-EE8B-FCCB-C448-30109097653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6CC645D-E8BE-51C3-D241-42C1F43D2E2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3C95F1-194A-5741-F57B-DD234AC40CA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3A78CA5-28FC-617A-C380-71DBCD4E6F6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74061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11/12/2024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11/12/2024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11/12/2024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11/12/2024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11/12/2024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11/12/2024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11/12/2024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11/12/2024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11/12/2024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11/12/2024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11/12/2024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11/12/2024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11/12/2024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5" Type="http://schemas.openxmlformats.org/officeDocument/2006/relationships/image" Target="../media/image8.png"/><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3.xml"/><Relationship Id="rId5" Type="http://schemas.openxmlformats.org/officeDocument/2006/relationships/image" Target="../media/image8.png"/><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4.xml"/><Relationship Id="rId5" Type="http://schemas.openxmlformats.org/officeDocument/2006/relationships/image" Target="../media/image8.png"/><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5.xml"/><Relationship Id="rId5" Type="http://schemas.openxmlformats.org/officeDocument/2006/relationships/image" Target="../media/image8.png"/><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6.xml"/><Relationship Id="rId5" Type="http://schemas.openxmlformats.org/officeDocument/2006/relationships/image" Target="../media/image8.png"/><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hemeOverride" Target="../theme/themeOverride7.xml"/><Relationship Id="rId5" Type="http://schemas.openxmlformats.org/officeDocument/2006/relationships/image" Target="../media/image8.png"/><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hemeOverride" Target="../theme/themeOverride8.xml"/><Relationship Id="rId5" Type="http://schemas.openxmlformats.org/officeDocument/2006/relationships/image" Target="../media/image8.png"/><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9.xml"/><Relationship Id="rId5" Type="http://schemas.openxmlformats.org/officeDocument/2006/relationships/image" Target="../media/image8.png"/><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243634" y="2524188"/>
            <a:ext cx="3807763" cy="2420504"/>
          </a:xfrm>
        </p:spPr>
        <p:txBody>
          <a:bodyPr>
            <a:noAutofit/>
          </a:bodyPr>
          <a:lstStyle/>
          <a:p>
            <a:pPr algn="l"/>
            <a:r>
              <a:rPr lang="en-US" sz="4400" b="1" dirty="0"/>
              <a:t>Implementing Hierarchies and Drill-Down Functionality in Power BI</a:t>
            </a:r>
          </a:p>
        </p:txBody>
      </p:sp>
    </p:spTree>
    <p:extLst>
      <p:ext uri="{BB962C8B-B14F-4D97-AF65-F5344CB8AC3E}">
        <p14:creationId xmlns:p14="http://schemas.microsoft.com/office/powerpoint/2010/main" val="4167884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3F037474-B726-83D2-CDAA-781B770AE3A5}"/>
            </a:ext>
          </a:extLst>
        </p:cNvPr>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C1E37D05-AF8B-3C30-188C-3793E8793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E511E459-3D46-7BBE-C0DD-36BDE8905076}"/>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2091BC5F-FC24-5088-1A5F-112D857060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6257026" y="1"/>
            <a:ext cx="5934973" cy="6858000"/>
          </a:xfrm>
          <a:prstGeom prst="rect">
            <a:avLst/>
          </a:prstGeom>
        </p:spPr>
      </p:pic>
      <p:pic>
        <p:nvPicPr>
          <p:cNvPr id="5" name="Picture 4">
            <a:extLst>
              <a:ext uri="{FF2B5EF4-FFF2-40B4-BE49-F238E27FC236}">
                <a16:creationId xmlns:a16="http://schemas.microsoft.com/office/drawing/2014/main" id="{E55F94F2-06AC-938F-0880-96AC79438619}"/>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b="-1"/>
          <a:stretch/>
        </p:blipFill>
        <p:spPr>
          <a:xfrm>
            <a:off x="115230" y="-108145"/>
            <a:ext cx="6096000" cy="6857990"/>
          </a:xfrm>
          <a:prstGeom prst="rect">
            <a:avLst/>
          </a:prstGeom>
        </p:spPr>
      </p:pic>
      <p:sp>
        <p:nvSpPr>
          <p:cNvPr id="6" name="TextBox 5">
            <a:extLst>
              <a:ext uri="{FF2B5EF4-FFF2-40B4-BE49-F238E27FC236}">
                <a16:creationId xmlns:a16="http://schemas.microsoft.com/office/drawing/2014/main" id="{8F7B39F7-B147-2B49-1E8C-79108A7D7FB2}"/>
              </a:ext>
            </a:extLst>
          </p:cNvPr>
          <p:cNvSpPr txBox="1"/>
          <p:nvPr/>
        </p:nvSpPr>
        <p:spPr>
          <a:xfrm>
            <a:off x="2871664" y="3320845"/>
            <a:ext cx="45719" cy="369332"/>
          </a:xfrm>
          <a:prstGeom prst="rect">
            <a:avLst/>
          </a:prstGeom>
          <a:noFill/>
        </p:spPr>
        <p:txBody>
          <a:bodyPr wrap="square" rtlCol="0">
            <a:spAutoFit/>
          </a:bodyPr>
          <a:lstStyle/>
          <a:p>
            <a:endParaRPr lang="en-IN" dirty="0"/>
          </a:p>
        </p:txBody>
      </p:sp>
      <p:sp>
        <p:nvSpPr>
          <p:cNvPr id="8" name="TextBox 7">
            <a:extLst>
              <a:ext uri="{FF2B5EF4-FFF2-40B4-BE49-F238E27FC236}">
                <a16:creationId xmlns:a16="http://schemas.microsoft.com/office/drawing/2014/main" id="{46C4D328-C89A-1285-5781-8EABD4D5C196}"/>
              </a:ext>
            </a:extLst>
          </p:cNvPr>
          <p:cNvSpPr txBox="1"/>
          <p:nvPr/>
        </p:nvSpPr>
        <p:spPr>
          <a:xfrm>
            <a:off x="759543" y="1805268"/>
            <a:ext cx="4497767" cy="2308324"/>
          </a:xfrm>
          <a:prstGeom prst="rect">
            <a:avLst/>
          </a:prstGeom>
          <a:noFill/>
        </p:spPr>
        <p:txBody>
          <a:bodyPr wrap="square">
            <a:spAutoFit/>
          </a:bodyPr>
          <a:lstStyle/>
          <a:p>
            <a:r>
              <a:rPr lang="en-US" sz="4800" b="1" dirty="0">
                <a:solidFill>
                  <a:schemeClr val="bg1"/>
                </a:solidFill>
              </a:rPr>
              <a:t>What Are Hierarchies and Drill-Down?</a:t>
            </a:r>
            <a:endParaRPr lang="en-US" sz="4800" b="1" dirty="0">
              <a:solidFill>
                <a:schemeClr val="bg1"/>
              </a:solidFill>
              <a:effectLst/>
            </a:endParaRPr>
          </a:p>
        </p:txBody>
      </p:sp>
      <p:sp>
        <p:nvSpPr>
          <p:cNvPr id="2" name="Content Placeholder 1">
            <a:extLst>
              <a:ext uri="{FF2B5EF4-FFF2-40B4-BE49-F238E27FC236}">
                <a16:creationId xmlns:a16="http://schemas.microsoft.com/office/drawing/2014/main" id="{1D6FB4F8-BAD0-0297-8CE8-82E01986835F}"/>
              </a:ext>
            </a:extLst>
          </p:cNvPr>
          <p:cNvSpPr>
            <a:spLocks noGrp="1" noChangeArrowheads="1"/>
          </p:cNvSpPr>
          <p:nvPr>
            <p:ph idx="1"/>
          </p:nvPr>
        </p:nvSpPr>
        <p:spPr bwMode="auto">
          <a:xfrm>
            <a:off x="6641223" y="473912"/>
            <a:ext cx="5216480" cy="5693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bg1"/>
                </a:solidFill>
                <a:effectLst/>
                <a:latin typeface="Arial" panose="020B0604020202020204" pitchFamily="34" charset="0"/>
              </a:rPr>
              <a:t>Hierarchies</a:t>
            </a:r>
            <a:r>
              <a:rPr kumimoji="0" lang="en-US" altLang="en-US" sz="2800" b="0" i="0" u="none" strike="noStrike" cap="none" normalizeH="0" baseline="0" dirty="0">
                <a:ln>
                  <a:noFill/>
                </a:ln>
                <a:solidFill>
                  <a:schemeClr val="bg1"/>
                </a:solidFill>
                <a:effectLst/>
                <a:latin typeface="Arial" panose="020B0604020202020204" pitchFamily="34" charset="0"/>
              </a:rPr>
              <a:t>: Logical data organization into levels (e.g., Region → Country → City).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bg1"/>
                </a:solidFill>
                <a:effectLst/>
                <a:latin typeface="Arial" panose="020B0604020202020204" pitchFamily="34" charset="0"/>
              </a:rPr>
              <a:t>Drill-Down</a:t>
            </a:r>
            <a:r>
              <a:rPr kumimoji="0" lang="en-US" altLang="en-US" sz="2800" b="0" i="0" u="none" strike="noStrike" cap="none" normalizeH="0" baseline="0" dirty="0">
                <a:ln>
                  <a:noFill/>
                </a:ln>
                <a:solidFill>
                  <a:schemeClr val="bg1"/>
                </a:solidFill>
                <a:effectLst/>
                <a:latin typeface="Arial" panose="020B0604020202020204" pitchFamily="34" charset="0"/>
              </a:rPr>
              <a:t>: Interactive navigation through data layers within a report.</a:t>
            </a:r>
          </a:p>
          <a:p>
            <a:pPr marL="0" marR="0" lvl="0" indent="0" algn="l" defTabSz="914400" rtl="0" eaLnBrk="0" fontAlgn="base" latinLnBrk="0" hangingPunct="0">
              <a:lnSpc>
                <a:spcPct val="100000"/>
              </a:lnSpc>
              <a:spcBef>
                <a:spcPct val="0"/>
              </a:spcBef>
              <a:spcAft>
                <a:spcPct val="0"/>
              </a:spcAft>
              <a:buClrTx/>
              <a:buSzTx/>
              <a:buNone/>
              <a:tabLst/>
            </a:pPr>
            <a:br>
              <a:rPr kumimoji="0" lang="en-US" altLang="en-US" sz="2800" b="0" i="0" u="none" strike="noStrike" cap="none" normalizeH="0" baseline="0" dirty="0">
                <a:ln>
                  <a:noFill/>
                </a:ln>
                <a:solidFill>
                  <a:schemeClr val="bg1"/>
                </a:solidFill>
                <a:effectLst/>
                <a:latin typeface="Arial" panose="020B0604020202020204" pitchFamily="34" charset="0"/>
              </a:rPr>
            </a:br>
            <a:r>
              <a:rPr kumimoji="0" lang="en-US" altLang="en-US" sz="2800" b="1" i="0" u="none" strike="noStrike" cap="none" normalizeH="0" baseline="0" dirty="0">
                <a:ln>
                  <a:noFill/>
                </a:ln>
                <a:solidFill>
                  <a:schemeClr val="bg1"/>
                </a:solidFill>
                <a:effectLst/>
                <a:latin typeface="Arial" panose="020B0604020202020204" pitchFamily="34" charset="0"/>
              </a:rPr>
              <a:t>Why They Matter</a:t>
            </a:r>
            <a:r>
              <a:rPr kumimoji="0" lang="en-US" altLang="en-US" sz="2800" b="0" i="0" u="none" strike="noStrike" cap="none" normalizeH="0" baseline="0" dirty="0">
                <a:ln>
                  <a:noFill/>
                </a:ln>
                <a:solidFill>
                  <a:schemeClr val="bg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bg1"/>
                </a:solidFill>
                <a:effectLst/>
                <a:latin typeface="Arial" panose="020B0604020202020204" pitchFamily="34" charset="0"/>
              </a:rPr>
              <a:t>Enhance data clarity.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bg1"/>
                </a:solidFill>
                <a:effectLst/>
                <a:latin typeface="Arial" panose="020B0604020202020204" pitchFamily="34" charset="0"/>
              </a:rPr>
              <a:t>Allow multi-level analysis without crowding the dashboard.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3671267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55B73996-2822-8642-F470-8C64631FADCD}"/>
            </a:ext>
          </a:extLst>
        </p:cNvPr>
        <p:cNvGrpSpPr/>
        <p:nvPr/>
      </p:nvGrpSpPr>
      <p:grpSpPr>
        <a:xfrm>
          <a:off x="0" y="0"/>
          <a:ext cx="0" cy="0"/>
          <a:chOff x="0" y="0"/>
          <a:chExt cx="0" cy="0"/>
        </a:xfrm>
      </p:grpSpPr>
      <p:sp>
        <p:nvSpPr>
          <p:cNvPr id="55" name="Rectangle 54">
            <a:extLst>
              <a:ext uri="{FF2B5EF4-FFF2-40B4-BE49-F238E27FC236}">
                <a16:creationId xmlns:a16="http://schemas.microsoft.com/office/drawing/2014/main" id="{B0915D2F-4C6C-5B19-EBC7-186B404AB0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ACD468B3-030C-270A-B60A-A9FBD95402A0}"/>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b="-1"/>
          <a:stretch/>
        </p:blipFill>
        <p:spPr>
          <a:xfrm>
            <a:off x="-8622" y="10"/>
            <a:ext cx="6370504" cy="6857990"/>
          </a:xfrm>
          <a:prstGeom prst="rect">
            <a:avLst/>
          </a:prstGeom>
        </p:spPr>
      </p:pic>
      <p:pic>
        <p:nvPicPr>
          <p:cNvPr id="57" name="Picture 56">
            <a:extLst>
              <a:ext uri="{FF2B5EF4-FFF2-40B4-BE49-F238E27FC236}">
                <a16:creationId xmlns:a16="http://schemas.microsoft.com/office/drawing/2014/main" id="{C14704BB-C84E-C337-54CC-B1B5BC51321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ECAFD488-5579-41E5-69D0-0E81914E83C8}"/>
              </a:ext>
            </a:extLst>
          </p:cNvPr>
          <p:cNvSpPr>
            <a:spLocks noGrp="1"/>
          </p:cNvSpPr>
          <p:nvPr>
            <p:ph type="title"/>
          </p:nvPr>
        </p:nvSpPr>
        <p:spPr>
          <a:xfrm>
            <a:off x="482759" y="4415169"/>
            <a:ext cx="5529783" cy="970450"/>
          </a:xfrm>
        </p:spPr>
        <p:txBody>
          <a:bodyPr anchor="b">
            <a:noAutofit/>
          </a:bodyPr>
          <a:lstStyle/>
          <a:p>
            <a:pPr algn="l"/>
            <a:r>
              <a:rPr lang="en-US" sz="5400" dirty="0">
                <a:solidFill>
                  <a:schemeClr val="bg1"/>
                </a:solidFill>
              </a:rPr>
              <a:t>Why Use Hierarchies and Drill-Down in Power BI?</a:t>
            </a:r>
            <a:endParaRPr lang="en-US" sz="13800" dirty="0">
              <a:solidFill>
                <a:schemeClr val="bg1"/>
              </a:solidFill>
              <a:effectLst/>
              <a:latin typeface="Arial" panose="020B0604020202020204" pitchFamily="34" charset="0"/>
              <a:cs typeface="Arial" panose="020B0604020202020204" pitchFamily="34" charset="0"/>
            </a:endParaRPr>
          </a:p>
        </p:txBody>
      </p:sp>
      <p:sp>
        <p:nvSpPr>
          <p:cNvPr id="4" name="Rectangle 1">
            <a:extLst>
              <a:ext uri="{FF2B5EF4-FFF2-40B4-BE49-F238E27FC236}">
                <a16:creationId xmlns:a16="http://schemas.microsoft.com/office/drawing/2014/main" id="{75B78CC4-2E8C-5AE8-2B0D-89AA00B7CE91}"/>
              </a:ext>
            </a:extLst>
          </p:cNvPr>
          <p:cNvSpPr>
            <a:spLocks noGrp="1" noChangeArrowheads="1"/>
          </p:cNvSpPr>
          <p:nvPr>
            <p:ph idx="1"/>
          </p:nvPr>
        </p:nvSpPr>
        <p:spPr bwMode="auto">
          <a:xfrm>
            <a:off x="6704372" y="597455"/>
            <a:ext cx="4799370"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bg1"/>
                </a:solidFill>
                <a:effectLst/>
                <a:latin typeface="Arial" panose="020B0604020202020204" pitchFamily="34" charset="0"/>
              </a:rPr>
              <a:t>Simplifies Complex Data</a:t>
            </a:r>
            <a:r>
              <a:rPr kumimoji="0" lang="en-US" altLang="en-US" sz="2400" b="0" i="0" u="none" strike="noStrike" cap="none" normalizeH="0" baseline="0" dirty="0">
                <a:ln>
                  <a:noFill/>
                </a:ln>
                <a:solidFill>
                  <a:schemeClr val="bg1"/>
                </a:solidFill>
                <a:effectLst/>
                <a:latin typeface="Arial" panose="020B0604020202020204" pitchFamily="34" charset="0"/>
              </a:rPr>
              <a:t>: View aggregated and detailed data seamlessly.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bg1"/>
                </a:solidFill>
                <a:effectLst/>
                <a:latin typeface="Arial" panose="020B0604020202020204" pitchFamily="34" charset="0"/>
              </a:rPr>
              <a:t>Improves Interactivity</a:t>
            </a:r>
            <a:r>
              <a:rPr kumimoji="0" lang="en-US" altLang="en-US" sz="2400" b="0" i="0" u="none" strike="noStrike" cap="none" normalizeH="0" baseline="0" dirty="0">
                <a:ln>
                  <a:noFill/>
                </a:ln>
                <a:solidFill>
                  <a:schemeClr val="bg1"/>
                </a:solidFill>
                <a:effectLst/>
                <a:latin typeface="Arial" panose="020B0604020202020204" pitchFamily="34" charset="0"/>
              </a:rPr>
              <a:t>: Enables exploration without creating multiple visuals.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bg1"/>
                </a:solidFill>
                <a:effectLst/>
                <a:latin typeface="Arial" panose="020B0604020202020204" pitchFamily="34" charset="0"/>
              </a:rPr>
              <a:t>Enhances Decision-Making</a:t>
            </a:r>
            <a:r>
              <a:rPr kumimoji="0" lang="en-US" altLang="en-US" sz="2400" b="0" i="0" u="none" strike="noStrike" cap="none" normalizeH="0" baseline="0" dirty="0">
                <a:ln>
                  <a:noFill/>
                </a:ln>
                <a:solidFill>
                  <a:schemeClr val="bg1"/>
                </a:solidFill>
                <a:effectLst/>
                <a:latin typeface="Arial" panose="020B0604020202020204" pitchFamily="34" charset="0"/>
              </a:rPr>
              <a:t>: Focus on insights by navigating data points.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bg1"/>
                </a:solidFill>
                <a:effectLst/>
                <a:latin typeface="Arial" panose="020B0604020202020204" pitchFamily="34" charset="0"/>
              </a:rPr>
              <a:t>Saves Space</a:t>
            </a:r>
            <a:r>
              <a:rPr kumimoji="0" lang="en-US" altLang="en-US" sz="2400" b="0" i="0" u="none" strike="noStrike" cap="none" normalizeH="0" baseline="0" dirty="0">
                <a:ln>
                  <a:noFill/>
                </a:ln>
                <a:solidFill>
                  <a:schemeClr val="bg1"/>
                </a:solidFill>
                <a:effectLst/>
                <a:latin typeface="Arial" panose="020B0604020202020204" pitchFamily="34" charset="0"/>
              </a:rPr>
              <a:t>: Consolidates multi-level data into one visual.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bg1"/>
                </a:solidFill>
                <a:effectLst/>
                <a:latin typeface="Arial" panose="020B0604020202020204" pitchFamily="34" charset="0"/>
              </a:rPr>
              <a:t>User-Friendly Reports</a:t>
            </a:r>
            <a:r>
              <a:rPr kumimoji="0" lang="en-US" altLang="en-US" sz="2400" b="0" i="0" u="none" strike="noStrike" cap="none" normalizeH="0" baseline="0" dirty="0">
                <a:ln>
                  <a:noFill/>
                </a:ln>
                <a:solidFill>
                  <a:schemeClr val="bg1"/>
                </a:solidFill>
                <a:effectLst/>
                <a:latin typeface="Arial" panose="020B0604020202020204" pitchFamily="34" charset="0"/>
              </a:rPr>
              <a:t>: Encourages engagement from end-users. </a:t>
            </a:r>
          </a:p>
        </p:txBody>
      </p:sp>
    </p:spTree>
    <p:extLst>
      <p:ext uri="{BB962C8B-B14F-4D97-AF65-F5344CB8AC3E}">
        <p14:creationId xmlns:p14="http://schemas.microsoft.com/office/powerpoint/2010/main" val="4008819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390DA93E-EA1A-6C5D-53FF-381215ACD832}"/>
            </a:ext>
          </a:extLst>
        </p:cNvPr>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B267FDF7-D859-B451-2DF4-BA3D50A10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46DEA93E-687A-D98C-41FD-3C036CBE1BC2}"/>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E1F2312-EA87-E9CC-AB7B-15F23B8B1AD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7AAD3F5E-7B54-31BD-7F63-4F4172B7BBAD}"/>
              </a:ext>
            </a:extLst>
          </p:cNvPr>
          <p:cNvSpPr>
            <a:spLocks noGrp="1"/>
          </p:cNvSpPr>
          <p:nvPr>
            <p:ph type="title"/>
          </p:nvPr>
        </p:nvSpPr>
        <p:spPr>
          <a:xfrm>
            <a:off x="661769" y="3352976"/>
            <a:ext cx="4538124" cy="970450"/>
          </a:xfrm>
        </p:spPr>
        <p:txBody>
          <a:bodyPr anchor="b">
            <a:noAutofit/>
          </a:bodyPr>
          <a:lstStyle/>
          <a:p>
            <a:pPr algn="l"/>
            <a:r>
              <a:rPr lang="en-IN" sz="6600" dirty="0">
                <a:solidFill>
                  <a:schemeClr val="bg1"/>
                </a:solidFill>
              </a:rPr>
              <a:t>What Are Hierarchies?</a:t>
            </a:r>
            <a:endParaRPr lang="en-US" sz="16600" b="1" dirty="0">
              <a:solidFill>
                <a:schemeClr val="bg1"/>
              </a:solidFill>
              <a:effectLst/>
              <a:latin typeface="Arial" panose="020B0604020202020204" pitchFamily="34" charset="0"/>
              <a:cs typeface="Arial" panose="020B0604020202020204" pitchFamily="34" charset="0"/>
            </a:endParaRPr>
          </a:p>
        </p:txBody>
      </p:sp>
      <p:sp>
        <p:nvSpPr>
          <p:cNvPr id="7" name="Rectangle 1">
            <a:extLst>
              <a:ext uri="{FF2B5EF4-FFF2-40B4-BE49-F238E27FC236}">
                <a16:creationId xmlns:a16="http://schemas.microsoft.com/office/drawing/2014/main" id="{5CB6FED4-4830-F4DF-EEAE-A1A505C7FF47}"/>
              </a:ext>
            </a:extLst>
          </p:cNvPr>
          <p:cNvSpPr>
            <a:spLocks noGrp="1" noChangeArrowheads="1"/>
          </p:cNvSpPr>
          <p:nvPr>
            <p:ph idx="1"/>
          </p:nvPr>
        </p:nvSpPr>
        <p:spPr bwMode="auto">
          <a:xfrm>
            <a:off x="6621882" y="307354"/>
            <a:ext cx="5205259" cy="5693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bg1"/>
                </a:solidFill>
                <a:effectLst/>
                <a:latin typeface="Arial" panose="020B0604020202020204" pitchFamily="34" charset="0"/>
              </a:rPr>
              <a:t>A hierarchy is a data structure that organizes fields into parent-child relationships.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bg1"/>
                </a:solidFill>
                <a:effectLst/>
                <a:latin typeface="Arial" panose="020B0604020202020204" pitchFamily="34" charset="0"/>
              </a:rPr>
              <a:t>Examples</a:t>
            </a:r>
            <a:r>
              <a:rPr kumimoji="0" lang="en-US" altLang="en-US" sz="2800" b="0" i="0" u="none" strike="noStrike" cap="none" normalizeH="0" baseline="0" dirty="0">
                <a:ln>
                  <a:noFill/>
                </a:ln>
                <a:solidFill>
                  <a:schemeClr val="bg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bg1"/>
                </a:solidFill>
                <a:effectLst/>
                <a:latin typeface="Arial" panose="020B0604020202020204" pitchFamily="34" charset="0"/>
              </a:rPr>
              <a:t>Date: Year → Quarter → Month → Day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bg1"/>
                </a:solidFill>
                <a:effectLst/>
                <a:latin typeface="Arial" panose="020B0604020202020204" pitchFamily="34" charset="0"/>
              </a:rPr>
              <a:t>Geography: Region → Country → State → City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bg1"/>
                </a:solidFill>
                <a:effectLst/>
                <a:latin typeface="Arial" panose="020B0604020202020204" pitchFamily="34" charset="0"/>
              </a:rPr>
              <a:t>Products: Category → Subcategory → Product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4070489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E361E852-034B-0B30-DAD6-04848762718C}"/>
            </a:ext>
          </a:extLst>
        </p:cNvPr>
        <p:cNvGrpSpPr/>
        <p:nvPr/>
      </p:nvGrpSpPr>
      <p:grpSpPr>
        <a:xfrm>
          <a:off x="0" y="0"/>
          <a:ext cx="0" cy="0"/>
          <a:chOff x="0" y="0"/>
          <a:chExt cx="0" cy="0"/>
        </a:xfrm>
      </p:grpSpPr>
      <p:sp>
        <p:nvSpPr>
          <p:cNvPr id="55" name="Rectangle 54">
            <a:extLst>
              <a:ext uri="{FF2B5EF4-FFF2-40B4-BE49-F238E27FC236}">
                <a16:creationId xmlns:a16="http://schemas.microsoft.com/office/drawing/2014/main" id="{4374699A-196E-5FF6-2A46-67EAB3100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9C2DFD0F-D957-BF11-597D-34B6591C23A3}"/>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b="-1"/>
          <a:stretch/>
        </p:blipFill>
        <p:spPr>
          <a:xfrm>
            <a:off x="-521110" y="10"/>
            <a:ext cx="6778135" cy="6857990"/>
          </a:xfrm>
          <a:prstGeom prst="rect">
            <a:avLst/>
          </a:prstGeom>
        </p:spPr>
      </p:pic>
      <p:pic>
        <p:nvPicPr>
          <p:cNvPr id="57" name="Picture 56">
            <a:extLst>
              <a:ext uri="{FF2B5EF4-FFF2-40B4-BE49-F238E27FC236}">
                <a16:creationId xmlns:a16="http://schemas.microsoft.com/office/drawing/2014/main" id="{7C73A247-3E8C-2270-9B1E-843441A0CA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0F050364-DC8E-50D0-BCE6-9411DA9BA0DA}"/>
              </a:ext>
            </a:extLst>
          </p:cNvPr>
          <p:cNvSpPr>
            <a:spLocks noGrp="1"/>
          </p:cNvSpPr>
          <p:nvPr>
            <p:ph type="title"/>
          </p:nvPr>
        </p:nvSpPr>
        <p:spPr>
          <a:xfrm>
            <a:off x="85527" y="3259559"/>
            <a:ext cx="4614292" cy="970450"/>
          </a:xfrm>
        </p:spPr>
        <p:txBody>
          <a:bodyPr anchor="b">
            <a:noAutofit/>
          </a:bodyPr>
          <a:lstStyle/>
          <a:p>
            <a:pPr algn="l"/>
            <a:r>
              <a:rPr lang="en-IN" sz="6600" dirty="0">
                <a:solidFill>
                  <a:schemeClr val="bg1"/>
                </a:solidFill>
              </a:rPr>
              <a:t>Creating Hierarchies</a:t>
            </a:r>
            <a:endParaRPr lang="en-US" sz="19900" b="1" dirty="0">
              <a:solidFill>
                <a:schemeClr val="bg1"/>
              </a:solidFill>
              <a:effectLst/>
              <a:latin typeface="Arial" panose="020B0604020202020204" pitchFamily="34" charset="0"/>
              <a:cs typeface="Arial" panose="020B0604020202020204" pitchFamily="34" charset="0"/>
            </a:endParaRPr>
          </a:p>
        </p:txBody>
      </p:sp>
      <p:sp>
        <p:nvSpPr>
          <p:cNvPr id="5" name="Rectangle 1">
            <a:extLst>
              <a:ext uri="{FF2B5EF4-FFF2-40B4-BE49-F238E27FC236}">
                <a16:creationId xmlns:a16="http://schemas.microsoft.com/office/drawing/2014/main" id="{BC91A75F-9409-372D-5041-CAC86DB3D6C9}"/>
              </a:ext>
            </a:extLst>
          </p:cNvPr>
          <p:cNvSpPr>
            <a:spLocks noGrp="1" noChangeArrowheads="1"/>
          </p:cNvSpPr>
          <p:nvPr>
            <p:ph idx="1"/>
          </p:nvPr>
        </p:nvSpPr>
        <p:spPr bwMode="auto">
          <a:xfrm>
            <a:off x="6481312" y="557149"/>
            <a:ext cx="5486399"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bg1"/>
                </a:solidFill>
                <a:effectLst/>
                <a:latin typeface="Arial" panose="020B0604020202020204" pitchFamily="34" charset="0"/>
              </a:rPr>
              <a:t>Import Data</a:t>
            </a:r>
            <a:r>
              <a:rPr kumimoji="0" lang="en-US" altLang="en-US" sz="2400" b="0" i="0" u="none" strike="noStrike" cap="none" normalizeH="0" baseline="0" dirty="0">
                <a:ln>
                  <a:noFill/>
                </a:ln>
                <a:solidFill>
                  <a:schemeClr val="bg1"/>
                </a:solidFill>
                <a:effectLst/>
                <a:latin typeface="Arial" panose="020B0604020202020204" pitchFamily="34" charset="0"/>
              </a:rPr>
              <a:t>: Load your dataset into Power BI Desktop.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bg1"/>
                </a:solidFill>
                <a:effectLst/>
                <a:latin typeface="Arial" panose="020B0604020202020204" pitchFamily="34" charset="0"/>
              </a:rPr>
              <a:t>Identify Related Fields</a:t>
            </a:r>
            <a:r>
              <a:rPr kumimoji="0" lang="en-US" altLang="en-US" sz="2400" b="0" i="0" u="none" strike="noStrike" cap="none" normalizeH="0" baseline="0" dirty="0">
                <a:ln>
                  <a:noFill/>
                </a:ln>
                <a:solidFill>
                  <a:schemeClr val="bg1"/>
                </a:solidFill>
                <a:effectLst/>
                <a:latin typeface="Arial" panose="020B0604020202020204" pitchFamily="34" charset="0"/>
              </a:rPr>
              <a:t>: Locate fields to include in the hierarchy (e.g., Year, Month).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bg1"/>
                </a:solidFill>
                <a:effectLst/>
                <a:latin typeface="Arial" panose="020B0604020202020204" pitchFamily="34" charset="0"/>
              </a:rPr>
              <a:t>Create the Hierarchy</a:t>
            </a:r>
            <a:r>
              <a:rPr kumimoji="0" lang="en-US" altLang="en-US" sz="2400" b="0" i="0" u="none" strike="noStrike" cap="none" normalizeH="0" baseline="0" dirty="0">
                <a:ln>
                  <a:noFill/>
                </a:ln>
                <a:solidFill>
                  <a:schemeClr val="bg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bg1"/>
                </a:solidFill>
                <a:effectLst/>
                <a:latin typeface="Arial" panose="020B0604020202020204" pitchFamily="34" charset="0"/>
              </a:rPr>
              <a:t>Drag one field onto another in the </a:t>
            </a:r>
            <a:r>
              <a:rPr kumimoji="0" lang="en-US" altLang="en-US" sz="2400" b="1" i="0" u="none" strike="noStrike" cap="none" normalizeH="0" baseline="0" dirty="0">
                <a:ln>
                  <a:noFill/>
                </a:ln>
                <a:solidFill>
                  <a:schemeClr val="bg1"/>
                </a:solidFill>
                <a:effectLst/>
                <a:latin typeface="Arial" panose="020B0604020202020204" pitchFamily="34" charset="0"/>
              </a:rPr>
              <a:t>Fields Pane</a:t>
            </a:r>
            <a:r>
              <a:rPr kumimoji="0" lang="en-US" altLang="en-US" sz="2400" b="0" i="0" u="none" strike="noStrike" cap="none" normalizeH="0" baseline="0" dirty="0">
                <a:ln>
                  <a:noFill/>
                </a:ln>
                <a:solidFill>
                  <a:schemeClr val="bg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bg1"/>
                </a:solidFill>
                <a:effectLst/>
                <a:latin typeface="Arial" panose="020B0604020202020204" pitchFamily="34" charset="0"/>
              </a:rPr>
              <a:t>Power BI will create a new hierarchy.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bg1"/>
                </a:solidFill>
                <a:effectLst/>
                <a:latin typeface="Arial" panose="020B0604020202020204" pitchFamily="34" charset="0"/>
              </a:rPr>
              <a:t>Edit the Hierarchy</a:t>
            </a:r>
            <a:r>
              <a:rPr kumimoji="0" lang="en-US" altLang="en-US" sz="2400" b="0" i="0" u="none" strike="noStrike" cap="none" normalizeH="0" baseline="0" dirty="0">
                <a:ln>
                  <a:noFill/>
                </a:ln>
                <a:solidFill>
                  <a:schemeClr val="bg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bg1"/>
                </a:solidFill>
                <a:effectLst/>
                <a:latin typeface="Arial" panose="020B0604020202020204" pitchFamily="34" charset="0"/>
              </a:rPr>
              <a:t>Add or remove levels as needed.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bg1"/>
                </a:solidFill>
                <a:effectLst/>
                <a:latin typeface="Arial" panose="020B0604020202020204" pitchFamily="34" charset="0"/>
              </a:rPr>
              <a:t>Rename hierarchy for better understanding (e.g., "Date Hierarchy").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bg1"/>
                </a:solidFill>
                <a:effectLst/>
                <a:latin typeface="Arial" panose="020B0604020202020204" pitchFamily="34" charset="0"/>
              </a:rPr>
              <a:t>Apply the Hierarchy</a:t>
            </a:r>
            <a:r>
              <a:rPr kumimoji="0" lang="en-US" altLang="en-US" sz="2400" b="0" i="0" u="none" strike="noStrike" cap="none" normalizeH="0" baseline="0" dirty="0">
                <a:ln>
                  <a:noFill/>
                </a:ln>
                <a:solidFill>
                  <a:schemeClr val="bg1"/>
                </a:solidFill>
                <a:effectLst/>
                <a:latin typeface="Arial" panose="020B0604020202020204" pitchFamily="34" charset="0"/>
              </a:rPr>
              <a:t>: Drag the hierarchy to your visual (e.g., a chart or table </a:t>
            </a:r>
          </a:p>
        </p:txBody>
      </p:sp>
    </p:spTree>
    <p:extLst>
      <p:ext uri="{BB962C8B-B14F-4D97-AF65-F5344CB8AC3E}">
        <p14:creationId xmlns:p14="http://schemas.microsoft.com/office/powerpoint/2010/main" val="2808937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17660B98-88BB-A969-5F06-B6CE07A69841}"/>
            </a:ext>
          </a:extLst>
        </p:cNvPr>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D1091589-320C-1A34-22FB-EEC090D3A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F18C1FBB-1103-72F2-36D5-7E621619211F}"/>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b="-1"/>
          <a:stretch/>
        </p:blipFill>
        <p:spPr>
          <a:xfrm>
            <a:off x="76202" y="63217"/>
            <a:ext cx="6096000" cy="6857990"/>
          </a:xfrm>
          <a:prstGeom prst="rect">
            <a:avLst/>
          </a:prstGeom>
        </p:spPr>
      </p:pic>
      <p:pic>
        <p:nvPicPr>
          <p:cNvPr id="57" name="Picture 56">
            <a:extLst>
              <a:ext uri="{FF2B5EF4-FFF2-40B4-BE49-F238E27FC236}">
                <a16:creationId xmlns:a16="http://schemas.microsoft.com/office/drawing/2014/main" id="{E01B51A4-BA7D-0278-DE6A-6548025284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E1DFE521-D4BC-73AD-3E81-CF6DE27323E8}"/>
              </a:ext>
            </a:extLst>
          </p:cNvPr>
          <p:cNvSpPr>
            <a:spLocks noGrp="1"/>
          </p:cNvSpPr>
          <p:nvPr>
            <p:ph type="title"/>
          </p:nvPr>
        </p:nvSpPr>
        <p:spPr>
          <a:xfrm>
            <a:off x="959799" y="3492212"/>
            <a:ext cx="4538124" cy="970450"/>
          </a:xfrm>
        </p:spPr>
        <p:txBody>
          <a:bodyPr anchor="b">
            <a:noAutofit/>
          </a:bodyPr>
          <a:lstStyle/>
          <a:p>
            <a:pPr algn="l"/>
            <a:r>
              <a:rPr lang="en-IN" sz="7200" b="1" dirty="0">
                <a:solidFill>
                  <a:schemeClr val="bg1"/>
                </a:solidFill>
              </a:rPr>
              <a:t>What Is Drill-Down?</a:t>
            </a:r>
            <a:endParaRPr lang="en-US" sz="19900" b="1" dirty="0">
              <a:solidFill>
                <a:schemeClr val="bg1"/>
              </a:solidFill>
              <a:effectLst/>
              <a:latin typeface="Arial" panose="020B0604020202020204" pitchFamily="34" charset="0"/>
              <a:cs typeface="Arial" panose="020B0604020202020204" pitchFamily="34" charset="0"/>
            </a:endParaRPr>
          </a:p>
        </p:txBody>
      </p:sp>
      <p:sp>
        <p:nvSpPr>
          <p:cNvPr id="5" name="Rectangle 2">
            <a:extLst>
              <a:ext uri="{FF2B5EF4-FFF2-40B4-BE49-F238E27FC236}">
                <a16:creationId xmlns:a16="http://schemas.microsoft.com/office/drawing/2014/main" id="{8A55C4E9-D83C-6407-545A-F70B8610359D}"/>
              </a:ext>
            </a:extLst>
          </p:cNvPr>
          <p:cNvSpPr>
            <a:spLocks noGrp="1" noChangeArrowheads="1"/>
          </p:cNvSpPr>
          <p:nvPr>
            <p:ph idx="1"/>
          </p:nvPr>
        </p:nvSpPr>
        <p:spPr bwMode="auto">
          <a:xfrm>
            <a:off x="6290185" y="1092976"/>
            <a:ext cx="5783831" cy="467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800" b="1" i="1" dirty="0">
                <a:solidFill>
                  <a:schemeClr val="bg1"/>
                </a:solidFill>
              </a:rPr>
              <a:t>Understanding Drill-Down Functionality</a:t>
            </a:r>
            <a:endParaRPr lang="en-US" sz="2800" b="1" dirty="0">
              <a:solidFill>
                <a:schemeClr val="bg1"/>
              </a:solidFill>
            </a:endParaRPr>
          </a:p>
          <a:p>
            <a:pPr>
              <a:buFont typeface="Arial" panose="020B0604020202020204" pitchFamily="34" charset="0"/>
              <a:buChar char="•"/>
            </a:pPr>
            <a:r>
              <a:rPr lang="en-US" dirty="0">
                <a:solidFill>
                  <a:schemeClr val="bg1"/>
                </a:solidFill>
              </a:rPr>
              <a:t>Drill-Down allows users to move from summary data to granular data within a hierarchy.</a:t>
            </a:r>
          </a:p>
          <a:p>
            <a:pPr>
              <a:buFont typeface="Arial" panose="020B0604020202020204" pitchFamily="34" charset="0"/>
              <a:buChar char="•"/>
            </a:pPr>
            <a:r>
              <a:rPr lang="en-US" b="1" dirty="0">
                <a:solidFill>
                  <a:schemeClr val="bg1"/>
                </a:solidFill>
              </a:rPr>
              <a:t>Types</a:t>
            </a:r>
            <a:r>
              <a:rPr lang="en-US" dirty="0">
                <a:solidFill>
                  <a:schemeClr val="bg1"/>
                </a:solidFill>
              </a:rPr>
              <a:t>:</a:t>
            </a:r>
          </a:p>
          <a:p>
            <a:pPr marL="742950" lvl="1" indent="-285750">
              <a:buFont typeface="Arial" panose="020B0604020202020204" pitchFamily="34" charset="0"/>
              <a:buChar char="•"/>
            </a:pPr>
            <a:r>
              <a:rPr lang="en-US" dirty="0">
                <a:solidFill>
                  <a:schemeClr val="bg1"/>
                </a:solidFill>
              </a:rPr>
              <a:t>Drill-Down: Navigate deeper into levels.</a:t>
            </a:r>
          </a:p>
          <a:p>
            <a:pPr marL="742950" lvl="1" indent="-285750">
              <a:buFont typeface="Arial" panose="020B0604020202020204" pitchFamily="34" charset="0"/>
              <a:buChar char="•"/>
            </a:pPr>
            <a:r>
              <a:rPr lang="en-US" dirty="0">
                <a:solidFill>
                  <a:schemeClr val="bg1"/>
                </a:solidFill>
              </a:rPr>
              <a:t>Drill-Up: Return to higher levels.</a:t>
            </a:r>
          </a:p>
          <a:p>
            <a:pPr marL="742950" lvl="1" indent="-285750">
              <a:buFont typeface="Arial" panose="020B0604020202020204" pitchFamily="34" charset="0"/>
              <a:buChar char="•"/>
            </a:pPr>
            <a:endParaRPr lang="en-US" dirty="0">
              <a:solidFill>
                <a:schemeClr val="bg1"/>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2418193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FD29B0F3-23CC-F179-1AF1-3498BB7B4CE2}"/>
            </a:ext>
          </a:extLst>
        </p:cNvPr>
        <p:cNvGrpSpPr/>
        <p:nvPr/>
      </p:nvGrpSpPr>
      <p:grpSpPr>
        <a:xfrm>
          <a:off x="0" y="0"/>
          <a:ext cx="0" cy="0"/>
          <a:chOff x="0" y="0"/>
          <a:chExt cx="0" cy="0"/>
        </a:xfrm>
      </p:grpSpPr>
      <p:sp>
        <p:nvSpPr>
          <p:cNvPr id="55" name="Rectangle 54">
            <a:extLst>
              <a:ext uri="{FF2B5EF4-FFF2-40B4-BE49-F238E27FC236}">
                <a16:creationId xmlns:a16="http://schemas.microsoft.com/office/drawing/2014/main" id="{1817EF99-E5AF-D627-E414-B766F96EE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2B932DFD-BEC0-8B13-A4AF-6C9B641683DF}"/>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b="-1"/>
          <a:stretch/>
        </p:blipFill>
        <p:spPr>
          <a:xfrm>
            <a:off x="-1" y="0"/>
            <a:ext cx="6257025" cy="6857990"/>
          </a:xfrm>
          <a:prstGeom prst="rect">
            <a:avLst/>
          </a:prstGeom>
        </p:spPr>
      </p:pic>
      <p:pic>
        <p:nvPicPr>
          <p:cNvPr id="57" name="Picture 56">
            <a:extLst>
              <a:ext uri="{FF2B5EF4-FFF2-40B4-BE49-F238E27FC236}">
                <a16:creationId xmlns:a16="http://schemas.microsoft.com/office/drawing/2014/main" id="{3DADE34C-6306-9420-4D93-2D2F3048DC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60D0D573-A834-FA5C-2070-03F9B86F2D8C}"/>
              </a:ext>
            </a:extLst>
          </p:cNvPr>
          <p:cNvSpPr>
            <a:spLocks noGrp="1"/>
          </p:cNvSpPr>
          <p:nvPr>
            <p:ph type="title"/>
          </p:nvPr>
        </p:nvSpPr>
        <p:spPr>
          <a:xfrm>
            <a:off x="1129403" y="3041588"/>
            <a:ext cx="4455320" cy="970450"/>
          </a:xfrm>
        </p:spPr>
        <p:txBody>
          <a:bodyPr anchor="b">
            <a:noAutofit/>
          </a:bodyPr>
          <a:lstStyle/>
          <a:p>
            <a:pPr algn="l"/>
            <a:r>
              <a:rPr lang="en-US" sz="4800" b="1" dirty="0">
                <a:solidFill>
                  <a:schemeClr val="bg1"/>
                </a:solidFill>
              </a:rPr>
              <a:t>Enabling Drill-Down in Power BI</a:t>
            </a:r>
            <a:endParaRPr lang="en-US" sz="9600" b="1" dirty="0">
              <a:solidFill>
                <a:schemeClr val="bg1"/>
              </a:solidFill>
              <a:effectLst/>
              <a:latin typeface="Arial" panose="020B0604020202020204" pitchFamily="34" charset="0"/>
              <a:cs typeface="Arial" panose="020B0604020202020204" pitchFamily="34" charset="0"/>
            </a:endParaRPr>
          </a:p>
        </p:txBody>
      </p:sp>
      <p:sp>
        <p:nvSpPr>
          <p:cNvPr id="4" name="Rectangle 1">
            <a:extLst>
              <a:ext uri="{FF2B5EF4-FFF2-40B4-BE49-F238E27FC236}">
                <a16:creationId xmlns:a16="http://schemas.microsoft.com/office/drawing/2014/main" id="{AAE2EDBE-D9FA-8572-AD3C-B4A4A2DC3650}"/>
              </a:ext>
            </a:extLst>
          </p:cNvPr>
          <p:cNvSpPr>
            <a:spLocks noGrp="1" noChangeArrowheads="1"/>
          </p:cNvSpPr>
          <p:nvPr>
            <p:ph idx="1"/>
          </p:nvPr>
        </p:nvSpPr>
        <p:spPr bwMode="auto">
          <a:xfrm>
            <a:off x="6714126" y="895324"/>
            <a:ext cx="4897771"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bg1"/>
                </a:solidFill>
                <a:effectLst/>
                <a:latin typeface="Arial" panose="020B0604020202020204" pitchFamily="34" charset="0"/>
              </a:rPr>
              <a:t>Add a visual (e.g., bar chart, pie chart).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bg1"/>
                </a:solidFill>
                <a:effectLst/>
                <a:latin typeface="Arial" panose="020B0604020202020204" pitchFamily="34" charset="0"/>
              </a:rPr>
              <a:t>Apply the hierarchy to the visual by dragging it to the axis field.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bg1"/>
                </a:solidFill>
                <a:effectLst/>
                <a:latin typeface="Arial" panose="020B0604020202020204" pitchFamily="34" charset="0"/>
              </a:rPr>
              <a:t>Activate Drill-Down: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bg1"/>
                </a:solidFill>
                <a:effectLst/>
                <a:latin typeface="Arial" panose="020B0604020202020204" pitchFamily="34" charset="0"/>
              </a:rPr>
              <a:t>Select the chart and click the </a:t>
            </a:r>
            <a:r>
              <a:rPr kumimoji="0" lang="en-US" altLang="en-US" sz="2400" b="1" i="0" u="none" strike="noStrike" cap="none" normalizeH="0" baseline="0" dirty="0">
                <a:ln>
                  <a:noFill/>
                </a:ln>
                <a:solidFill>
                  <a:schemeClr val="bg1"/>
                </a:solidFill>
                <a:effectLst/>
                <a:latin typeface="Arial" panose="020B0604020202020204" pitchFamily="34" charset="0"/>
              </a:rPr>
              <a:t>Drill-Down Arrow</a:t>
            </a:r>
            <a:r>
              <a:rPr kumimoji="0" lang="en-US" altLang="en-US" sz="2400" b="0" i="0" u="none" strike="noStrike" cap="none" normalizeH="0" baseline="0" dirty="0">
                <a:ln>
                  <a:noFill/>
                </a:ln>
                <a:solidFill>
                  <a:schemeClr val="bg1"/>
                </a:solidFill>
                <a:effectLst/>
                <a:latin typeface="Arial" panose="020B0604020202020204" pitchFamily="34" charset="0"/>
              </a:rPr>
              <a:t> in the toolbar.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bg1"/>
                </a:solidFill>
                <a:effectLst/>
                <a:latin typeface="Arial" panose="020B0604020202020204" pitchFamily="34" charset="0"/>
              </a:rPr>
              <a:t>Enable "Expand All Down One Level" for nested views.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bg1"/>
                </a:solidFill>
                <a:effectLst/>
                <a:latin typeface="Arial" panose="020B0604020202020204" pitchFamily="34" charset="0"/>
              </a:rPr>
              <a:t>Interact with the visual by clicking data points to navigate levels.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bg1"/>
                </a:solidFill>
                <a:effectLst/>
                <a:latin typeface="Arial" panose="020B0604020202020204" pitchFamily="34" charset="0"/>
              </a:rPr>
              <a:t>Use the </a:t>
            </a:r>
            <a:r>
              <a:rPr kumimoji="0" lang="en-US" altLang="en-US" sz="2400" b="1" i="0" u="none" strike="noStrike" cap="none" normalizeH="0" baseline="0" dirty="0">
                <a:ln>
                  <a:noFill/>
                </a:ln>
                <a:solidFill>
                  <a:schemeClr val="bg1"/>
                </a:solidFill>
                <a:effectLst/>
                <a:latin typeface="Arial" panose="020B0604020202020204" pitchFamily="34" charset="0"/>
              </a:rPr>
              <a:t>Up Arrow</a:t>
            </a:r>
            <a:r>
              <a:rPr kumimoji="0" lang="en-US" altLang="en-US" sz="2400" b="0" i="0" u="none" strike="noStrike" cap="none" normalizeH="0" baseline="0" dirty="0">
                <a:ln>
                  <a:noFill/>
                </a:ln>
                <a:solidFill>
                  <a:schemeClr val="bg1"/>
                </a:solidFill>
                <a:effectLst/>
                <a:latin typeface="Arial" panose="020B0604020202020204" pitchFamily="34" charset="0"/>
              </a:rPr>
              <a:t> to return to summary levels. </a:t>
            </a:r>
          </a:p>
        </p:txBody>
      </p:sp>
    </p:spTree>
    <p:extLst>
      <p:ext uri="{BB962C8B-B14F-4D97-AF65-F5344CB8AC3E}">
        <p14:creationId xmlns:p14="http://schemas.microsoft.com/office/powerpoint/2010/main" val="2499353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A78C7B06-A9B2-6CDE-A8DB-CFCFA88DEB3A}"/>
            </a:ext>
          </a:extLst>
        </p:cNvPr>
        <p:cNvGrpSpPr/>
        <p:nvPr/>
      </p:nvGrpSpPr>
      <p:grpSpPr>
        <a:xfrm>
          <a:off x="0" y="0"/>
          <a:ext cx="0" cy="0"/>
          <a:chOff x="0" y="0"/>
          <a:chExt cx="0" cy="0"/>
        </a:xfrm>
      </p:grpSpPr>
      <p:sp>
        <p:nvSpPr>
          <p:cNvPr id="55" name="Rectangle 54">
            <a:extLst>
              <a:ext uri="{FF2B5EF4-FFF2-40B4-BE49-F238E27FC236}">
                <a16:creationId xmlns:a16="http://schemas.microsoft.com/office/drawing/2014/main" id="{A69E0513-8458-6AA5-8D06-3B69BF5B3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42FA3E89-E254-067A-6BB2-9ECA6A9B172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b="-1"/>
          <a:stretch/>
        </p:blipFill>
        <p:spPr>
          <a:xfrm>
            <a:off x="-161026" y="58802"/>
            <a:ext cx="12553131" cy="6857990"/>
          </a:xfrm>
          <a:prstGeom prst="rect">
            <a:avLst/>
          </a:prstGeom>
        </p:spPr>
      </p:pic>
      <p:pic>
        <p:nvPicPr>
          <p:cNvPr id="57" name="Picture 56">
            <a:extLst>
              <a:ext uri="{FF2B5EF4-FFF2-40B4-BE49-F238E27FC236}">
                <a16:creationId xmlns:a16="http://schemas.microsoft.com/office/drawing/2014/main" id="{46422009-0549-8FD4-4DBC-8128B5B44E1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298A7382-263D-CEAF-2178-848ABECC3455}"/>
              </a:ext>
            </a:extLst>
          </p:cNvPr>
          <p:cNvSpPr>
            <a:spLocks noGrp="1"/>
          </p:cNvSpPr>
          <p:nvPr>
            <p:ph type="title"/>
          </p:nvPr>
        </p:nvSpPr>
        <p:spPr>
          <a:xfrm>
            <a:off x="279452" y="2354613"/>
            <a:ext cx="9345089" cy="970450"/>
          </a:xfrm>
        </p:spPr>
        <p:txBody>
          <a:bodyPr anchor="b">
            <a:normAutofit/>
          </a:bodyPr>
          <a:lstStyle/>
          <a:p>
            <a:pPr algn="l"/>
            <a:r>
              <a:rPr lang="en-US" sz="4400" b="1" dirty="0">
                <a:solidFill>
                  <a:schemeClr val="bg1"/>
                </a:solidFill>
                <a:effectLst/>
                <a:latin typeface="Arial" panose="020B0604020202020204" pitchFamily="34" charset="0"/>
                <a:cs typeface="Arial" panose="020B0604020202020204" pitchFamily="34" charset="0"/>
              </a:rPr>
              <a:t>CONCLUSION</a:t>
            </a:r>
          </a:p>
        </p:txBody>
      </p:sp>
      <p:sp>
        <p:nvSpPr>
          <p:cNvPr id="6" name="Rectangle 2">
            <a:extLst>
              <a:ext uri="{FF2B5EF4-FFF2-40B4-BE49-F238E27FC236}">
                <a16:creationId xmlns:a16="http://schemas.microsoft.com/office/drawing/2014/main" id="{73A046B3-10C7-7A63-06D6-27619BA3B8D1}"/>
              </a:ext>
            </a:extLst>
          </p:cNvPr>
          <p:cNvSpPr>
            <a:spLocks noGrp="1" noChangeArrowheads="1"/>
          </p:cNvSpPr>
          <p:nvPr>
            <p:ph idx="1"/>
          </p:nvPr>
        </p:nvSpPr>
        <p:spPr bwMode="auto">
          <a:xfrm>
            <a:off x="5152103" y="363806"/>
            <a:ext cx="6725265" cy="6247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dirty="0">
                <a:ln>
                  <a:noFill/>
                </a:ln>
                <a:solidFill>
                  <a:schemeClr val="bg1"/>
                </a:solidFill>
                <a:effectLst/>
                <a:latin typeface="Arial" panose="020B0604020202020204" pitchFamily="34" charset="0"/>
              </a:rPr>
              <a:t>I</a:t>
            </a:r>
            <a:r>
              <a:rPr kumimoji="0" lang="en-US" altLang="en-US" sz="2000" b="1" i="0" u="none" strike="noStrike" cap="none" normalizeH="0" baseline="0" dirty="0">
                <a:ln>
                  <a:noFill/>
                </a:ln>
                <a:solidFill>
                  <a:schemeClr val="bg1"/>
                </a:solidFill>
                <a:effectLst/>
                <a:latin typeface="Arial" panose="020B0604020202020204" pitchFamily="34" charset="0"/>
              </a:rPr>
              <a:t>mplementing hierarchies and drill-down functionality in Power BI is a powerful way to enhance data analysis and reporting. These features allow users to organize data logically and interactively explore it across different levels, making it easier to uncover insights and trends. Hierarchies streamline complex datasets into manageable chunks, while drill-down functionality enables users to dive deeper into the data, fostering a more intuitive and dynamic reporting experience. By mastering these features, you can create reports that are not only informative but also user-friendly and engaging. Whether you're analyzing sales data, tracking employee performance, or managing financial reports, hierarchies and drill-downs provide the flexibility and depth necessary to unlock the full potential of your data. Embracing these features will empower you to transform your reports into interactive, actionable insights that drive better decision-making.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3820801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64883985-CFA6-2B0E-BAC3-8E131E98470B}"/>
            </a:ext>
          </a:extLst>
        </p:cNvPr>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A49306B0-7FF3-F901-5DFA-34D8C5F6D3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4901D66E-AC6A-B3CF-7A77-8B0D1F9B193D}"/>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b="-1"/>
          <a:stretch/>
        </p:blipFill>
        <p:spPr>
          <a:xfrm>
            <a:off x="76202" y="63217"/>
            <a:ext cx="6096000" cy="6857990"/>
          </a:xfrm>
          <a:prstGeom prst="rect">
            <a:avLst/>
          </a:prstGeom>
        </p:spPr>
      </p:pic>
      <p:pic>
        <p:nvPicPr>
          <p:cNvPr id="57" name="Picture 56">
            <a:extLst>
              <a:ext uri="{FF2B5EF4-FFF2-40B4-BE49-F238E27FC236}">
                <a16:creationId xmlns:a16="http://schemas.microsoft.com/office/drawing/2014/main" id="{5C114D29-5E8A-2930-7E23-F41A643EEE6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A75160E6-D2AF-42A9-8C89-F9CCEDB5A25D}"/>
              </a:ext>
            </a:extLst>
          </p:cNvPr>
          <p:cNvSpPr>
            <a:spLocks noGrp="1"/>
          </p:cNvSpPr>
          <p:nvPr>
            <p:ph type="title"/>
          </p:nvPr>
        </p:nvSpPr>
        <p:spPr>
          <a:xfrm>
            <a:off x="1097451" y="2521762"/>
            <a:ext cx="4538124" cy="970450"/>
          </a:xfrm>
        </p:spPr>
        <p:txBody>
          <a:bodyPr anchor="b">
            <a:normAutofit/>
          </a:bodyPr>
          <a:lstStyle/>
          <a:p>
            <a:pPr algn="l"/>
            <a:r>
              <a:rPr lang="en-US" sz="4000" dirty="0">
                <a:solidFill>
                  <a:schemeClr val="bg1"/>
                </a:solidFill>
                <a:effectLst/>
                <a:latin typeface="Arial" panose="020B0604020202020204" pitchFamily="34" charset="0"/>
                <a:cs typeface="Arial" panose="020B0604020202020204" pitchFamily="34" charset="0"/>
              </a:rPr>
              <a:t>THANK YOU</a:t>
            </a:r>
          </a:p>
        </p:txBody>
      </p:sp>
      <p:sp>
        <p:nvSpPr>
          <p:cNvPr id="24" name="Content Placeholder 2">
            <a:extLst>
              <a:ext uri="{FF2B5EF4-FFF2-40B4-BE49-F238E27FC236}">
                <a16:creationId xmlns:a16="http://schemas.microsoft.com/office/drawing/2014/main" id="{B6E67DF1-8C26-E0BB-B4AC-7E0446AAC6AF}"/>
              </a:ext>
            </a:extLst>
          </p:cNvPr>
          <p:cNvSpPr>
            <a:spLocks noGrp="1"/>
          </p:cNvSpPr>
          <p:nvPr>
            <p:ph idx="1"/>
          </p:nvPr>
        </p:nvSpPr>
        <p:spPr>
          <a:xfrm>
            <a:off x="6900492" y="1732449"/>
            <a:ext cx="4849055" cy="4058751"/>
          </a:xfrm>
        </p:spPr>
        <p:txBody>
          <a:bodyPr anchor="t">
            <a:normAutofit/>
          </a:bodyPr>
          <a:lstStyle/>
          <a:p>
            <a:pPr marL="36900" indent="0">
              <a:buNone/>
            </a:pPr>
            <a:r>
              <a:rPr lang="en-US" sz="3600" dirty="0">
                <a:solidFill>
                  <a:schemeClr val="bg1"/>
                </a:solidFill>
                <a:effectLst/>
              </a:rPr>
              <a:t>If you have any doubts</a:t>
            </a:r>
          </a:p>
          <a:p>
            <a:pPr marL="36900" indent="0">
              <a:buNone/>
            </a:pPr>
            <a:endParaRPr lang="en-US" sz="3600" dirty="0">
              <a:solidFill>
                <a:schemeClr val="bg1"/>
              </a:solidFill>
              <a:effectLst/>
            </a:endParaRPr>
          </a:p>
          <a:p>
            <a:pPr marL="36900" indent="0">
              <a:buNone/>
            </a:pPr>
            <a:r>
              <a:rPr lang="en-US" sz="3600" dirty="0">
                <a:solidFill>
                  <a:schemeClr val="bg1"/>
                </a:solidFill>
                <a:effectLst/>
              </a:rPr>
              <a:t>thahliyamist@gmail.com</a:t>
            </a:r>
          </a:p>
        </p:txBody>
      </p:sp>
    </p:spTree>
    <p:extLst>
      <p:ext uri="{BB962C8B-B14F-4D97-AF65-F5344CB8AC3E}">
        <p14:creationId xmlns:p14="http://schemas.microsoft.com/office/powerpoint/2010/main" val="2329127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3.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4.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5.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6.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7.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8.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9.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Using Custom Visuals in Power BI,Day 24</Template>
  <TotalTime>13</TotalTime>
  <Words>549</Words>
  <Application>Microsoft Office PowerPoint</Application>
  <PresentationFormat>Widescreen</PresentationFormat>
  <Paragraphs>60</Paragraphs>
  <Slides>9</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Goudy Old Style</vt:lpstr>
      <vt:lpstr>Wingdings 2</vt:lpstr>
      <vt:lpstr>SlateVTI</vt:lpstr>
      <vt:lpstr>Implementing Hierarchies and Drill-Down Functionality in Power BI</vt:lpstr>
      <vt:lpstr>PowerPoint Presentation</vt:lpstr>
      <vt:lpstr>Why Use Hierarchies and Drill-Down in Power BI?</vt:lpstr>
      <vt:lpstr>What Are Hierarchies?</vt:lpstr>
      <vt:lpstr>Creating Hierarchies</vt:lpstr>
      <vt:lpstr>What Is Drill-Down?</vt:lpstr>
      <vt:lpstr>Enabling Drill-Down in Power BI</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Thahliya M</dc:creator>
  <cp:lastModifiedBy>Thahliya M</cp:lastModifiedBy>
  <cp:revision>1</cp:revision>
  <dcterms:created xsi:type="dcterms:W3CDTF">2024-11-12T17:14:18Z</dcterms:created>
  <dcterms:modified xsi:type="dcterms:W3CDTF">2024-11-12T17:28:18Z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