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79" r:id="rId7"/>
    <p:sldId id="278" r:id="rId8"/>
    <p:sldId id="258" r:id="rId9"/>
    <p:sldId id="281" r:id="rId10"/>
    <p:sldId id="28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2" autoAdjust="0"/>
    <p:restoredTop sz="90655" autoAdjust="0"/>
  </p:normalViewPr>
  <p:slideViewPr>
    <p:cSldViewPr snapToGrid="0">
      <p:cViewPr varScale="1">
        <p:scale>
          <a:sx n="72" d="100"/>
          <a:sy n="72" d="100"/>
        </p:scale>
        <p:origin x="82" y="12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11/20/2024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2799645" y="1704190"/>
            <a:ext cx="8245378" cy="3200400"/>
          </a:xfrm>
        </p:spPr>
        <p:txBody>
          <a:bodyPr anchor="ctr"/>
          <a:lstStyle/>
          <a:p>
            <a:r>
              <a:rPr lang="en-US" sz="5400" b="1" dirty="0"/>
              <a:t>Aggregate Functions and GROUP BY Clause in MySQL</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063880" y="-526256"/>
            <a:ext cx="9594144" cy="1325563"/>
          </a:xfrm>
        </p:spPr>
        <p:txBody>
          <a:bodyPr>
            <a:normAutofit/>
          </a:bodyPr>
          <a:lstStyle/>
          <a:p>
            <a:r>
              <a:rPr lang="en-IN" sz="4000" b="1" dirty="0">
                <a:solidFill>
                  <a:schemeClr val="tx1"/>
                </a:solidFill>
              </a:rPr>
              <a:t>What Are Aggregate Functions?</a:t>
            </a:r>
            <a:endParaRPr lang="en-US" sz="4000" b="1" dirty="0">
              <a:solidFill>
                <a:schemeClr val="tx1"/>
              </a:solidFill>
            </a:endParaRP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5401" y="639818"/>
            <a:ext cx="11921198" cy="3269589"/>
          </a:xfrm>
        </p:spPr>
        <p:txBody>
          <a:bodyPr>
            <a:noAutofit/>
          </a:bodyPr>
          <a:lstStyle/>
          <a:p>
            <a:r>
              <a:rPr lang="en-US" sz="2000" dirty="0">
                <a:solidFill>
                  <a:schemeClr val="tx1"/>
                </a:solidFill>
              </a:rPr>
              <a:t>Aggregate functions in SQL are used to perform calculations on a group of values and return a single result. They are essential for summarizing data and generating insights from large datasets.</a:t>
            </a:r>
          </a:p>
          <a:p>
            <a:r>
              <a:rPr lang="en-US" sz="2000" b="1" dirty="0">
                <a:solidFill>
                  <a:schemeClr val="tx1"/>
                </a:solidFill>
              </a:rPr>
              <a:t>Key Features:</a:t>
            </a:r>
            <a:endParaRPr lang="en-US" sz="2000" dirty="0">
              <a:solidFill>
                <a:schemeClr val="tx1"/>
              </a:solidFill>
            </a:endParaRPr>
          </a:p>
          <a:p>
            <a:pPr>
              <a:lnSpc>
                <a:spcPct val="100000"/>
              </a:lnSpc>
              <a:buFont typeface="Arial" panose="020B0604020202020204" pitchFamily="34" charset="0"/>
              <a:buChar char="•"/>
            </a:pPr>
            <a:r>
              <a:rPr lang="en-US" sz="2000" dirty="0">
                <a:solidFill>
                  <a:schemeClr val="tx1"/>
                </a:solidFill>
              </a:rPr>
              <a:t>Perform calculations over multiple rows.</a:t>
            </a:r>
          </a:p>
          <a:p>
            <a:pPr>
              <a:buFont typeface="Arial" panose="020B0604020202020204" pitchFamily="34" charset="0"/>
              <a:buChar char="•"/>
            </a:pPr>
            <a:r>
              <a:rPr lang="en-US" sz="2000" dirty="0">
                <a:solidFill>
                  <a:schemeClr val="tx1"/>
                </a:solidFill>
              </a:rPr>
              <a:t>Often used with GROUP BY for grouped summaries.</a:t>
            </a:r>
          </a:p>
          <a:p>
            <a:pPr>
              <a:buFont typeface="Arial" panose="020B0604020202020204" pitchFamily="34" charset="0"/>
              <a:buChar char="•"/>
            </a:pPr>
            <a:r>
              <a:rPr lang="en-US" sz="2000" dirty="0">
                <a:solidFill>
                  <a:schemeClr val="tx1"/>
                </a:solidFill>
              </a:rPr>
              <a:t>Widely applicable in business intelligence, reporting, and analytics.</a:t>
            </a:r>
          </a:p>
          <a:p>
            <a:r>
              <a:rPr lang="en-US" sz="2000" b="1" dirty="0">
                <a:solidFill>
                  <a:schemeClr val="tx1"/>
                </a:solidFill>
              </a:rPr>
              <a:t>List of Common Aggregate Functions:</a:t>
            </a:r>
            <a:endParaRPr lang="en-US" sz="2000" dirty="0">
              <a:solidFill>
                <a:schemeClr val="tx1"/>
              </a:solidFill>
            </a:endParaRPr>
          </a:p>
          <a:p>
            <a:r>
              <a:rPr lang="en-US" sz="2000" b="1" dirty="0">
                <a:solidFill>
                  <a:schemeClr val="tx1"/>
                </a:solidFill>
              </a:rPr>
              <a:t>SUM()</a:t>
            </a:r>
            <a:r>
              <a:rPr lang="en-US" sz="2000" dirty="0">
                <a:solidFill>
                  <a:schemeClr val="tx1"/>
                </a:solidFill>
              </a:rPr>
              <a:t>: Calculates the total of numeric values.</a:t>
            </a:r>
          </a:p>
          <a:p>
            <a:pPr>
              <a:buFont typeface="+mj-lt"/>
              <a:buAutoNum type="arabicPeriod"/>
            </a:pPr>
            <a:r>
              <a:rPr lang="en-US" sz="2000" b="1" dirty="0">
                <a:solidFill>
                  <a:schemeClr val="tx1"/>
                </a:solidFill>
              </a:rPr>
              <a:t>AVG()</a:t>
            </a:r>
            <a:r>
              <a:rPr lang="en-US" sz="2000" dirty="0">
                <a:solidFill>
                  <a:schemeClr val="tx1"/>
                </a:solidFill>
              </a:rPr>
              <a:t>: Determines the average value.</a:t>
            </a:r>
          </a:p>
          <a:p>
            <a:pPr>
              <a:lnSpc>
                <a:spcPct val="100000"/>
              </a:lnSpc>
              <a:buFont typeface="+mj-lt"/>
              <a:buAutoNum type="arabicPeriod"/>
            </a:pPr>
            <a:r>
              <a:rPr lang="en-US" sz="2000" b="1" dirty="0">
                <a:solidFill>
                  <a:schemeClr val="tx1"/>
                </a:solidFill>
              </a:rPr>
              <a:t>MAX()</a:t>
            </a:r>
            <a:r>
              <a:rPr lang="en-US" sz="2000" dirty="0">
                <a:solidFill>
                  <a:schemeClr val="tx1"/>
                </a:solidFill>
              </a:rPr>
              <a:t>: Returns the maximum value in a column.</a:t>
            </a:r>
          </a:p>
          <a:p>
            <a:pPr>
              <a:buFont typeface="+mj-lt"/>
              <a:buAutoNum type="arabicPeriod"/>
            </a:pPr>
            <a:r>
              <a:rPr lang="en-US" sz="2000" b="1" dirty="0">
                <a:solidFill>
                  <a:schemeClr val="tx1"/>
                </a:solidFill>
              </a:rPr>
              <a:t>MIN()</a:t>
            </a:r>
            <a:r>
              <a:rPr lang="en-US" sz="2000" dirty="0">
                <a:solidFill>
                  <a:schemeClr val="tx1"/>
                </a:solidFill>
              </a:rPr>
              <a:t>: Returns the minimum value in a column.</a:t>
            </a:r>
          </a:p>
          <a:p>
            <a:pPr>
              <a:buFont typeface="+mj-lt"/>
              <a:buAutoNum type="arabicPeriod"/>
            </a:pPr>
            <a:r>
              <a:rPr lang="en-US" sz="2000" b="1" dirty="0">
                <a:solidFill>
                  <a:schemeClr val="tx1"/>
                </a:solidFill>
              </a:rPr>
              <a:t>COUNT()</a:t>
            </a:r>
            <a:r>
              <a:rPr lang="en-US" sz="2000" dirty="0">
                <a:solidFill>
                  <a:schemeClr val="tx1"/>
                </a:solidFill>
              </a:rPr>
              <a:t>: Counts the number of rows in a group.</a:t>
            </a:r>
          </a:p>
          <a:p>
            <a:endParaRPr lang="en-US" sz="2000" dirty="0">
              <a:solidFill>
                <a:schemeClr val="tx1"/>
              </a:solidFill>
            </a:endParaRP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BA413EE-8651-61CF-1954-EDC34026C45C}"/>
              </a:ext>
            </a:extLst>
          </p:cNvPr>
          <p:cNvSpPr>
            <a:spLocks noChangeArrowheads="1"/>
          </p:cNvSpPr>
          <p:nvPr/>
        </p:nvSpPr>
        <p:spPr bwMode="auto">
          <a:xfrm>
            <a:off x="868680" y="705237"/>
            <a:ext cx="104546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Arial" panose="020B0604020202020204" pitchFamily="34" charset="0"/>
              </a:rPr>
              <a:t> 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Unicode MS"/>
              </a:rPr>
              <a:t>SELECT AGGREGATE_FUNCTION(</a:t>
            </a:r>
            <a:r>
              <a:rPr kumimoji="0" lang="en-US" altLang="en-US" sz="2400" b="0" i="0" u="none" strike="noStrike" cap="none" normalizeH="0" baseline="0" dirty="0" err="1">
                <a:ln>
                  <a:noFill/>
                </a:ln>
                <a:solidFill>
                  <a:schemeClr val="bg1"/>
                </a:solidFill>
                <a:effectLst/>
                <a:latin typeface="Arial Unicode MS"/>
              </a:rPr>
              <a:t>column_name</a:t>
            </a:r>
            <a:r>
              <a:rPr kumimoji="0" lang="en-US" altLang="en-US" sz="2400" b="0" i="0" u="none" strike="noStrike" cap="none" normalizeH="0" baseline="0" dirty="0">
                <a:ln>
                  <a:noFill/>
                </a:ln>
                <a:solidFill>
                  <a:schemeClr val="bg1"/>
                </a:solidFill>
                <a:effectLst/>
                <a:latin typeface="Arial Unicode MS"/>
              </a:rPr>
              <a:t>) FROM </a:t>
            </a:r>
            <a:r>
              <a:rPr kumimoji="0" lang="en-US" altLang="en-US" sz="2400" b="0" i="0" u="none" strike="noStrike" cap="none" normalizeH="0" baseline="0" dirty="0" err="1">
                <a:ln>
                  <a:noFill/>
                </a:ln>
                <a:solidFill>
                  <a:schemeClr val="bg1"/>
                </a:solidFill>
                <a:effectLst/>
                <a:latin typeface="Arial Unicode MS"/>
              </a:rPr>
              <a:t>table_name</a:t>
            </a:r>
            <a:r>
              <a:rPr kumimoji="0" lang="en-US" altLang="en-US" sz="2400" b="0" i="0" u="none" strike="noStrike" cap="none" normalizeH="0" baseline="0" dirty="0">
                <a:ln>
                  <a:noFill/>
                </a:ln>
                <a:solidFill>
                  <a:schemeClr val="bg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bg1"/>
                </a:solidFill>
                <a:effectLst/>
                <a:latin typeface="Arial" panose="020B0604020202020204" pitchFamily="34" charset="0"/>
              </a:rPr>
              <a:t>Example:</a:t>
            </a:r>
            <a:endParaRPr kumimoji="0" lang="en-US" altLang="en-US" sz="24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Unicode MS"/>
              </a:rPr>
              <a:t>SELECT SUM(salary) FROM employees;</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chemeClr val="bg1"/>
                </a:solidFill>
              </a:rPr>
              <a:t>SELECT AVG(age) FROM customers;</a:t>
            </a:r>
          </a:p>
          <a:p>
            <a:pPr marL="0" marR="0" lvl="0" indent="0" algn="l" defTabSz="914400" rtl="0" eaLnBrk="0" fontAlgn="base" latinLnBrk="0" hangingPunct="0">
              <a:lnSpc>
                <a:spcPct val="100000"/>
              </a:lnSpc>
              <a:spcBef>
                <a:spcPct val="0"/>
              </a:spcBef>
              <a:spcAft>
                <a:spcPct val="0"/>
              </a:spcAft>
              <a:buClrTx/>
              <a:buSzTx/>
              <a:buFontTx/>
              <a:buNone/>
              <a:tabLst/>
            </a:pPr>
            <a:r>
              <a:rPr lang="en-IN" sz="2400" dirty="0">
                <a:solidFill>
                  <a:schemeClr val="bg1"/>
                </a:solidFill>
              </a:rPr>
              <a:t>SELECT COUNT(*) FROM orders;</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chemeClr val="bg1"/>
                </a:solidFill>
              </a:rPr>
              <a:t>SELECT MAX(salary) FROM employees;</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chemeClr val="bg1"/>
                </a:solidFill>
              </a:rPr>
              <a:t>SELECT MIN(price) FROM products;</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24145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FEC9790-1F98-C8E8-6D54-E0EEA4FB0BB6}"/>
              </a:ext>
            </a:extLst>
          </p:cNvPr>
          <p:cNvSpPr>
            <a:spLocks noGrp="1" noChangeArrowheads="1"/>
          </p:cNvSpPr>
          <p:nvPr>
            <p:ph type="ctrTitle"/>
          </p:nvPr>
        </p:nvSpPr>
        <p:spPr bwMode="auto">
          <a:xfrm>
            <a:off x="338115" y="120402"/>
            <a:ext cx="10650243" cy="661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What is GROUP BY </a:t>
            </a:r>
            <a:r>
              <a:rPr lang="en-US" altLang="en-US" sz="4000" b="1" cap="none" dirty="0">
                <a:latin typeface="Arial" panose="020B0604020202020204" pitchFamily="34" charset="0"/>
              </a:rPr>
              <a:t>?</a:t>
            </a:r>
            <a:endParaRPr kumimoji="0" lang="en-US" altLang="en-US" sz="4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The GROUP BY clause groups rows that have the same values in specified columns into aggregated rows. It's typically used with aggregate functions to generate summaries for each group.</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Key Features of GROUP BY:</a:t>
            </a:r>
            <a:br>
              <a:rPr kumimoji="0" lang="en-US" altLang="en-US" sz="2400" b="1"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Groups rows based on one or more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Used to aggregate data (e.g., sales totals per product).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Columns in the SELECT statement must either be part of an aggregate function or included in the GROUP BY clause.</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Syntax:</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a:t>
            </a:r>
            <a:r>
              <a:rPr kumimoji="0" lang="en-US" altLang="en-US" sz="2400" b="0" i="0" u="none" strike="noStrike" cap="none" normalizeH="0" baseline="0" dirty="0" err="1">
                <a:ln>
                  <a:noFill/>
                </a:ln>
                <a:solidFill>
                  <a:schemeClr val="tx1"/>
                </a:solidFill>
                <a:effectLst/>
                <a:latin typeface="Arial Unicode MS"/>
              </a:rPr>
              <a:t>column_name</a:t>
            </a:r>
            <a:r>
              <a:rPr kumimoji="0" lang="en-US" altLang="en-US" sz="2400" b="0" i="0" u="none" strike="noStrike" cap="none" normalizeH="0" baseline="0" dirty="0">
                <a:ln>
                  <a:noFill/>
                </a:ln>
                <a:solidFill>
                  <a:schemeClr val="tx1"/>
                </a:solidFill>
                <a:effectLst/>
                <a:latin typeface="Arial Unicode MS"/>
              </a:rPr>
              <a:t>, AGGREGATE_FUNCTION(</a:t>
            </a:r>
            <a:r>
              <a:rPr kumimoji="0" lang="en-US" altLang="en-US" sz="2400" b="0" i="0" u="none" strike="noStrike" cap="none" normalizeH="0" baseline="0" dirty="0" err="1">
                <a:ln>
                  <a:noFill/>
                </a:ln>
                <a:solidFill>
                  <a:schemeClr val="tx1"/>
                </a:solidFill>
                <a:effectLst/>
                <a:latin typeface="Arial Unicode MS"/>
              </a:rPr>
              <a:t>column_name</a:t>
            </a:r>
            <a:r>
              <a:rPr kumimoji="0" lang="en-US" altLang="en-US" sz="2400" b="0" i="0" u="none" strike="noStrike" cap="none" normalizeH="0" baseline="0" dirty="0">
                <a:ln>
                  <a:noFill/>
                </a:ln>
                <a:solidFill>
                  <a:schemeClr val="tx1"/>
                </a:solidFill>
                <a:effectLst/>
                <a:latin typeface="Arial Unicode MS"/>
              </a:rPr>
              <a:t>) FROM </a:t>
            </a:r>
            <a:r>
              <a:rPr kumimoji="0" lang="en-US" altLang="en-US" sz="2400" b="0" i="0" u="none" strike="noStrike" cap="none" normalizeH="0" baseline="0" dirty="0" err="1">
                <a:ln>
                  <a:noFill/>
                </a:ln>
                <a:solidFill>
                  <a:schemeClr val="tx1"/>
                </a:solidFill>
                <a:effectLst/>
                <a:latin typeface="Arial Unicode MS"/>
              </a:rPr>
              <a:t>table_name</a:t>
            </a:r>
            <a:r>
              <a:rPr kumimoji="0" lang="en-US" altLang="en-US" sz="2400" b="0" i="0" u="none" strike="noStrike" cap="none" normalizeH="0" baseline="0" dirty="0">
                <a:ln>
                  <a:noFill/>
                </a:ln>
                <a:solidFill>
                  <a:schemeClr val="tx1"/>
                </a:solidFill>
                <a:effectLst/>
                <a:latin typeface="Arial Unicode MS"/>
              </a:rPr>
              <a:t> GROUP BY </a:t>
            </a:r>
            <a:r>
              <a:rPr kumimoji="0" lang="en-US" altLang="en-US" sz="2400" b="0" i="0" u="none" strike="noStrike" cap="none" normalizeH="0" baseline="0" dirty="0" err="1">
                <a:ln>
                  <a:noFill/>
                </a:ln>
                <a:solidFill>
                  <a:schemeClr val="tx1"/>
                </a:solidFill>
                <a:effectLst/>
                <a:latin typeface="Arial Unicode MS"/>
              </a:rPr>
              <a:t>column_name</a:t>
            </a:r>
            <a:r>
              <a:rPr kumimoji="0" lang="en-US" altLang="en-US" sz="2400" b="0" i="0" u="none" strike="noStrike" cap="none" normalizeH="0" baseline="0" dirty="0">
                <a:ln>
                  <a:noFill/>
                </a:ln>
                <a:solidFill>
                  <a:schemeClr val="tx1"/>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869846" cy="365125"/>
          </a:xfrm>
        </p:spPr>
        <p:txBody>
          <a:bodyPr/>
          <a:lstStyle/>
          <a:p>
            <a:fld id="{A49DFD55-3C28-40EF-9E31-A92D2E4017FF}" type="slidenum">
              <a:rPr lang="en-US" smtClean="0"/>
              <a:pPr/>
              <a:t>5</a:t>
            </a:fld>
            <a:endParaRPr lang="en-US" dirty="0"/>
          </a:p>
        </p:txBody>
      </p:sp>
      <p:sp>
        <p:nvSpPr>
          <p:cNvPr id="4" name="Rectangle 1">
            <a:extLst>
              <a:ext uri="{FF2B5EF4-FFF2-40B4-BE49-F238E27FC236}">
                <a16:creationId xmlns:a16="http://schemas.microsoft.com/office/drawing/2014/main" id="{6F0D8698-11C8-FBB5-06DF-E6B9FBB0485A}"/>
              </a:ext>
            </a:extLst>
          </p:cNvPr>
          <p:cNvSpPr>
            <a:spLocks noGrp="1" noChangeArrowheads="1"/>
          </p:cNvSpPr>
          <p:nvPr>
            <p:ph sz="half" idx="2"/>
          </p:nvPr>
        </p:nvSpPr>
        <p:spPr bwMode="auto">
          <a:xfrm>
            <a:off x="672148" y="207160"/>
            <a:ext cx="10087292"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GROUP BY with HAVING Clause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1" i="0" u="none" strike="noStrike" cap="none" normalizeH="0" baseline="0" dirty="0">
                <a:ln>
                  <a:noFill/>
                </a:ln>
                <a:solidFill>
                  <a:schemeClr val="tx1"/>
                </a:solidFill>
                <a:effectLst/>
                <a:latin typeface="Arial" panose="020B0604020202020204" pitchFamily="34" charset="0"/>
              </a:rPr>
              <a:t>HAVING</a:t>
            </a:r>
            <a:r>
              <a:rPr kumimoji="0" lang="en-US" altLang="en-US" sz="2400" b="0" i="0" u="none" strike="noStrike" cap="none" normalizeH="0" baseline="0" dirty="0">
                <a:ln>
                  <a:noFill/>
                </a:ln>
                <a:solidFill>
                  <a:schemeClr val="tx1"/>
                </a:solidFill>
                <a:effectLst/>
                <a:latin typeface="Arial" panose="020B0604020202020204" pitchFamily="34" charset="0"/>
              </a:rPr>
              <a:t> clause filters grouped results based on aggregate calculations. It’s like the </a:t>
            </a:r>
            <a:r>
              <a:rPr kumimoji="0" lang="en-US" altLang="en-US" sz="2400" b="0" i="0" u="none" strike="noStrike" cap="none" normalizeH="0" baseline="0" dirty="0">
                <a:ln>
                  <a:noFill/>
                </a:ln>
                <a:solidFill>
                  <a:schemeClr val="tx1"/>
                </a:solidFill>
                <a:effectLst/>
                <a:latin typeface="Arial Unicode MS"/>
              </a:rPr>
              <a:t>WHERE</a:t>
            </a:r>
            <a:r>
              <a:rPr kumimoji="0" lang="en-US" altLang="en-US" sz="2400" b="0" i="0" u="none" strike="noStrike" cap="none" normalizeH="0" baseline="0" dirty="0">
                <a:ln>
                  <a:noFill/>
                </a:ln>
                <a:solidFill>
                  <a:schemeClr val="tx1"/>
                </a:solidFill>
                <a:effectLst/>
              </a:rPr>
              <a:t> clause, but for grouped data.</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Unicode MS"/>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a:t>
            </a:r>
            <a:r>
              <a:rPr kumimoji="0" lang="en-US" altLang="en-US" sz="2400" b="0" i="0" u="none" strike="noStrike" cap="none" normalizeH="0" baseline="0" dirty="0" err="1">
                <a:ln>
                  <a:noFill/>
                </a:ln>
                <a:solidFill>
                  <a:schemeClr val="tx1"/>
                </a:solidFill>
                <a:effectLst/>
                <a:latin typeface="Arial Unicode MS"/>
              </a:rPr>
              <a:t>column_name</a:t>
            </a:r>
            <a:r>
              <a:rPr kumimoji="0" lang="en-US" altLang="en-US" sz="2400" b="0" i="0" u="none" strike="noStrike" cap="none" normalizeH="0" baseline="0" dirty="0">
                <a:ln>
                  <a:noFill/>
                </a:ln>
                <a:solidFill>
                  <a:schemeClr val="tx1"/>
                </a:solidFill>
                <a:effectLst/>
                <a:latin typeface="Arial Unicode MS"/>
              </a:rPr>
              <a:t>, AGGREGATE_FUNCTION(</a:t>
            </a:r>
            <a:r>
              <a:rPr kumimoji="0" lang="en-US" altLang="en-US" sz="2400" b="0" i="0" u="none" strike="noStrike" cap="none" normalizeH="0" baseline="0" dirty="0" err="1">
                <a:ln>
                  <a:noFill/>
                </a:ln>
                <a:solidFill>
                  <a:schemeClr val="tx1"/>
                </a:solidFill>
                <a:effectLst/>
                <a:latin typeface="Arial Unicode MS"/>
              </a:rPr>
              <a:t>column_name</a:t>
            </a:r>
            <a:r>
              <a:rPr kumimoji="0" lang="en-US" altLang="en-US" sz="2400" b="0" i="0" u="none" strike="noStrike" cap="none" normalizeH="0" baseline="0" dirty="0">
                <a:ln>
                  <a:noFill/>
                </a:ln>
                <a:solidFill>
                  <a:schemeClr val="tx1"/>
                </a:solidFill>
                <a:effectLst/>
                <a:latin typeface="Arial Unicode MS"/>
              </a:rPr>
              <a:t>) FROM </a:t>
            </a:r>
            <a:r>
              <a:rPr kumimoji="0" lang="en-US" altLang="en-US" sz="2400" b="0" i="0" u="none" strike="noStrike" cap="none" normalizeH="0" baseline="0" dirty="0" err="1">
                <a:ln>
                  <a:noFill/>
                </a:ln>
                <a:solidFill>
                  <a:schemeClr val="tx1"/>
                </a:solidFill>
                <a:effectLst/>
                <a:latin typeface="Arial Unicode MS"/>
              </a:rPr>
              <a:t>table_name</a:t>
            </a:r>
            <a:r>
              <a:rPr kumimoji="0" lang="en-US" altLang="en-US" sz="2400" b="0" i="0" u="none" strike="noStrike" cap="none" normalizeH="0" baseline="0" dirty="0">
                <a:ln>
                  <a:noFill/>
                </a:ln>
                <a:solidFill>
                  <a:schemeClr val="tx1"/>
                </a:solidFill>
                <a:effectLst/>
                <a:latin typeface="Arial Unicode MS"/>
              </a:rPr>
              <a:t> GROUP BY </a:t>
            </a:r>
            <a:r>
              <a:rPr kumimoji="0" lang="en-US" altLang="en-US" sz="2400" b="0" i="0" u="none" strike="noStrike" cap="none" normalizeH="0" baseline="0" dirty="0" err="1">
                <a:ln>
                  <a:noFill/>
                </a:ln>
                <a:solidFill>
                  <a:schemeClr val="tx1"/>
                </a:solidFill>
                <a:effectLst/>
                <a:latin typeface="Arial Unicode MS"/>
              </a:rPr>
              <a:t>column_name</a:t>
            </a:r>
            <a:r>
              <a:rPr kumimoji="0" lang="en-US" altLang="en-US" sz="2400" b="0" i="0" u="none" strike="noStrike" cap="none" normalizeH="0" baseline="0" dirty="0">
                <a:ln>
                  <a:noFill/>
                </a:ln>
                <a:solidFill>
                  <a:schemeClr val="tx1"/>
                </a:solidFill>
                <a:effectLst/>
                <a:latin typeface="Arial Unicode MS"/>
              </a:rPr>
              <a:t> HAVING AGGREGATE_FUNCTION(</a:t>
            </a:r>
            <a:r>
              <a:rPr kumimoji="0" lang="en-US" altLang="en-US" sz="2400" b="0" i="0" u="none" strike="noStrike" cap="none" normalizeH="0" baseline="0" dirty="0" err="1">
                <a:ln>
                  <a:noFill/>
                </a:ln>
                <a:solidFill>
                  <a:schemeClr val="tx1"/>
                </a:solidFill>
                <a:effectLst/>
                <a:latin typeface="Arial Unicode MS"/>
              </a:rPr>
              <a:t>column_name</a:t>
            </a:r>
            <a:r>
              <a:rPr kumimoji="0" lang="en-US" altLang="en-US" sz="2400" b="0" i="0" u="none" strike="noStrike" cap="none" normalizeH="0" baseline="0" dirty="0">
                <a:ln>
                  <a:noFill/>
                </a:ln>
                <a:solidFill>
                  <a:schemeClr val="tx1"/>
                </a:solidFill>
                <a:effectLst/>
                <a:latin typeface="Arial Unicode MS"/>
              </a:rPr>
              <a:t>) condition;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department, SUM(salary) AS </a:t>
            </a:r>
            <a:r>
              <a:rPr kumimoji="0" lang="en-US" altLang="en-US" sz="2400" b="0" i="0" u="none" strike="noStrike" cap="none" normalizeH="0" baseline="0" dirty="0" err="1">
                <a:ln>
                  <a:noFill/>
                </a:ln>
                <a:solidFill>
                  <a:schemeClr val="tx1"/>
                </a:solidFill>
                <a:effectLst/>
                <a:latin typeface="Arial Unicode MS"/>
              </a:rPr>
              <a:t>total_salary</a:t>
            </a:r>
            <a:r>
              <a:rPr kumimoji="0" lang="en-US" altLang="en-US" sz="2400" b="0" i="0" u="none" strike="noStrike" cap="none" normalizeH="0" baseline="0" dirty="0">
                <a:ln>
                  <a:noFill/>
                </a:ln>
                <a:solidFill>
                  <a:schemeClr val="tx1"/>
                </a:solidFill>
                <a:effectLst/>
                <a:latin typeface="Arial Unicode MS"/>
              </a:rPr>
              <a:t> FROM employees GROUP BY department HAVING SUM(salary) &gt; 50000;</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F59BB3-954C-3EA6-96D5-705EFFC6286F}"/>
              </a:ext>
            </a:extLst>
          </p:cNvPr>
          <p:cNvSpPr>
            <a:spLocks noGrp="1"/>
          </p:cNvSpPr>
          <p:nvPr>
            <p:ph type="sldNum" sz="quarter" idx="12"/>
          </p:nvPr>
        </p:nvSpPr>
        <p:spPr>
          <a:xfrm>
            <a:off x="10305131" y="6441409"/>
            <a:ext cx="742112" cy="365125"/>
          </a:xfrm>
        </p:spPr>
        <p:txBody>
          <a:bodyPr/>
          <a:lstStyle/>
          <a:p>
            <a:fld id="{A49DFD55-3C28-40EF-9E31-A92D2E4017FF}" type="slidenum">
              <a:rPr lang="en-US" sz="2400" smtClean="0"/>
              <a:pPr/>
              <a:t>6</a:t>
            </a:fld>
            <a:endParaRPr lang="en-US" sz="2400" dirty="0"/>
          </a:p>
        </p:txBody>
      </p:sp>
      <p:sp>
        <p:nvSpPr>
          <p:cNvPr id="5" name="Rectangle 1">
            <a:extLst>
              <a:ext uri="{FF2B5EF4-FFF2-40B4-BE49-F238E27FC236}">
                <a16:creationId xmlns:a16="http://schemas.microsoft.com/office/drawing/2014/main" id="{BDD3DD28-C921-AC17-75ED-2C1EF0837A78}"/>
              </a:ext>
            </a:extLst>
          </p:cNvPr>
          <p:cNvSpPr>
            <a:spLocks noChangeArrowheads="1"/>
          </p:cNvSpPr>
          <p:nvPr/>
        </p:nvSpPr>
        <p:spPr bwMode="auto">
          <a:xfrm>
            <a:off x="653141" y="342662"/>
            <a:ext cx="1071306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Combining GROUP BY with Multiple Columns</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city, </a:t>
            </a:r>
            <a:r>
              <a:rPr kumimoji="0" lang="en-US" altLang="en-US" sz="2400" b="0" i="0" u="none" strike="noStrike" cap="none" normalizeH="0" baseline="0" dirty="0" err="1">
                <a:ln>
                  <a:noFill/>
                </a:ln>
                <a:solidFill>
                  <a:schemeClr val="tx1"/>
                </a:solidFill>
                <a:effectLst/>
                <a:latin typeface="Arial Unicode MS"/>
              </a:rPr>
              <a:t>product_category</a:t>
            </a:r>
            <a:r>
              <a:rPr kumimoji="0" lang="en-US" altLang="en-US" sz="2400" b="0" i="0" u="none" strike="noStrike" cap="none" normalizeH="0" baseline="0" dirty="0">
                <a:ln>
                  <a:noFill/>
                </a:ln>
                <a:solidFill>
                  <a:schemeClr val="tx1"/>
                </a:solidFill>
                <a:effectLst/>
                <a:latin typeface="Arial Unicode MS"/>
              </a:rPr>
              <a:t>, COUNT(*) FROM sales GROUP BY city, </a:t>
            </a:r>
            <a:r>
              <a:rPr kumimoji="0" lang="en-US" altLang="en-US" sz="2400" b="0" i="0" u="none" strike="noStrike" cap="none" normalizeH="0" baseline="0" dirty="0" err="1">
                <a:ln>
                  <a:noFill/>
                </a:ln>
                <a:solidFill>
                  <a:schemeClr val="tx1"/>
                </a:solidFill>
                <a:effectLst/>
                <a:latin typeface="Arial Unicode MS"/>
              </a:rPr>
              <a:t>product_category</a:t>
            </a:r>
            <a:r>
              <a:rPr kumimoji="0" lang="en-US" altLang="en-US" sz="2400" b="0" i="0" u="none" strike="noStrike" cap="none" normalizeH="0" baseline="0" dirty="0">
                <a:ln>
                  <a:noFill/>
                </a:ln>
                <a:solidFill>
                  <a:schemeClr val="tx1"/>
                </a:solidFill>
                <a:effectLst/>
                <a:latin typeface="Arial Unicode MS"/>
              </a:rPr>
              <a:t>;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Groups sales by city and product category and counts the number of sales in each group.</a:t>
            </a:r>
          </a:p>
        </p:txBody>
      </p:sp>
      <p:sp>
        <p:nvSpPr>
          <p:cNvPr id="6" name="Rectangle 2">
            <a:extLst>
              <a:ext uri="{FF2B5EF4-FFF2-40B4-BE49-F238E27FC236}">
                <a16:creationId xmlns:a16="http://schemas.microsoft.com/office/drawing/2014/main" id="{2A4DE66A-B933-3899-E931-E8669F683B8E}"/>
              </a:ext>
            </a:extLst>
          </p:cNvPr>
          <p:cNvSpPr>
            <a:spLocks noChangeArrowheads="1"/>
          </p:cNvSpPr>
          <p:nvPr/>
        </p:nvSpPr>
        <p:spPr bwMode="auto">
          <a:xfrm>
            <a:off x="-281579" y="2004655"/>
            <a:ext cx="138819" cy="46166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sz="2400"/>
          </a:p>
        </p:txBody>
      </p:sp>
      <p:sp>
        <p:nvSpPr>
          <p:cNvPr id="7" name="Rectangle 3">
            <a:extLst>
              <a:ext uri="{FF2B5EF4-FFF2-40B4-BE49-F238E27FC236}">
                <a16:creationId xmlns:a16="http://schemas.microsoft.com/office/drawing/2014/main" id="{58568414-5A0B-8660-2126-E4860B9A68A1}"/>
              </a:ext>
            </a:extLst>
          </p:cNvPr>
          <p:cNvSpPr>
            <a:spLocks noChangeArrowheads="1"/>
          </p:cNvSpPr>
          <p:nvPr/>
        </p:nvSpPr>
        <p:spPr bwMode="auto">
          <a:xfrm>
            <a:off x="521062" y="2275194"/>
            <a:ext cx="1110032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Filtering with HAVING</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a:t>
            </a:r>
            <a:r>
              <a:rPr kumimoji="0" lang="en-US" altLang="en-US" sz="2400" b="0" i="0" u="none" strike="noStrike" cap="none" normalizeH="0" baseline="0" dirty="0" err="1">
                <a:ln>
                  <a:noFill/>
                </a:ln>
                <a:solidFill>
                  <a:schemeClr val="tx1"/>
                </a:solidFill>
                <a:effectLst/>
                <a:latin typeface="Arial Unicode MS"/>
              </a:rPr>
              <a:t>product_category</a:t>
            </a:r>
            <a:r>
              <a:rPr kumimoji="0" lang="en-US" altLang="en-US" sz="2400" b="0" i="0" u="none" strike="noStrike" cap="none" normalizeH="0" baseline="0" dirty="0">
                <a:ln>
                  <a:noFill/>
                </a:ln>
                <a:solidFill>
                  <a:schemeClr val="tx1"/>
                </a:solidFill>
                <a:effectLst/>
                <a:latin typeface="Arial Unicode MS"/>
              </a:rPr>
              <a:t>, AVG(price) FROM products GROUP BY </a:t>
            </a:r>
            <a:r>
              <a:rPr kumimoji="0" lang="en-US" altLang="en-US" sz="2400" b="0" i="0" u="none" strike="noStrike" cap="none" normalizeH="0" baseline="0" dirty="0" err="1">
                <a:ln>
                  <a:noFill/>
                </a:ln>
                <a:solidFill>
                  <a:schemeClr val="tx1"/>
                </a:solidFill>
                <a:effectLst/>
                <a:latin typeface="Arial Unicode MS"/>
              </a:rPr>
              <a:t>product_category</a:t>
            </a:r>
            <a:r>
              <a:rPr kumimoji="0" lang="en-US" altLang="en-US" sz="2400" b="0" i="0" u="none" strike="noStrike" cap="none" normalizeH="0" baseline="0" dirty="0">
                <a:ln>
                  <a:noFill/>
                </a:ln>
                <a:solidFill>
                  <a:schemeClr val="tx1"/>
                </a:solidFill>
                <a:effectLst/>
                <a:latin typeface="Arial Unicode MS"/>
              </a:rPr>
              <a:t> HAVING AVG(price) &gt; 100;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Groups products by category and filters groups where the average price exceeds 100.</a:t>
            </a:r>
          </a:p>
        </p:txBody>
      </p:sp>
      <p:sp>
        <p:nvSpPr>
          <p:cNvPr id="8" name="Rectangle 4">
            <a:extLst>
              <a:ext uri="{FF2B5EF4-FFF2-40B4-BE49-F238E27FC236}">
                <a16:creationId xmlns:a16="http://schemas.microsoft.com/office/drawing/2014/main" id="{2E005712-522B-473F-21BB-F77FA0BE259C}"/>
              </a:ext>
            </a:extLst>
          </p:cNvPr>
          <p:cNvSpPr>
            <a:spLocks noChangeArrowheads="1"/>
          </p:cNvSpPr>
          <p:nvPr/>
        </p:nvSpPr>
        <p:spPr bwMode="auto">
          <a:xfrm>
            <a:off x="-281579" y="2477730"/>
            <a:ext cx="138819" cy="46166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sz="2400"/>
          </a:p>
        </p:txBody>
      </p:sp>
      <p:sp>
        <p:nvSpPr>
          <p:cNvPr id="9" name="Rectangle 5">
            <a:extLst>
              <a:ext uri="{FF2B5EF4-FFF2-40B4-BE49-F238E27FC236}">
                <a16:creationId xmlns:a16="http://schemas.microsoft.com/office/drawing/2014/main" id="{B5ADAD31-C28B-AF67-7D74-7EA6466617C8}"/>
              </a:ext>
            </a:extLst>
          </p:cNvPr>
          <p:cNvSpPr>
            <a:spLocks noChangeArrowheads="1"/>
          </p:cNvSpPr>
          <p:nvPr/>
        </p:nvSpPr>
        <p:spPr bwMode="auto">
          <a:xfrm>
            <a:off x="521062" y="4462469"/>
            <a:ext cx="803365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Ordering Grouped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department, COUNT(*) FROM employees GROUP BY department ORDER BY COUNT(*) DESC;</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381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4949899" y="-1883742"/>
            <a:ext cx="4179570" cy="3457971"/>
          </a:xfrm>
        </p:spPr>
        <p:txBody>
          <a:bodyPr/>
          <a:lstStyle/>
          <a:p>
            <a:r>
              <a:rPr lang="en-US" dirty="0"/>
              <a:t>CONCLUSION</a:t>
            </a:r>
            <a:br>
              <a:rPr lang="en-US" dirty="0"/>
            </a:br>
            <a:endParaRPr lang="en-US" dirty="0"/>
          </a:p>
        </p:txBody>
      </p:sp>
      <p:sp>
        <p:nvSpPr>
          <p:cNvPr id="3" name="Rectangle 1">
            <a:extLst>
              <a:ext uri="{FF2B5EF4-FFF2-40B4-BE49-F238E27FC236}">
                <a16:creationId xmlns:a16="http://schemas.microsoft.com/office/drawing/2014/main" id="{61AE69E3-528D-6461-9189-3BC66BBABFCC}"/>
              </a:ext>
            </a:extLst>
          </p:cNvPr>
          <p:cNvSpPr>
            <a:spLocks noChangeArrowheads="1"/>
          </p:cNvSpPr>
          <p:nvPr/>
        </p:nvSpPr>
        <p:spPr bwMode="auto">
          <a:xfrm>
            <a:off x="372140" y="1417547"/>
            <a:ext cx="1166391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rPr>
              <a:t>In conclusion, aggregate functions and the GROUP BY clause are essential tools for summarizing and analyzing data in SQL. Aggregate functions like </a:t>
            </a:r>
            <a:r>
              <a:rPr kumimoji="0" lang="en-US" altLang="en-US" sz="2800" b="1" i="0" u="none" strike="noStrike" cap="none" normalizeH="0" baseline="0" dirty="0">
                <a:ln>
                  <a:noFill/>
                </a:ln>
                <a:solidFill>
                  <a:schemeClr val="bg1"/>
                </a:solidFill>
                <a:effectLst/>
                <a:latin typeface="Arial Unicode MS"/>
              </a:rPr>
              <a:t>SUM()</a:t>
            </a:r>
            <a:r>
              <a:rPr kumimoji="0" lang="en-US" altLang="en-US" sz="2800" b="1" i="0" u="none" strike="noStrike" cap="none" normalizeH="0" baseline="0" dirty="0">
                <a:ln>
                  <a:noFill/>
                </a:ln>
                <a:solidFill>
                  <a:schemeClr val="bg1"/>
                </a:solidFill>
                <a:effectLst/>
              </a:rPr>
              <a:t>, </a:t>
            </a:r>
            <a:r>
              <a:rPr kumimoji="0" lang="en-US" altLang="en-US" sz="2800" b="1" i="0" u="none" strike="noStrike" cap="none" normalizeH="0" baseline="0" dirty="0">
                <a:ln>
                  <a:noFill/>
                </a:ln>
                <a:solidFill>
                  <a:schemeClr val="bg1"/>
                </a:solidFill>
                <a:effectLst/>
                <a:latin typeface="Arial Unicode MS"/>
              </a:rPr>
              <a:t>AVG()</a:t>
            </a:r>
            <a:r>
              <a:rPr kumimoji="0" lang="en-US" altLang="en-US" sz="2800" b="1" i="0" u="none" strike="noStrike" cap="none" normalizeH="0" baseline="0" dirty="0">
                <a:ln>
                  <a:noFill/>
                </a:ln>
                <a:solidFill>
                  <a:schemeClr val="bg1"/>
                </a:solidFill>
                <a:effectLst/>
              </a:rPr>
              <a:t>, </a:t>
            </a:r>
            <a:r>
              <a:rPr kumimoji="0" lang="en-US" altLang="en-US" sz="2800" b="1" i="0" u="none" strike="noStrike" cap="none" normalizeH="0" baseline="0" dirty="0">
                <a:ln>
                  <a:noFill/>
                </a:ln>
                <a:solidFill>
                  <a:schemeClr val="bg1"/>
                </a:solidFill>
                <a:effectLst/>
                <a:latin typeface="Arial Unicode MS"/>
              </a:rPr>
              <a:t>COUNT()</a:t>
            </a:r>
            <a:r>
              <a:rPr kumimoji="0" lang="en-US" altLang="en-US" sz="2800" b="1" i="0" u="none" strike="noStrike" cap="none" normalizeH="0" baseline="0" dirty="0">
                <a:ln>
                  <a:noFill/>
                </a:ln>
                <a:solidFill>
                  <a:schemeClr val="bg1"/>
                </a:solidFill>
                <a:effectLst/>
              </a:rPr>
              <a:t>, </a:t>
            </a:r>
            <a:r>
              <a:rPr kumimoji="0" lang="en-US" altLang="en-US" sz="2800" b="1" i="0" u="none" strike="noStrike" cap="none" normalizeH="0" baseline="0" dirty="0">
                <a:ln>
                  <a:noFill/>
                </a:ln>
                <a:solidFill>
                  <a:schemeClr val="bg1"/>
                </a:solidFill>
                <a:effectLst/>
                <a:latin typeface="Arial Unicode MS"/>
              </a:rPr>
              <a:t>MAX()</a:t>
            </a:r>
            <a:r>
              <a:rPr kumimoji="0" lang="en-US" altLang="en-US" sz="2800" b="1" i="0" u="none" strike="noStrike" cap="none" normalizeH="0" baseline="0" dirty="0">
                <a:ln>
                  <a:noFill/>
                </a:ln>
                <a:solidFill>
                  <a:schemeClr val="bg1"/>
                </a:solidFill>
                <a:effectLst/>
              </a:rPr>
              <a:t>, and </a:t>
            </a:r>
            <a:r>
              <a:rPr kumimoji="0" lang="en-US" altLang="en-US" sz="2800" b="1" i="0" u="none" strike="noStrike" cap="none" normalizeH="0" baseline="0" dirty="0">
                <a:ln>
                  <a:noFill/>
                </a:ln>
                <a:solidFill>
                  <a:schemeClr val="bg1"/>
                </a:solidFill>
                <a:effectLst/>
                <a:latin typeface="Arial Unicode MS"/>
              </a:rPr>
              <a:t>MIN()</a:t>
            </a:r>
            <a:r>
              <a:rPr kumimoji="0" lang="en-US" altLang="en-US" sz="2800" b="1" i="0" u="none" strike="noStrike" cap="none" normalizeH="0" baseline="0" dirty="0">
                <a:ln>
                  <a:noFill/>
                </a:ln>
                <a:solidFill>
                  <a:schemeClr val="bg1"/>
                </a:solidFill>
                <a:effectLst/>
              </a:rPr>
              <a:t> enable users to perform powerful calculations on numeric and categorical data, providing valuable insights. When combined with the GROUP BY clause, these functions allow for data to be grouped based on specific attributes, facilitating categorized analysis. Furthermore, the HAVING clause enhances this capability by enabling filtering of grouped results based on aggregate conditions. Mastering these concepts is crucial for effectively handling large datasets, extracting meaningful patterns, and making data-driven decisions. Together, they form the foundation of advanced data analysis in relational databases. </a:t>
            </a:r>
            <a:endParaRPr kumimoji="0" lang="en-US" altLang="en-US" sz="2800" b="1"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3469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9" y="1615736"/>
            <a:ext cx="5812465" cy="1524735"/>
          </a:xfrm>
        </p:spPr>
        <p:txBody>
          <a:bodyPr/>
          <a:lstStyle/>
          <a:p>
            <a:r>
              <a:rPr lang="en-US" sz="6000"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3238103"/>
            <a:ext cx="5971953" cy="2850181"/>
          </a:xfrm>
        </p:spPr>
        <p:txBody>
          <a:bodyPr>
            <a:noAutofit/>
          </a:bodyPr>
          <a:lstStyle/>
          <a:p>
            <a:r>
              <a:rPr lang="en-US" sz="3200" dirty="0"/>
              <a:t>If you have any questions?</a:t>
            </a:r>
          </a:p>
          <a:p>
            <a:r>
              <a:rPr lang="en-US" sz="3200" dirty="0"/>
              <a:t>thahliyamis@gmail.com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30</TotalTime>
  <Words>643</Words>
  <Application>Microsoft Office PowerPoint</Application>
  <PresentationFormat>Widescreen</PresentationFormat>
  <Paragraphs>72</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Unicode MS</vt:lpstr>
      <vt:lpstr>Calibri</vt:lpstr>
      <vt:lpstr>Tenorite</vt:lpstr>
      <vt:lpstr>Custom</vt:lpstr>
      <vt:lpstr>Aggregate Functions and GROUP BY Clause in MySQL</vt:lpstr>
      <vt:lpstr>What Are Aggregate Functions?</vt:lpstr>
      <vt:lpstr>PowerPoint Presentation</vt:lpstr>
      <vt:lpstr>What is GROUP BY ?  The GROUP BY clause groups rows that have the same values in specified columns into aggregated rows. It's typically used with aggregate functions to generate summaries for each group.  Key Features of GROUP BY:  Groups rows based on one or more columns. Used to aggregate data (e.g., sales totals per product). Columns in the SELECT statement must either be part of an aggregate function or included in the GROUP BY clause.  Syntax:  SELECT column_name, AGGREGATE_FUNCTION(column_name) FROM table_name GROUP BY column_name;</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2024-11-20T04:49:32Z</dcterms:created>
  <dcterms:modified xsi:type="dcterms:W3CDTF">2024-11-20T05:19:32Z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