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70" r:id="rId7"/>
    <p:sldId id="268" r:id="rId8"/>
    <p:sldId id="272" r:id="rId9"/>
    <p:sldId id="269" r:id="rId10"/>
    <p:sldId id="271"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357" autoAdjust="0"/>
  </p:normalViewPr>
  <p:slideViewPr>
    <p:cSldViewPr snapToGrid="0">
      <p:cViewPr varScale="1">
        <p:scale>
          <a:sx n="78" d="100"/>
          <a:sy n="78" d="100"/>
        </p:scale>
        <p:origin x="878" y="72"/>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6A5925-1F73-40BA-85C9-D3AC61ACF64E}" type="datetimeFigureOut">
              <a:rPr lang="en-US" smtClean="0"/>
              <a:t>10/26/2024</a:t>
            </a:fld>
            <a:endParaRPr lang="en-US"/>
          </a:p>
        </p:txBody>
      </p:sp>
      <p:sp>
        <p:nvSpPr>
          <p:cNvPr id="4" name="Footer Placeholder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10B77D-D561-4A25-8C29-51CAB365AE4B}" type="slidenum">
              <a:rPr lang="en-US" smtClean="0"/>
              <a:t>‹#›</a:t>
            </a:fld>
            <a:endParaRPr lang="en-US"/>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10/26/2024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angle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1" name="Rectangle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5" name="Slide Number Placeholder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 name="Title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anchor="b"/>
          <a:lstStyle>
            <a:lvl1pPr algn="l">
              <a:lnSpc>
                <a:spcPts val="4000"/>
              </a:lnSpc>
              <a:defRPr sz="4800" spc="-1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Graphic 11">
            <a:extLst>
              <a:ext uri="{FF2B5EF4-FFF2-40B4-BE49-F238E27FC236}">
                <a16:creationId xmlns:a16="http://schemas.microsoft.com/office/drawing/2014/main" id="{54BAE1D8-3DF8-48CA-92C4-2E2064E4A3C5}"/>
              </a:ext>
            </a:extLst>
          </p:cNvPr>
          <p:cNvSpPr/>
          <p:nvPr userDrawn="1"/>
        </p:nvSpPr>
        <p:spPr>
          <a:xfrm>
            <a:off x="8776606" y="3981146"/>
            <a:ext cx="3413965" cy="2695876"/>
          </a:xfrm>
          <a:custGeom>
            <a:avLst/>
            <a:gdLst>
              <a:gd name="connsiteX0" fmla="*/ 4121944 w 4124325"/>
              <a:gd name="connsiteY0" fmla="*/ 1555076 h 3257550"/>
              <a:gd name="connsiteX1" fmla="*/ 4118134 w 4124325"/>
              <a:gd name="connsiteY1" fmla="*/ 1533169 h 3257550"/>
              <a:gd name="connsiteX2" fmla="*/ 2782729 w 4124325"/>
              <a:gd name="connsiteY2" fmla="*/ 39649 h 3257550"/>
              <a:gd name="connsiteX3" fmla="*/ 2108359 w 4124325"/>
              <a:gd name="connsiteY3" fmla="*/ 2436139 h 3257550"/>
              <a:gd name="connsiteX4" fmla="*/ 1262539 w 4124325"/>
              <a:gd name="connsiteY4" fmla="*/ 1310284 h 3257550"/>
              <a:gd name="connsiteX5" fmla="*/ 717709 w 4124325"/>
              <a:gd name="connsiteY5" fmla="*/ 2358986 h 3257550"/>
              <a:gd name="connsiteX6" fmla="*/ 7144 w 4124325"/>
              <a:gd name="connsiteY6" fmla="*/ 3257194 h 3257550"/>
              <a:gd name="connsiteX7" fmla="*/ 4075271 w 4124325"/>
              <a:gd name="connsiteY7" fmla="*/ 3257194 h 3257550"/>
              <a:gd name="connsiteX8" fmla="*/ 4122896 w 4124325"/>
              <a:gd name="connsiteY8" fmla="*/ 3201949 h 3257550"/>
              <a:gd name="connsiteX9" fmla="*/ 4122896 w 4124325"/>
              <a:gd name="connsiteY9" fmla="*/ 1555076 h 3257550"/>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068127 w 4207192"/>
              <a:gd name="connsiteY9" fmla="*/ 3250050 h 3286245"/>
              <a:gd name="connsiteX10" fmla="*/ 4207192 w 4207192"/>
              <a:gd name="connsiteY10" fmla="*/ 3286245 h 3286245"/>
              <a:gd name="connsiteX0" fmla="*/ 4115752 w 4207192"/>
              <a:gd name="connsiteY0" fmla="*/ 3194805 h 3286245"/>
              <a:gd name="connsiteX1" fmla="*/ 4115752 w 4207192"/>
              <a:gd name="connsiteY1" fmla="*/ 1547932 h 3286245"/>
              <a:gd name="connsiteX2" fmla="*/ 4114800 w 4207192"/>
              <a:gd name="connsiteY2" fmla="*/ 1547932 h 3286245"/>
              <a:gd name="connsiteX3" fmla="*/ 4110990 w 4207192"/>
              <a:gd name="connsiteY3" fmla="*/ 1526025 h 3286245"/>
              <a:gd name="connsiteX4" fmla="*/ 2775585 w 4207192"/>
              <a:gd name="connsiteY4" fmla="*/ 32505 h 3286245"/>
              <a:gd name="connsiteX5" fmla="*/ 2101215 w 4207192"/>
              <a:gd name="connsiteY5" fmla="*/ 2428995 h 3286245"/>
              <a:gd name="connsiteX6" fmla="*/ 1255395 w 4207192"/>
              <a:gd name="connsiteY6" fmla="*/ 1303140 h 3286245"/>
              <a:gd name="connsiteX7" fmla="*/ 710565 w 4207192"/>
              <a:gd name="connsiteY7" fmla="*/ 2351842 h 3286245"/>
              <a:gd name="connsiteX8" fmla="*/ 0 w 4207192"/>
              <a:gd name="connsiteY8" fmla="*/ 3250050 h 3286245"/>
              <a:gd name="connsiteX9" fmla="*/ 4207192 w 4207192"/>
              <a:gd name="connsiteY9" fmla="*/ 3286245 h 3286245"/>
              <a:gd name="connsiteX0" fmla="*/ 4115752 w 4115752"/>
              <a:gd name="connsiteY0" fmla="*/ 3194805 h 3250050"/>
              <a:gd name="connsiteX1" fmla="*/ 4115752 w 4115752"/>
              <a:gd name="connsiteY1" fmla="*/ 1547932 h 3250050"/>
              <a:gd name="connsiteX2" fmla="*/ 4114800 w 4115752"/>
              <a:gd name="connsiteY2" fmla="*/ 1547932 h 3250050"/>
              <a:gd name="connsiteX3" fmla="*/ 4110990 w 4115752"/>
              <a:gd name="connsiteY3" fmla="*/ 1526025 h 3250050"/>
              <a:gd name="connsiteX4" fmla="*/ 2775585 w 4115752"/>
              <a:gd name="connsiteY4" fmla="*/ 32505 h 3250050"/>
              <a:gd name="connsiteX5" fmla="*/ 2101215 w 4115752"/>
              <a:gd name="connsiteY5" fmla="*/ 2428995 h 3250050"/>
              <a:gd name="connsiteX6" fmla="*/ 1255395 w 4115752"/>
              <a:gd name="connsiteY6" fmla="*/ 1303140 h 3250050"/>
              <a:gd name="connsiteX7" fmla="*/ 710565 w 4115752"/>
              <a:gd name="connsiteY7" fmla="*/ 2351842 h 3250050"/>
              <a:gd name="connsiteX8" fmla="*/ 0 w 4115752"/>
              <a:gd name="connsiteY8" fmla="*/ 3250050 h 3250050"/>
              <a:gd name="connsiteX0" fmla="*/ 4115752 w 4115752"/>
              <a:gd name="connsiteY0" fmla="*/ 1547932 h 3250050"/>
              <a:gd name="connsiteX1" fmla="*/ 4114800 w 4115752"/>
              <a:gd name="connsiteY1" fmla="*/ 1547932 h 3250050"/>
              <a:gd name="connsiteX2" fmla="*/ 4110990 w 4115752"/>
              <a:gd name="connsiteY2" fmla="*/ 1526025 h 3250050"/>
              <a:gd name="connsiteX3" fmla="*/ 2775585 w 4115752"/>
              <a:gd name="connsiteY3" fmla="*/ 32505 h 3250050"/>
              <a:gd name="connsiteX4" fmla="*/ 2101215 w 4115752"/>
              <a:gd name="connsiteY4" fmla="*/ 2428995 h 3250050"/>
              <a:gd name="connsiteX5" fmla="*/ 1255395 w 4115752"/>
              <a:gd name="connsiteY5" fmla="*/ 1303140 h 3250050"/>
              <a:gd name="connsiteX6" fmla="*/ 710565 w 4115752"/>
              <a:gd name="connsiteY6" fmla="*/ 2351842 h 3250050"/>
              <a:gd name="connsiteX7" fmla="*/ 0 w 4115752"/>
              <a:gd name="connsiteY7" fmla="*/ 3250050 h 325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5752" h="3250050">
                <a:moveTo>
                  <a:pt x="4115752" y="1547932"/>
                </a:moveTo>
                <a:lnTo>
                  <a:pt x="4114800" y="1547932"/>
                </a:lnTo>
                <a:cubicBezTo>
                  <a:pt x="4114800" y="1540312"/>
                  <a:pt x="4113847" y="1532692"/>
                  <a:pt x="4110990" y="1526025"/>
                </a:cubicBezTo>
                <a:cubicBezTo>
                  <a:pt x="4060507" y="1391722"/>
                  <a:pt x="3224212" y="-249435"/>
                  <a:pt x="2775585" y="32505"/>
                </a:cubicBezTo>
                <a:cubicBezTo>
                  <a:pt x="2375535" y="283965"/>
                  <a:pt x="2629852" y="2428995"/>
                  <a:pt x="2101215" y="2428995"/>
                </a:cubicBezTo>
                <a:cubicBezTo>
                  <a:pt x="1784985" y="2428995"/>
                  <a:pt x="1670685" y="1303140"/>
                  <a:pt x="1255395" y="1303140"/>
                </a:cubicBezTo>
                <a:cubicBezTo>
                  <a:pt x="1037272" y="1303140"/>
                  <a:pt x="710565" y="1554600"/>
                  <a:pt x="710565" y="2351842"/>
                </a:cubicBezTo>
                <a:cubicBezTo>
                  <a:pt x="710565" y="3149085"/>
                  <a:pt x="0" y="3250050"/>
                  <a:pt x="0" y="3250050"/>
                </a:cubicBezTo>
              </a:path>
            </a:pathLst>
          </a:custGeom>
          <a:noFill/>
          <a:ln w="9525" cap="flat">
            <a:solidFill>
              <a:schemeClr val="bg1"/>
            </a:solidFill>
            <a:prstDash val="dash"/>
            <a:miter/>
          </a:ln>
        </p:spPr>
        <p:txBody>
          <a:bodyPr rtlCol="0" anchor="ctr"/>
          <a:lstStyle/>
          <a:p>
            <a:endParaRPr lang="en-US" dirty="0"/>
          </a:p>
        </p:txBody>
      </p:sp>
      <p:sp>
        <p:nvSpPr>
          <p:cNvPr id="14" name="Rectangle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3CFF9123-1F0C-4BD2-8233-FEE5B2A46612}"/>
              </a:ext>
            </a:extLst>
          </p:cNvPr>
          <p:cNvSpPr>
            <a:spLocks noGrp="1"/>
          </p:cNvSpPr>
          <p:nvPr>
            <p:ph type="ftr" sz="quarter" idx="13"/>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31192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8" name="Subtitle">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Footer Placeholder 2">
            <a:extLst>
              <a:ext uri="{FF2B5EF4-FFF2-40B4-BE49-F238E27FC236}">
                <a16:creationId xmlns:a16="http://schemas.microsoft.com/office/drawing/2014/main" id="{2E0E8FCF-8FC7-49D2-9516-7662294E35B7}"/>
              </a:ext>
            </a:extLst>
          </p:cNvPr>
          <p:cNvSpPr>
            <a:spLocks noGrp="1"/>
          </p:cNvSpPr>
          <p:nvPr>
            <p:ph type="ftr" sz="quarter" idx="13"/>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212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D074E-AB07-44D1-8B4E-189EAEF798D6}"/>
              </a:ext>
            </a:extLst>
          </p:cNvPr>
          <p:cNvSpPr>
            <a:spLocks noGrp="1"/>
          </p:cNvSpPr>
          <p:nvPr>
            <p:ph type="ftr" sz="quarter" idx="10"/>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angle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Picture Placeholder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5" name="Footer Placeholder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a:lstStyle>
            <a:lvl1pPr>
              <a:defRPr>
                <a:solidFill>
                  <a:schemeClr val="bg1"/>
                </a:solidFill>
              </a:defRPr>
            </a:lvl1pPr>
          </a:lstStyle>
          <a:p>
            <a:r>
              <a:rPr lang="en-US" noProof="0"/>
              <a:t>Add a footer</a:t>
            </a:r>
          </a:p>
        </p:txBody>
      </p:sp>
      <p:sp>
        <p:nvSpPr>
          <p:cNvPr id="9" name="Slide Number Placeholder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a:lstStyle/>
          <a:p>
            <a:fld id="{058DB212-BFA2-403F-85EF-DFD3FF6D973A}" type="slidenum">
              <a:rPr lang="en-US" noProof="0" smtClean="0"/>
              <a:pPr/>
              <a:t>‹#›</a:t>
            </a:fld>
            <a:endParaRPr lang="en-US" noProof="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anchor="b"/>
          <a:lstStyle>
            <a:lvl1pPr algn="l">
              <a:lnSpc>
                <a:spcPts val="4000"/>
              </a:lnSpc>
              <a:defRPr sz="4800" spc="-150">
                <a:solidFill>
                  <a:schemeClr val="bg1"/>
                </a:solidFill>
              </a:defRPr>
            </a:lvl1pPr>
          </a:lstStyle>
          <a:p>
            <a:r>
              <a:rPr lang="en-US" noProof="0"/>
              <a:t>Click to edit Master title style</a:t>
            </a:r>
          </a:p>
        </p:txBody>
      </p:sp>
      <p:sp>
        <p:nvSpPr>
          <p:cNvPr id="14" name="Subtitle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Graphic 15">
            <a:extLst>
              <a:ext uri="{FF2B5EF4-FFF2-40B4-BE49-F238E27FC236}">
                <a16:creationId xmlns:a16="http://schemas.microsoft.com/office/drawing/2014/main" id="{F50292C9-54F6-4F7B-A885-34CE1E3B0351}"/>
              </a:ext>
            </a:extLst>
          </p:cNvPr>
          <p:cNvSpPr/>
          <p:nvPr/>
        </p:nvSpPr>
        <p:spPr>
          <a:xfrm flipH="1">
            <a:off x="-1428"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noProof="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a:lstStyle/>
          <a:p>
            <a:r>
              <a:rPr lang="en-US" noProof="0"/>
              <a:t>Click to edit Master title style</a:t>
            </a:r>
          </a:p>
        </p:txBody>
      </p:sp>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a:lstStyle>
            <a:lvl1pPr marL="0" indent="0">
              <a:buNone/>
              <a:defRPr sz="2100"/>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4" name="Footer Placeholder 3">
            <a:extLst>
              <a:ext uri="{FF2B5EF4-FFF2-40B4-BE49-F238E27FC236}">
                <a16:creationId xmlns:a16="http://schemas.microsoft.com/office/drawing/2014/main" id="{BC263EBA-2C46-40FB-9D48-819ED0C8994F}"/>
              </a:ext>
            </a:extLst>
          </p:cNvPr>
          <p:cNvSpPr>
            <a:spLocks noGrp="1"/>
          </p:cNvSpPr>
          <p:nvPr>
            <p:ph type="ftr" sz="quarter" idx="14"/>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a:lstStyle/>
          <a:p>
            <a:fld id="{058DB212-BFA2-403F-85EF-DFD3FF6D973A}" type="slidenum">
              <a:rPr lang="en-US" noProof="0" smtClean="0"/>
              <a:pPr/>
              <a:t>‹#›</a:t>
            </a:fld>
            <a:endParaRPr lang="en-US" noProof="0"/>
          </a:p>
        </p:txBody>
      </p:sp>
      <p:sp>
        <p:nvSpPr>
          <p:cNvPr id="8" name="Picture Placeholder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9" name="Picture Placeholder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0" name="Picture Placeholder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1" name="Picture Placeholder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12" name="Picture Placeholder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a:lstStyle/>
          <a:p>
            <a:r>
              <a:rPr lang="en-US" noProof="0"/>
              <a:t>Click to edit Master title style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Left Header">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a:lstStyle>
            <a:lvl1pPr marL="0" indent="0">
              <a:buNone/>
              <a:defRPr b="1"/>
            </a:lvl1pPr>
          </a:lstStyle>
          <a:p>
            <a:pPr lvl="0"/>
            <a:r>
              <a:rPr lang="en-US" noProof="0"/>
              <a:t>Compare A</a:t>
            </a:r>
          </a:p>
        </p:txBody>
      </p:sp>
      <p:sp>
        <p:nvSpPr>
          <p:cNvPr id="4" name="Right Col">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Right Header">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a:lstStyle>
            <a:lvl1pPr marL="0" indent="0">
              <a:buNone/>
              <a:defRPr b="1"/>
            </a:lvl1pPr>
          </a:lstStyle>
          <a:p>
            <a:pPr lvl="0"/>
            <a:r>
              <a:rPr lang="en-US" noProof="0"/>
              <a:t>Compare B</a:t>
            </a:r>
          </a:p>
        </p:txBody>
      </p:sp>
      <p:sp>
        <p:nvSpPr>
          <p:cNvPr id="5" name="Footer Placeholder 4">
            <a:extLst>
              <a:ext uri="{FF2B5EF4-FFF2-40B4-BE49-F238E27FC236}">
                <a16:creationId xmlns:a16="http://schemas.microsoft.com/office/drawing/2014/main" id="{7C7AC535-CCE6-472A-BA3D-DDE92DFF0EDA}"/>
              </a:ext>
            </a:extLst>
          </p:cNvPr>
          <p:cNvSpPr>
            <a:spLocks noGrp="1"/>
          </p:cNvSpPr>
          <p:nvPr>
            <p:ph type="ftr" sz="quarter" idx="15"/>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or Drag and Drop your Image</a:t>
            </a:r>
          </a:p>
        </p:txBody>
      </p:sp>
      <p:sp>
        <p:nvSpPr>
          <p:cNvPr id="3" name="Slide Number Placeholder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a:lstStyle/>
          <a:p>
            <a:fld id="{058DB212-BFA2-403F-85EF-DFD3FF6D973A}" type="slidenum">
              <a:rPr lang="en-US" noProof="0" smtClean="0"/>
              <a:pPr/>
              <a:t>‹#›</a:t>
            </a:fld>
            <a:endParaRPr lang="en-US" noProof="0"/>
          </a:p>
        </p:txBody>
      </p:sp>
      <p:sp>
        <p:nvSpPr>
          <p:cNvPr id="10" name="Caption">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FC5845FB-DCB7-4844-B346-98986ADFCE0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a:t>Insert Your Video</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4" name="Slide Number Placeholder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a:lstStyle/>
          <a:p>
            <a:fld id="{058DB212-BFA2-403F-85EF-DFD3FF6D973A}" type="slidenum">
              <a:rPr lang="en-US" noProof="0" smtClean="0"/>
              <a:pPr/>
              <a:t>‹#›</a:t>
            </a:fld>
            <a:endParaRPr lang="en-US" noProof="0"/>
          </a:p>
        </p:txBody>
      </p:sp>
      <p:sp>
        <p:nvSpPr>
          <p:cNvPr id="2" name="Title 1">
            <a:extLst>
              <a:ext uri="{FF2B5EF4-FFF2-40B4-BE49-F238E27FC236}">
                <a16:creationId xmlns:a16="http://schemas.microsoft.com/office/drawing/2014/main" id="{882508FC-366E-44DA-80A8-28048E1E4AEF}"/>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angle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a:t>Insert or Drag and Drop your Image</a:t>
            </a:r>
            <a:endParaRPr lang="en-US" dirty="0"/>
          </a:p>
        </p:txBody>
      </p:sp>
      <p:sp>
        <p:nvSpPr>
          <p:cNvPr id="13" name="Title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anchor="b"/>
          <a:lstStyle>
            <a:lvl1pPr algn="l">
              <a:lnSpc>
                <a:spcPts val="4000"/>
              </a:lnSpc>
              <a:defRPr sz="6600" spc="-150">
                <a:solidFill>
                  <a:schemeClr val="bg1"/>
                </a:solidFill>
              </a:defRPr>
            </a:lvl1pPr>
          </a:lstStyle>
          <a:p>
            <a:r>
              <a:rPr lang="en-US"/>
              <a:t>Thank You</a:t>
            </a:r>
            <a:endParaRPr lang="en-US" dirty="0"/>
          </a:p>
        </p:txBody>
      </p:sp>
      <p:sp>
        <p:nvSpPr>
          <p:cNvPr id="18" name="Graphic 15">
            <a:extLst>
              <a:ext uri="{FF2B5EF4-FFF2-40B4-BE49-F238E27FC236}">
                <a16:creationId xmlns:a16="http://schemas.microsoft.com/office/drawing/2014/main" id="{F50292C9-54F6-4F7B-A885-34CE1E3B0351}"/>
              </a:ext>
            </a:extLst>
          </p:cNvPr>
          <p:cNvSpPr/>
          <p:nvPr userDrawn="1"/>
        </p:nvSpPr>
        <p:spPr>
          <a:xfrm>
            <a:off x="1774391" y="4123811"/>
            <a:ext cx="6027420" cy="2599249"/>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034564 w 6505575"/>
              <a:gd name="connsiteY11" fmla="*/ 69886 h 2609850"/>
              <a:gd name="connsiteX12" fmla="*/ 6507004 w 6505575"/>
              <a:gd name="connsiteY12" fmla="*/ 1395766 h 2609850"/>
              <a:gd name="connsiteX13" fmla="*/ 6507004 w 6505575"/>
              <a:gd name="connsiteY13" fmla="*/ 2605441 h 2609850"/>
              <a:gd name="connsiteX14" fmla="*/ 7144 w 6505575"/>
              <a:gd name="connsiteY14" fmla="*/ 2605441 h 2609850"/>
              <a:gd name="connsiteX0" fmla="*/ 6499860 w 6591300"/>
              <a:gd name="connsiteY0" fmla="*/ 1388622 h 2599249"/>
              <a:gd name="connsiteX1" fmla="*/ 6499860 w 6591300"/>
              <a:gd name="connsiteY1" fmla="*/ 2598297 h 2599249"/>
              <a:gd name="connsiteX2" fmla="*/ 0 w 6591300"/>
              <a:gd name="connsiteY2" fmla="*/ 2598297 h 2599249"/>
              <a:gd name="connsiteX3" fmla="*/ 0 w 6591300"/>
              <a:gd name="connsiteY3" fmla="*/ 2599249 h 2599249"/>
              <a:gd name="connsiteX4" fmla="*/ 874395 w 6591300"/>
              <a:gd name="connsiteY4" fmla="*/ 2055372 h 2599249"/>
              <a:gd name="connsiteX5" fmla="*/ 1470660 w 6591300"/>
              <a:gd name="connsiteY5" fmla="*/ 2049657 h 2599249"/>
              <a:gd name="connsiteX6" fmla="*/ 1562100 w 6591300"/>
              <a:gd name="connsiteY6" fmla="*/ 2104902 h 2599249"/>
              <a:gd name="connsiteX7" fmla="*/ 2532697 w 6591300"/>
              <a:gd name="connsiteY7" fmla="*/ 2077279 h 2599249"/>
              <a:gd name="connsiteX8" fmla="*/ 3231832 w 6591300"/>
              <a:gd name="connsiteY8" fmla="*/ 1603887 h 2599249"/>
              <a:gd name="connsiteX9" fmla="*/ 3635692 w 6591300"/>
              <a:gd name="connsiteY9" fmla="*/ 1582932 h 2599249"/>
              <a:gd name="connsiteX10" fmla="*/ 3956685 w 6591300"/>
              <a:gd name="connsiteY10" fmla="*/ 1755334 h 2599249"/>
              <a:gd name="connsiteX11" fmla="*/ 4855845 w 6591300"/>
              <a:gd name="connsiteY11" fmla="*/ 1448629 h 2599249"/>
              <a:gd name="connsiteX12" fmla="*/ 5099685 w 6591300"/>
              <a:gd name="connsiteY12" fmla="*/ 727587 h 2599249"/>
              <a:gd name="connsiteX13" fmla="*/ 6027420 w 6591300"/>
              <a:gd name="connsiteY13" fmla="*/ 62742 h 2599249"/>
              <a:gd name="connsiteX14" fmla="*/ 6027420 w 6591300"/>
              <a:gd name="connsiteY14" fmla="*/ 62742 h 2599249"/>
              <a:gd name="connsiteX15" fmla="*/ 6591300 w 6591300"/>
              <a:gd name="connsiteY15" fmla="*/ 1480062 h 2599249"/>
              <a:gd name="connsiteX0" fmla="*/ 6499860 w 6591300"/>
              <a:gd name="connsiteY0" fmla="*/ 2598297 h 2599249"/>
              <a:gd name="connsiteX1" fmla="*/ 0 w 6591300"/>
              <a:gd name="connsiteY1" fmla="*/ 2598297 h 2599249"/>
              <a:gd name="connsiteX2" fmla="*/ 0 w 6591300"/>
              <a:gd name="connsiteY2" fmla="*/ 2599249 h 2599249"/>
              <a:gd name="connsiteX3" fmla="*/ 874395 w 6591300"/>
              <a:gd name="connsiteY3" fmla="*/ 2055372 h 2599249"/>
              <a:gd name="connsiteX4" fmla="*/ 1470660 w 6591300"/>
              <a:gd name="connsiteY4" fmla="*/ 2049657 h 2599249"/>
              <a:gd name="connsiteX5" fmla="*/ 1562100 w 6591300"/>
              <a:gd name="connsiteY5" fmla="*/ 2104902 h 2599249"/>
              <a:gd name="connsiteX6" fmla="*/ 2532697 w 6591300"/>
              <a:gd name="connsiteY6" fmla="*/ 2077279 h 2599249"/>
              <a:gd name="connsiteX7" fmla="*/ 3231832 w 6591300"/>
              <a:gd name="connsiteY7" fmla="*/ 1603887 h 2599249"/>
              <a:gd name="connsiteX8" fmla="*/ 3635692 w 6591300"/>
              <a:gd name="connsiteY8" fmla="*/ 1582932 h 2599249"/>
              <a:gd name="connsiteX9" fmla="*/ 3956685 w 6591300"/>
              <a:gd name="connsiteY9" fmla="*/ 1755334 h 2599249"/>
              <a:gd name="connsiteX10" fmla="*/ 4855845 w 6591300"/>
              <a:gd name="connsiteY10" fmla="*/ 1448629 h 2599249"/>
              <a:gd name="connsiteX11" fmla="*/ 5099685 w 6591300"/>
              <a:gd name="connsiteY11" fmla="*/ 727587 h 2599249"/>
              <a:gd name="connsiteX12" fmla="*/ 6027420 w 6591300"/>
              <a:gd name="connsiteY12" fmla="*/ 62742 h 2599249"/>
              <a:gd name="connsiteX13" fmla="*/ 6027420 w 6591300"/>
              <a:gd name="connsiteY13" fmla="*/ 62742 h 2599249"/>
              <a:gd name="connsiteX14" fmla="*/ 6591300 w 6591300"/>
              <a:gd name="connsiteY14" fmla="*/ 1480062 h 2599249"/>
              <a:gd name="connsiteX0" fmla="*/ 0 w 6591300"/>
              <a:gd name="connsiteY0" fmla="*/ 2598297 h 2599249"/>
              <a:gd name="connsiteX1" fmla="*/ 0 w 6591300"/>
              <a:gd name="connsiteY1" fmla="*/ 2599249 h 2599249"/>
              <a:gd name="connsiteX2" fmla="*/ 874395 w 6591300"/>
              <a:gd name="connsiteY2" fmla="*/ 2055372 h 2599249"/>
              <a:gd name="connsiteX3" fmla="*/ 1470660 w 6591300"/>
              <a:gd name="connsiteY3" fmla="*/ 2049657 h 2599249"/>
              <a:gd name="connsiteX4" fmla="*/ 1562100 w 6591300"/>
              <a:gd name="connsiteY4" fmla="*/ 2104902 h 2599249"/>
              <a:gd name="connsiteX5" fmla="*/ 2532697 w 6591300"/>
              <a:gd name="connsiteY5" fmla="*/ 2077279 h 2599249"/>
              <a:gd name="connsiteX6" fmla="*/ 3231832 w 6591300"/>
              <a:gd name="connsiteY6" fmla="*/ 1603887 h 2599249"/>
              <a:gd name="connsiteX7" fmla="*/ 3635692 w 6591300"/>
              <a:gd name="connsiteY7" fmla="*/ 1582932 h 2599249"/>
              <a:gd name="connsiteX8" fmla="*/ 3956685 w 6591300"/>
              <a:gd name="connsiteY8" fmla="*/ 1755334 h 2599249"/>
              <a:gd name="connsiteX9" fmla="*/ 4855845 w 6591300"/>
              <a:gd name="connsiteY9" fmla="*/ 1448629 h 2599249"/>
              <a:gd name="connsiteX10" fmla="*/ 5099685 w 6591300"/>
              <a:gd name="connsiteY10" fmla="*/ 727587 h 2599249"/>
              <a:gd name="connsiteX11" fmla="*/ 6027420 w 6591300"/>
              <a:gd name="connsiteY11" fmla="*/ 62742 h 2599249"/>
              <a:gd name="connsiteX12" fmla="*/ 6027420 w 6591300"/>
              <a:gd name="connsiteY12" fmla="*/ 62742 h 2599249"/>
              <a:gd name="connsiteX13" fmla="*/ 6591300 w 6591300"/>
              <a:gd name="connsiteY13" fmla="*/ 1480062 h 2599249"/>
              <a:gd name="connsiteX0" fmla="*/ 0 w 6027420"/>
              <a:gd name="connsiteY0" fmla="*/ 2598297 h 2599249"/>
              <a:gd name="connsiteX1" fmla="*/ 0 w 6027420"/>
              <a:gd name="connsiteY1" fmla="*/ 2599249 h 2599249"/>
              <a:gd name="connsiteX2" fmla="*/ 874395 w 6027420"/>
              <a:gd name="connsiteY2" fmla="*/ 2055372 h 2599249"/>
              <a:gd name="connsiteX3" fmla="*/ 1470660 w 6027420"/>
              <a:gd name="connsiteY3" fmla="*/ 2049657 h 2599249"/>
              <a:gd name="connsiteX4" fmla="*/ 1562100 w 6027420"/>
              <a:gd name="connsiteY4" fmla="*/ 2104902 h 2599249"/>
              <a:gd name="connsiteX5" fmla="*/ 2532697 w 6027420"/>
              <a:gd name="connsiteY5" fmla="*/ 2077279 h 2599249"/>
              <a:gd name="connsiteX6" fmla="*/ 3231832 w 6027420"/>
              <a:gd name="connsiteY6" fmla="*/ 1603887 h 2599249"/>
              <a:gd name="connsiteX7" fmla="*/ 3635692 w 6027420"/>
              <a:gd name="connsiteY7" fmla="*/ 1582932 h 2599249"/>
              <a:gd name="connsiteX8" fmla="*/ 3956685 w 6027420"/>
              <a:gd name="connsiteY8" fmla="*/ 1755334 h 2599249"/>
              <a:gd name="connsiteX9" fmla="*/ 4855845 w 6027420"/>
              <a:gd name="connsiteY9" fmla="*/ 1448629 h 2599249"/>
              <a:gd name="connsiteX10" fmla="*/ 5099685 w 6027420"/>
              <a:gd name="connsiteY10" fmla="*/ 727587 h 2599249"/>
              <a:gd name="connsiteX11" fmla="*/ 6027420 w 6027420"/>
              <a:gd name="connsiteY11" fmla="*/ 62742 h 2599249"/>
              <a:gd name="connsiteX12" fmla="*/ 6027420 w 6027420"/>
              <a:gd name="connsiteY12" fmla="*/ 62742 h 259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27420" h="2599249">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a:solidFill>
              <a:schemeClr val="bg1"/>
            </a:solidFill>
            <a:prstDash val="dash"/>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Nam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anchor="ctr"/>
          <a:lstStyle>
            <a:lvl1pPr marL="0" indent="0">
              <a:buNone/>
              <a:defRPr sz="1600">
                <a:solidFill>
                  <a:schemeClr val="bg1"/>
                </a:solidFill>
                <a:latin typeface="+mn-lt"/>
              </a:defRPr>
            </a:lvl1pPr>
          </a:lstStyle>
          <a:p>
            <a:pPr lvl="0"/>
            <a:r>
              <a:rPr lang="en-US"/>
              <a:t>Name</a:t>
            </a:r>
            <a:endParaRPr lang="en-US" dirty="0"/>
          </a:p>
        </p:txBody>
      </p:sp>
      <p:sp>
        <p:nvSpPr>
          <p:cNvPr id="16" name="Email">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anchor="ctr"/>
          <a:lstStyle>
            <a:lvl1pPr marL="0" indent="0">
              <a:buNone/>
              <a:defRPr sz="1200">
                <a:solidFill>
                  <a:schemeClr val="bg1"/>
                </a:solidFill>
                <a:latin typeface="+mn-lt"/>
              </a:defRPr>
            </a:lvl1pPr>
          </a:lstStyle>
          <a:p>
            <a:pPr lvl="0"/>
            <a:r>
              <a:rPr lang="en-US"/>
              <a:t>Email</a:t>
            </a:r>
            <a:endParaRPr lang="en-US" dirty="0"/>
          </a:p>
        </p:txBody>
      </p:sp>
      <p:sp>
        <p:nvSpPr>
          <p:cNvPr id="19" name="Rectangle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endParaRPr lang="en-US" sz="1000" noProof="1">
              <a:latin typeface="Tw Cen MT" panose="020B0602020104020603" pitchFamily="34" charset="0"/>
            </a:endParaRPr>
          </a:p>
        </p:txBody>
      </p:sp>
      <p:sp>
        <p:nvSpPr>
          <p:cNvPr id="14" name="Slide Number Placeholder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3" name="Rectangle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10" name="Subtitle">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a:lstStyle>
            <a:lvl1pPr marL="0" indent="0">
              <a:buNone/>
              <a:defRPr sz="2100"/>
            </a:lvl1pPr>
          </a:lstStyle>
          <a:p>
            <a:pPr lvl="0"/>
            <a:r>
              <a:rPr lang="en-US" noProof="0"/>
              <a:t>Subtitle</a:t>
            </a:r>
          </a:p>
        </p:txBody>
      </p:sp>
      <p:sp>
        <p:nvSpPr>
          <p:cNvPr id="3" name="Content Placeholder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038FCAA-94B1-47BD-AD46-123D3404BBB2}"/>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a:lstStyle/>
          <a:p>
            <a:fld id="{058DB212-BFA2-403F-85EF-DFD3FF6D973A}" type="slidenum">
              <a:rPr lang="en-US" noProof="0" smtClean="0"/>
              <a:pPr/>
              <a:t>‹#›</a:t>
            </a:fld>
            <a:endParaRPr lang="en-US" noProof="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a:r>
              <a:rPr lang="en-US" sz="1000" noProof="1">
                <a:latin typeface="+mn-lt"/>
              </a:rPr>
              <a:t>Jens Martensson</a:t>
            </a:r>
          </a:p>
        </p:txBody>
      </p:sp>
      <p:sp>
        <p:nvSpPr>
          <p:cNvPr id="11" name="Rectangle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52" r:id="rId10"/>
    <p:sldLayoutId id="2147483654" r:id="rId11"/>
    <p:sldLayoutId id="2147483655" r:id="rId12"/>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8024232" y="2991481"/>
            <a:ext cx="3980952" cy="1547813"/>
          </a:xfrm>
        </p:spPr>
        <p:txBody>
          <a:bodyPr/>
          <a:lstStyle/>
          <a:p>
            <a:pPr>
              <a:lnSpc>
                <a:spcPct val="100000"/>
              </a:lnSpc>
            </a:pPr>
            <a:r>
              <a:rPr lang="en-US" sz="6000" dirty="0"/>
              <a:t>Power BI’s AI Capabilities for Quick Insights</a:t>
            </a:r>
          </a:p>
        </p:txBody>
      </p:sp>
      <p:cxnSp>
        <p:nvCxnSpPr>
          <p:cNvPr id="22" name="Straight Connector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Graphic 8" descr="space radar outline">
            <a:extLst>
              <a:ext uri="{FF2B5EF4-FFF2-40B4-BE49-F238E27FC236}">
                <a16:creationId xmlns:a16="http://schemas.microsoft.com/office/drawing/2014/main" id="{52C1AEF9-C750-45F9-AD02-5447187F5716}"/>
              </a:ext>
            </a:extLst>
          </p:cNvPr>
          <p:cNvSpPr/>
          <p:nvPr/>
        </p:nvSpPr>
        <p:spPr>
          <a:xfrm rot="16731500">
            <a:off x="10654807" y="4433342"/>
            <a:ext cx="238125" cy="238125"/>
          </a:xfrm>
          <a:custGeom>
            <a:avLst/>
            <a:gdLst>
              <a:gd name="connsiteX0" fmla="*/ 145256 w 238125"/>
              <a:gd name="connsiteY0" fmla="*/ 159538 h 238125"/>
              <a:gd name="connsiteX1" fmla="*/ 150019 w 238125"/>
              <a:gd name="connsiteY1" fmla="*/ 154775 h 238125"/>
              <a:gd name="connsiteX2" fmla="*/ 150019 w 238125"/>
              <a:gd name="connsiteY2" fmla="*/ 145250 h 238125"/>
              <a:gd name="connsiteX3" fmla="*/ 145256 w 238125"/>
              <a:gd name="connsiteY3" fmla="*/ 140488 h 238125"/>
              <a:gd name="connsiteX4" fmla="*/ 140494 w 238125"/>
              <a:gd name="connsiteY4" fmla="*/ 145250 h 238125"/>
              <a:gd name="connsiteX5" fmla="*/ 140494 w 238125"/>
              <a:gd name="connsiteY5" fmla="*/ 154775 h 238125"/>
              <a:gd name="connsiteX6" fmla="*/ 145256 w 238125"/>
              <a:gd name="connsiteY6" fmla="*/ 159538 h 238125"/>
              <a:gd name="connsiteX7" fmla="*/ 234353 w 238125"/>
              <a:gd name="connsiteY7" fmla="*/ 122828 h 238125"/>
              <a:gd name="connsiteX8" fmla="*/ 196253 w 238125"/>
              <a:gd name="connsiteY8" fmla="*/ 84728 h 238125"/>
              <a:gd name="connsiteX9" fmla="*/ 192881 w 238125"/>
              <a:gd name="connsiteY9" fmla="*/ 83338 h 238125"/>
              <a:gd name="connsiteX10" fmla="*/ 97631 w 238125"/>
              <a:gd name="connsiteY10" fmla="*/ 83338 h 238125"/>
              <a:gd name="connsiteX11" fmla="*/ 93231 w 238125"/>
              <a:gd name="connsiteY11" fmla="*/ 86281 h 238125"/>
              <a:gd name="connsiteX12" fmla="*/ 94259 w 238125"/>
              <a:gd name="connsiteY12" fmla="*/ 91472 h 238125"/>
              <a:gd name="connsiteX13" fmla="*/ 114700 w 238125"/>
              <a:gd name="connsiteY13" fmla="*/ 111913 h 238125"/>
              <a:gd name="connsiteX14" fmla="*/ 73819 w 238125"/>
              <a:gd name="connsiteY14" fmla="*/ 111913 h 238125"/>
              <a:gd name="connsiteX15" fmla="*/ 73819 w 238125"/>
              <a:gd name="connsiteY15" fmla="*/ 45238 h 238125"/>
              <a:gd name="connsiteX16" fmla="*/ 88106 w 238125"/>
              <a:gd name="connsiteY16" fmla="*/ 45238 h 238125"/>
              <a:gd name="connsiteX17" fmla="*/ 92869 w 238125"/>
              <a:gd name="connsiteY17" fmla="*/ 40475 h 238125"/>
              <a:gd name="connsiteX18" fmla="*/ 92869 w 238125"/>
              <a:gd name="connsiteY18" fmla="*/ 21425 h 238125"/>
              <a:gd name="connsiteX19" fmla="*/ 88887 w 238125"/>
              <a:gd name="connsiteY19" fmla="*/ 16729 h 238125"/>
              <a:gd name="connsiteX20" fmla="*/ 31737 w 238125"/>
              <a:gd name="connsiteY20" fmla="*/ 7204 h 238125"/>
              <a:gd name="connsiteX21" fmla="*/ 27880 w 238125"/>
              <a:gd name="connsiteY21" fmla="*/ 8271 h 238125"/>
              <a:gd name="connsiteX22" fmla="*/ 26194 w 238125"/>
              <a:gd name="connsiteY22" fmla="*/ 11900 h 238125"/>
              <a:gd name="connsiteX23" fmla="*/ 26194 w 238125"/>
              <a:gd name="connsiteY23" fmla="*/ 40475 h 238125"/>
              <a:gd name="connsiteX24" fmla="*/ 30956 w 238125"/>
              <a:gd name="connsiteY24" fmla="*/ 45238 h 238125"/>
              <a:gd name="connsiteX25" fmla="*/ 64294 w 238125"/>
              <a:gd name="connsiteY25" fmla="*/ 45238 h 238125"/>
              <a:gd name="connsiteX26" fmla="*/ 64294 w 238125"/>
              <a:gd name="connsiteY26" fmla="*/ 111913 h 238125"/>
              <a:gd name="connsiteX27" fmla="*/ 40481 w 238125"/>
              <a:gd name="connsiteY27" fmla="*/ 111913 h 238125"/>
              <a:gd name="connsiteX28" fmla="*/ 26194 w 238125"/>
              <a:gd name="connsiteY28" fmla="*/ 126200 h 238125"/>
              <a:gd name="connsiteX29" fmla="*/ 26194 w 238125"/>
              <a:gd name="connsiteY29" fmla="*/ 164300 h 238125"/>
              <a:gd name="connsiteX30" fmla="*/ 40481 w 238125"/>
              <a:gd name="connsiteY30" fmla="*/ 178588 h 238125"/>
              <a:gd name="connsiteX31" fmla="*/ 76610 w 238125"/>
              <a:gd name="connsiteY31" fmla="*/ 178588 h 238125"/>
              <a:gd name="connsiteX32" fmla="*/ 52769 w 238125"/>
              <a:gd name="connsiteY32" fmla="*/ 202429 h 238125"/>
              <a:gd name="connsiteX33" fmla="*/ 30956 w 238125"/>
              <a:gd name="connsiteY33" fmla="*/ 188113 h 238125"/>
              <a:gd name="connsiteX34" fmla="*/ 7144 w 238125"/>
              <a:gd name="connsiteY34" fmla="*/ 211925 h 238125"/>
              <a:gd name="connsiteX35" fmla="*/ 30956 w 238125"/>
              <a:gd name="connsiteY35" fmla="*/ 235738 h 238125"/>
              <a:gd name="connsiteX36" fmla="*/ 54550 w 238125"/>
              <a:gd name="connsiteY36" fmla="*/ 214116 h 238125"/>
              <a:gd name="connsiteX37" fmla="*/ 90078 w 238125"/>
              <a:gd name="connsiteY37" fmla="*/ 178588 h 238125"/>
              <a:gd name="connsiteX38" fmla="*/ 111919 w 238125"/>
              <a:gd name="connsiteY38" fmla="*/ 178588 h 238125"/>
              <a:gd name="connsiteX39" fmla="*/ 111919 w 238125"/>
              <a:gd name="connsiteY39" fmla="*/ 188598 h 238125"/>
              <a:gd name="connsiteX40" fmla="*/ 92869 w 238125"/>
              <a:gd name="connsiteY40" fmla="*/ 211925 h 238125"/>
              <a:gd name="connsiteX41" fmla="*/ 116681 w 238125"/>
              <a:gd name="connsiteY41" fmla="*/ 235738 h 238125"/>
              <a:gd name="connsiteX42" fmla="*/ 140494 w 238125"/>
              <a:gd name="connsiteY42" fmla="*/ 211925 h 238125"/>
              <a:gd name="connsiteX43" fmla="*/ 121444 w 238125"/>
              <a:gd name="connsiteY43" fmla="*/ 188598 h 238125"/>
              <a:gd name="connsiteX44" fmla="*/ 121444 w 238125"/>
              <a:gd name="connsiteY44" fmla="*/ 178588 h 238125"/>
              <a:gd name="connsiteX45" fmla="*/ 143275 w 238125"/>
              <a:gd name="connsiteY45" fmla="*/ 178588 h 238125"/>
              <a:gd name="connsiteX46" fmla="*/ 178813 w 238125"/>
              <a:gd name="connsiteY46" fmla="*/ 214125 h 238125"/>
              <a:gd name="connsiteX47" fmla="*/ 202406 w 238125"/>
              <a:gd name="connsiteY47" fmla="*/ 235738 h 238125"/>
              <a:gd name="connsiteX48" fmla="*/ 226219 w 238125"/>
              <a:gd name="connsiteY48" fmla="*/ 211925 h 238125"/>
              <a:gd name="connsiteX49" fmla="*/ 202406 w 238125"/>
              <a:gd name="connsiteY49" fmla="*/ 188113 h 238125"/>
              <a:gd name="connsiteX50" fmla="*/ 180594 w 238125"/>
              <a:gd name="connsiteY50" fmla="*/ 202438 h 238125"/>
              <a:gd name="connsiteX51" fmla="*/ 156743 w 238125"/>
              <a:gd name="connsiteY51" fmla="*/ 178588 h 238125"/>
              <a:gd name="connsiteX52" fmla="*/ 192881 w 238125"/>
              <a:gd name="connsiteY52" fmla="*/ 178588 h 238125"/>
              <a:gd name="connsiteX53" fmla="*/ 207169 w 238125"/>
              <a:gd name="connsiteY53" fmla="*/ 164300 h 238125"/>
              <a:gd name="connsiteX54" fmla="*/ 207169 w 238125"/>
              <a:gd name="connsiteY54" fmla="*/ 130963 h 238125"/>
              <a:gd name="connsiteX55" fmla="*/ 230981 w 238125"/>
              <a:gd name="connsiteY55" fmla="*/ 130963 h 238125"/>
              <a:gd name="connsiteX56" fmla="*/ 235382 w 238125"/>
              <a:gd name="connsiteY56" fmla="*/ 128019 h 238125"/>
              <a:gd name="connsiteX57" fmla="*/ 234353 w 238125"/>
              <a:gd name="connsiteY57" fmla="*/ 122828 h 238125"/>
              <a:gd name="connsiteX58" fmla="*/ 45244 w 238125"/>
              <a:gd name="connsiteY58" fmla="*/ 211935 h 238125"/>
              <a:gd name="connsiteX59" fmla="*/ 30956 w 238125"/>
              <a:gd name="connsiteY59" fmla="*/ 226213 h 238125"/>
              <a:gd name="connsiteX60" fmla="*/ 16669 w 238125"/>
              <a:gd name="connsiteY60" fmla="*/ 211925 h 238125"/>
              <a:gd name="connsiteX61" fmla="*/ 30956 w 238125"/>
              <a:gd name="connsiteY61" fmla="*/ 197638 h 238125"/>
              <a:gd name="connsiteX62" fmla="*/ 45244 w 238125"/>
              <a:gd name="connsiteY62" fmla="*/ 211925 h 238125"/>
              <a:gd name="connsiteX63" fmla="*/ 45244 w 238125"/>
              <a:gd name="connsiteY63" fmla="*/ 211935 h 238125"/>
              <a:gd name="connsiteX64" fmla="*/ 202406 w 238125"/>
              <a:gd name="connsiteY64" fmla="*/ 197638 h 238125"/>
              <a:gd name="connsiteX65" fmla="*/ 216694 w 238125"/>
              <a:gd name="connsiteY65" fmla="*/ 211925 h 238125"/>
              <a:gd name="connsiteX66" fmla="*/ 202406 w 238125"/>
              <a:gd name="connsiteY66" fmla="*/ 226213 h 238125"/>
              <a:gd name="connsiteX67" fmla="*/ 188119 w 238125"/>
              <a:gd name="connsiteY67" fmla="*/ 211925 h 238125"/>
              <a:gd name="connsiteX68" fmla="*/ 202406 w 238125"/>
              <a:gd name="connsiteY68" fmla="*/ 197638 h 238125"/>
              <a:gd name="connsiteX69" fmla="*/ 109128 w 238125"/>
              <a:gd name="connsiteY69" fmla="*/ 92863 h 238125"/>
              <a:gd name="connsiteX70" fmla="*/ 143275 w 238125"/>
              <a:gd name="connsiteY70" fmla="*/ 92863 h 238125"/>
              <a:gd name="connsiteX71" fmla="*/ 171850 w 238125"/>
              <a:gd name="connsiteY71" fmla="*/ 121438 h 238125"/>
              <a:gd name="connsiteX72" fmla="*/ 137703 w 238125"/>
              <a:gd name="connsiteY72" fmla="*/ 121438 h 238125"/>
              <a:gd name="connsiteX73" fmla="*/ 109128 w 238125"/>
              <a:gd name="connsiteY73" fmla="*/ 92863 h 238125"/>
              <a:gd name="connsiteX74" fmla="*/ 35719 w 238125"/>
              <a:gd name="connsiteY74" fmla="*/ 35713 h 238125"/>
              <a:gd name="connsiteX75" fmla="*/ 35719 w 238125"/>
              <a:gd name="connsiteY75" fmla="*/ 17520 h 238125"/>
              <a:gd name="connsiteX76" fmla="*/ 83344 w 238125"/>
              <a:gd name="connsiteY76" fmla="*/ 25454 h 238125"/>
              <a:gd name="connsiteX77" fmla="*/ 83344 w 238125"/>
              <a:gd name="connsiteY77" fmla="*/ 35713 h 238125"/>
              <a:gd name="connsiteX78" fmla="*/ 35719 w 238125"/>
              <a:gd name="connsiteY78" fmla="*/ 35713 h 238125"/>
              <a:gd name="connsiteX79" fmla="*/ 130969 w 238125"/>
              <a:gd name="connsiteY79" fmla="*/ 211925 h 238125"/>
              <a:gd name="connsiteX80" fmla="*/ 116681 w 238125"/>
              <a:gd name="connsiteY80" fmla="*/ 226213 h 238125"/>
              <a:gd name="connsiteX81" fmla="*/ 102394 w 238125"/>
              <a:gd name="connsiteY81" fmla="*/ 211925 h 238125"/>
              <a:gd name="connsiteX82" fmla="*/ 116681 w 238125"/>
              <a:gd name="connsiteY82" fmla="*/ 197638 h 238125"/>
              <a:gd name="connsiteX83" fmla="*/ 130969 w 238125"/>
              <a:gd name="connsiteY83" fmla="*/ 211925 h 238125"/>
              <a:gd name="connsiteX84" fmla="*/ 197644 w 238125"/>
              <a:gd name="connsiteY84" fmla="*/ 164300 h 238125"/>
              <a:gd name="connsiteX85" fmla="*/ 192881 w 238125"/>
              <a:gd name="connsiteY85" fmla="*/ 169063 h 238125"/>
              <a:gd name="connsiteX86" fmla="*/ 40481 w 238125"/>
              <a:gd name="connsiteY86" fmla="*/ 169063 h 238125"/>
              <a:gd name="connsiteX87" fmla="*/ 35719 w 238125"/>
              <a:gd name="connsiteY87" fmla="*/ 164300 h 238125"/>
              <a:gd name="connsiteX88" fmla="*/ 35719 w 238125"/>
              <a:gd name="connsiteY88" fmla="*/ 126200 h 238125"/>
              <a:gd name="connsiteX89" fmla="*/ 40481 w 238125"/>
              <a:gd name="connsiteY89" fmla="*/ 121438 h 238125"/>
              <a:gd name="connsiteX90" fmla="*/ 124225 w 238125"/>
              <a:gd name="connsiteY90" fmla="*/ 121438 h 238125"/>
              <a:gd name="connsiteX91" fmla="*/ 132359 w 238125"/>
              <a:gd name="connsiteY91" fmla="*/ 129572 h 238125"/>
              <a:gd name="connsiteX92" fmla="*/ 135731 w 238125"/>
              <a:gd name="connsiteY92" fmla="*/ 130963 h 238125"/>
              <a:gd name="connsiteX93" fmla="*/ 197644 w 238125"/>
              <a:gd name="connsiteY93" fmla="*/ 130963 h 238125"/>
              <a:gd name="connsiteX94" fmla="*/ 197644 w 238125"/>
              <a:gd name="connsiteY94" fmla="*/ 164300 h 238125"/>
              <a:gd name="connsiteX95" fmla="*/ 185318 w 238125"/>
              <a:gd name="connsiteY95" fmla="*/ 121438 h 238125"/>
              <a:gd name="connsiteX96" fmla="*/ 156743 w 238125"/>
              <a:gd name="connsiteY96" fmla="*/ 92863 h 238125"/>
              <a:gd name="connsiteX97" fmla="*/ 190910 w 238125"/>
              <a:gd name="connsiteY97" fmla="*/ 92863 h 238125"/>
              <a:gd name="connsiteX98" fmla="*/ 219485 w 238125"/>
              <a:gd name="connsiteY98" fmla="*/ 121438 h 238125"/>
              <a:gd name="connsiteX99" fmla="*/ 185318 w 238125"/>
              <a:gd name="connsiteY99" fmla="*/ 121438 h 238125"/>
              <a:gd name="connsiteX100" fmla="*/ 164306 w 238125"/>
              <a:gd name="connsiteY100" fmla="*/ 159538 h 238125"/>
              <a:gd name="connsiteX101" fmla="*/ 169069 w 238125"/>
              <a:gd name="connsiteY101" fmla="*/ 154775 h 238125"/>
              <a:gd name="connsiteX102" fmla="*/ 169069 w 238125"/>
              <a:gd name="connsiteY102" fmla="*/ 145250 h 238125"/>
              <a:gd name="connsiteX103" fmla="*/ 164306 w 238125"/>
              <a:gd name="connsiteY103" fmla="*/ 140488 h 238125"/>
              <a:gd name="connsiteX104" fmla="*/ 159544 w 238125"/>
              <a:gd name="connsiteY104" fmla="*/ 145250 h 238125"/>
              <a:gd name="connsiteX105" fmla="*/ 159544 w 238125"/>
              <a:gd name="connsiteY105" fmla="*/ 154775 h 238125"/>
              <a:gd name="connsiteX106" fmla="*/ 164306 w 238125"/>
              <a:gd name="connsiteY106" fmla="*/ 159538 h 238125"/>
              <a:gd name="connsiteX107" fmla="*/ 78581 w 238125"/>
              <a:gd name="connsiteY107" fmla="*/ 130963 h 238125"/>
              <a:gd name="connsiteX108" fmla="*/ 50006 w 238125"/>
              <a:gd name="connsiteY108" fmla="*/ 130963 h 238125"/>
              <a:gd name="connsiteX109" fmla="*/ 45244 w 238125"/>
              <a:gd name="connsiteY109" fmla="*/ 135725 h 238125"/>
              <a:gd name="connsiteX110" fmla="*/ 45244 w 238125"/>
              <a:gd name="connsiteY110" fmla="*/ 154775 h 238125"/>
              <a:gd name="connsiteX111" fmla="*/ 50006 w 238125"/>
              <a:gd name="connsiteY111" fmla="*/ 159538 h 238125"/>
              <a:gd name="connsiteX112" fmla="*/ 78581 w 238125"/>
              <a:gd name="connsiteY112" fmla="*/ 159538 h 238125"/>
              <a:gd name="connsiteX113" fmla="*/ 83344 w 238125"/>
              <a:gd name="connsiteY113" fmla="*/ 154775 h 238125"/>
              <a:gd name="connsiteX114" fmla="*/ 83344 w 238125"/>
              <a:gd name="connsiteY114" fmla="*/ 135725 h 238125"/>
              <a:gd name="connsiteX115" fmla="*/ 78581 w 238125"/>
              <a:gd name="connsiteY115" fmla="*/ 130963 h 238125"/>
              <a:gd name="connsiteX116" fmla="*/ 73819 w 238125"/>
              <a:gd name="connsiteY116" fmla="*/ 150013 h 238125"/>
              <a:gd name="connsiteX117" fmla="*/ 54769 w 238125"/>
              <a:gd name="connsiteY117" fmla="*/ 150013 h 238125"/>
              <a:gd name="connsiteX118" fmla="*/ 54769 w 238125"/>
              <a:gd name="connsiteY118" fmla="*/ 140488 h 238125"/>
              <a:gd name="connsiteX119" fmla="*/ 73819 w 238125"/>
              <a:gd name="connsiteY119" fmla="*/ 140488 h 238125"/>
              <a:gd name="connsiteX120" fmla="*/ 73819 w 238125"/>
              <a:gd name="connsiteY120" fmla="*/ 150013 h 238125"/>
              <a:gd name="connsiteX121" fmla="*/ 183356 w 238125"/>
              <a:gd name="connsiteY121" fmla="*/ 159538 h 238125"/>
              <a:gd name="connsiteX122" fmla="*/ 188119 w 238125"/>
              <a:gd name="connsiteY122" fmla="*/ 154775 h 238125"/>
              <a:gd name="connsiteX123" fmla="*/ 188119 w 238125"/>
              <a:gd name="connsiteY123" fmla="*/ 145250 h 238125"/>
              <a:gd name="connsiteX124" fmla="*/ 183356 w 238125"/>
              <a:gd name="connsiteY124" fmla="*/ 140488 h 238125"/>
              <a:gd name="connsiteX125" fmla="*/ 178594 w 238125"/>
              <a:gd name="connsiteY125" fmla="*/ 145250 h 238125"/>
              <a:gd name="connsiteX126" fmla="*/ 178594 w 238125"/>
              <a:gd name="connsiteY126" fmla="*/ 154775 h 238125"/>
              <a:gd name="connsiteX127" fmla="*/ 183356 w 238125"/>
              <a:gd name="connsiteY127" fmla="*/ 159538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238125" h="238125">
                <a:moveTo>
                  <a:pt x="145256" y="159538"/>
                </a:moveTo>
                <a:cubicBezTo>
                  <a:pt x="147885" y="159538"/>
                  <a:pt x="150019" y="157404"/>
                  <a:pt x="150019" y="154775"/>
                </a:cubicBezTo>
                <a:lnTo>
                  <a:pt x="150019" y="145250"/>
                </a:lnTo>
                <a:cubicBezTo>
                  <a:pt x="150019" y="142621"/>
                  <a:pt x="147885" y="140488"/>
                  <a:pt x="145256" y="140488"/>
                </a:cubicBezTo>
                <a:cubicBezTo>
                  <a:pt x="142627" y="140488"/>
                  <a:pt x="140494" y="142621"/>
                  <a:pt x="140494" y="145250"/>
                </a:cubicBezTo>
                <a:lnTo>
                  <a:pt x="140494" y="154775"/>
                </a:lnTo>
                <a:cubicBezTo>
                  <a:pt x="140494" y="157404"/>
                  <a:pt x="142627" y="159538"/>
                  <a:pt x="145256" y="159538"/>
                </a:cubicBezTo>
                <a:close/>
                <a:moveTo>
                  <a:pt x="234353" y="122828"/>
                </a:moveTo>
                <a:lnTo>
                  <a:pt x="196253" y="84728"/>
                </a:lnTo>
                <a:cubicBezTo>
                  <a:pt x="195358" y="83842"/>
                  <a:pt x="194148" y="83338"/>
                  <a:pt x="192881" y="83338"/>
                </a:cubicBezTo>
                <a:lnTo>
                  <a:pt x="97631" y="83338"/>
                </a:lnTo>
                <a:cubicBezTo>
                  <a:pt x="95707" y="83338"/>
                  <a:pt x="93964" y="84500"/>
                  <a:pt x="93231" y="86281"/>
                </a:cubicBezTo>
                <a:cubicBezTo>
                  <a:pt x="92488" y="88062"/>
                  <a:pt x="92897" y="90110"/>
                  <a:pt x="94259" y="91472"/>
                </a:cubicBezTo>
                <a:lnTo>
                  <a:pt x="114700" y="111913"/>
                </a:lnTo>
                <a:lnTo>
                  <a:pt x="73819" y="111913"/>
                </a:lnTo>
                <a:lnTo>
                  <a:pt x="73819" y="45238"/>
                </a:lnTo>
                <a:lnTo>
                  <a:pt x="88106" y="45238"/>
                </a:lnTo>
                <a:cubicBezTo>
                  <a:pt x="90735" y="45238"/>
                  <a:pt x="92869" y="43104"/>
                  <a:pt x="92869" y="40475"/>
                </a:cubicBezTo>
                <a:lnTo>
                  <a:pt x="92869" y="21425"/>
                </a:lnTo>
                <a:cubicBezTo>
                  <a:pt x="92869" y="19101"/>
                  <a:pt x="91183" y="17110"/>
                  <a:pt x="88887" y="16729"/>
                </a:cubicBezTo>
                <a:lnTo>
                  <a:pt x="31737" y="7204"/>
                </a:lnTo>
                <a:cubicBezTo>
                  <a:pt x="30375" y="6985"/>
                  <a:pt x="28946" y="7366"/>
                  <a:pt x="27880" y="8271"/>
                </a:cubicBezTo>
                <a:cubicBezTo>
                  <a:pt x="26803" y="9166"/>
                  <a:pt x="26194" y="10500"/>
                  <a:pt x="26194" y="11900"/>
                </a:cubicBezTo>
                <a:lnTo>
                  <a:pt x="26194" y="40475"/>
                </a:lnTo>
                <a:cubicBezTo>
                  <a:pt x="26194" y="43104"/>
                  <a:pt x="28327" y="45238"/>
                  <a:pt x="30956" y="45238"/>
                </a:cubicBezTo>
                <a:lnTo>
                  <a:pt x="64294" y="45238"/>
                </a:lnTo>
                <a:lnTo>
                  <a:pt x="64294" y="111913"/>
                </a:lnTo>
                <a:lnTo>
                  <a:pt x="40481" y="111913"/>
                </a:lnTo>
                <a:cubicBezTo>
                  <a:pt x="32604" y="111913"/>
                  <a:pt x="26194" y="118323"/>
                  <a:pt x="26194" y="126200"/>
                </a:cubicBezTo>
                <a:lnTo>
                  <a:pt x="26194" y="164300"/>
                </a:lnTo>
                <a:cubicBezTo>
                  <a:pt x="26194" y="172177"/>
                  <a:pt x="32604" y="178588"/>
                  <a:pt x="40481" y="178588"/>
                </a:cubicBezTo>
                <a:lnTo>
                  <a:pt x="76610" y="178588"/>
                </a:lnTo>
                <a:lnTo>
                  <a:pt x="52769" y="202429"/>
                </a:lnTo>
                <a:cubicBezTo>
                  <a:pt x="49082" y="194018"/>
                  <a:pt x="40700" y="188113"/>
                  <a:pt x="30956" y="188113"/>
                </a:cubicBezTo>
                <a:cubicBezTo>
                  <a:pt x="17831" y="188113"/>
                  <a:pt x="7144" y="198800"/>
                  <a:pt x="7144" y="211925"/>
                </a:cubicBezTo>
                <a:cubicBezTo>
                  <a:pt x="7144" y="225050"/>
                  <a:pt x="17831" y="235738"/>
                  <a:pt x="30956" y="235738"/>
                </a:cubicBezTo>
                <a:cubicBezTo>
                  <a:pt x="43329" y="235738"/>
                  <a:pt x="53416" y="226203"/>
                  <a:pt x="54550" y="214116"/>
                </a:cubicBezTo>
                <a:lnTo>
                  <a:pt x="90078" y="178588"/>
                </a:lnTo>
                <a:lnTo>
                  <a:pt x="111919" y="178588"/>
                </a:lnTo>
                <a:lnTo>
                  <a:pt x="111919" y="188598"/>
                </a:lnTo>
                <a:cubicBezTo>
                  <a:pt x="101060" y="190808"/>
                  <a:pt x="92869" y="200428"/>
                  <a:pt x="92869" y="211925"/>
                </a:cubicBezTo>
                <a:cubicBezTo>
                  <a:pt x="92869" y="225050"/>
                  <a:pt x="103556" y="235738"/>
                  <a:pt x="116681" y="235738"/>
                </a:cubicBezTo>
                <a:cubicBezTo>
                  <a:pt x="129807" y="235738"/>
                  <a:pt x="140494" y="225050"/>
                  <a:pt x="140494" y="211925"/>
                </a:cubicBezTo>
                <a:cubicBezTo>
                  <a:pt x="140494" y="200428"/>
                  <a:pt x="132293" y="190808"/>
                  <a:pt x="121444" y="188598"/>
                </a:cubicBezTo>
                <a:lnTo>
                  <a:pt x="121444" y="178588"/>
                </a:lnTo>
                <a:lnTo>
                  <a:pt x="143275" y="178588"/>
                </a:lnTo>
                <a:lnTo>
                  <a:pt x="178813" y="214125"/>
                </a:lnTo>
                <a:cubicBezTo>
                  <a:pt x="179946" y="226203"/>
                  <a:pt x="190033" y="235738"/>
                  <a:pt x="202406" y="235738"/>
                </a:cubicBezTo>
                <a:cubicBezTo>
                  <a:pt x="215532" y="235738"/>
                  <a:pt x="226219" y="225050"/>
                  <a:pt x="226219" y="211925"/>
                </a:cubicBezTo>
                <a:cubicBezTo>
                  <a:pt x="226219" y="198800"/>
                  <a:pt x="215532" y="188113"/>
                  <a:pt x="202406" y="188113"/>
                </a:cubicBezTo>
                <a:cubicBezTo>
                  <a:pt x="192653" y="188113"/>
                  <a:pt x="184271" y="194028"/>
                  <a:pt x="180594" y="202438"/>
                </a:cubicBezTo>
                <a:lnTo>
                  <a:pt x="156743" y="178588"/>
                </a:lnTo>
                <a:lnTo>
                  <a:pt x="192881" y="178588"/>
                </a:lnTo>
                <a:cubicBezTo>
                  <a:pt x="200758" y="178588"/>
                  <a:pt x="207169" y="172177"/>
                  <a:pt x="207169" y="164300"/>
                </a:cubicBezTo>
                <a:lnTo>
                  <a:pt x="207169" y="130963"/>
                </a:lnTo>
                <a:lnTo>
                  <a:pt x="230981" y="130963"/>
                </a:lnTo>
                <a:cubicBezTo>
                  <a:pt x="232905" y="130963"/>
                  <a:pt x="234648" y="129800"/>
                  <a:pt x="235382" y="128019"/>
                </a:cubicBezTo>
                <a:cubicBezTo>
                  <a:pt x="236125" y="126238"/>
                  <a:pt x="235715" y="124190"/>
                  <a:pt x="234353" y="122828"/>
                </a:cubicBezTo>
                <a:close/>
                <a:moveTo>
                  <a:pt x="45244" y="211935"/>
                </a:moveTo>
                <a:cubicBezTo>
                  <a:pt x="45234" y="219802"/>
                  <a:pt x="38824" y="226213"/>
                  <a:pt x="30956" y="226213"/>
                </a:cubicBezTo>
                <a:cubicBezTo>
                  <a:pt x="23079" y="226213"/>
                  <a:pt x="16669" y="219802"/>
                  <a:pt x="16669" y="211925"/>
                </a:cubicBezTo>
                <a:cubicBezTo>
                  <a:pt x="16669" y="204048"/>
                  <a:pt x="23079" y="197638"/>
                  <a:pt x="30956" y="197638"/>
                </a:cubicBezTo>
                <a:cubicBezTo>
                  <a:pt x="38833" y="197638"/>
                  <a:pt x="45244" y="204048"/>
                  <a:pt x="45244" y="211925"/>
                </a:cubicBezTo>
                <a:cubicBezTo>
                  <a:pt x="45244" y="211925"/>
                  <a:pt x="45244" y="211925"/>
                  <a:pt x="45244" y="211935"/>
                </a:cubicBezTo>
                <a:close/>
                <a:moveTo>
                  <a:pt x="202406" y="197638"/>
                </a:moveTo>
                <a:cubicBezTo>
                  <a:pt x="210283" y="197638"/>
                  <a:pt x="216694" y="204048"/>
                  <a:pt x="216694" y="211925"/>
                </a:cubicBezTo>
                <a:cubicBezTo>
                  <a:pt x="216694" y="219802"/>
                  <a:pt x="210283" y="226213"/>
                  <a:pt x="202406" y="226213"/>
                </a:cubicBezTo>
                <a:cubicBezTo>
                  <a:pt x="194529" y="226213"/>
                  <a:pt x="188119" y="219802"/>
                  <a:pt x="188119" y="211925"/>
                </a:cubicBezTo>
                <a:cubicBezTo>
                  <a:pt x="188119" y="204048"/>
                  <a:pt x="194529" y="197638"/>
                  <a:pt x="202406" y="197638"/>
                </a:cubicBezTo>
                <a:close/>
                <a:moveTo>
                  <a:pt x="109128" y="92863"/>
                </a:moveTo>
                <a:lnTo>
                  <a:pt x="143275" y="92863"/>
                </a:lnTo>
                <a:lnTo>
                  <a:pt x="171850" y="121438"/>
                </a:lnTo>
                <a:lnTo>
                  <a:pt x="137703" y="121438"/>
                </a:lnTo>
                <a:lnTo>
                  <a:pt x="109128" y="92863"/>
                </a:lnTo>
                <a:close/>
                <a:moveTo>
                  <a:pt x="35719" y="35713"/>
                </a:moveTo>
                <a:lnTo>
                  <a:pt x="35719" y="17520"/>
                </a:lnTo>
                <a:lnTo>
                  <a:pt x="83344" y="25454"/>
                </a:lnTo>
                <a:lnTo>
                  <a:pt x="83344" y="35713"/>
                </a:lnTo>
                <a:lnTo>
                  <a:pt x="35719" y="35713"/>
                </a:lnTo>
                <a:close/>
                <a:moveTo>
                  <a:pt x="130969" y="211925"/>
                </a:moveTo>
                <a:cubicBezTo>
                  <a:pt x="130969" y="219802"/>
                  <a:pt x="124558" y="226213"/>
                  <a:pt x="116681" y="226213"/>
                </a:cubicBezTo>
                <a:cubicBezTo>
                  <a:pt x="108804" y="226213"/>
                  <a:pt x="102394" y="219802"/>
                  <a:pt x="102394" y="211925"/>
                </a:cubicBezTo>
                <a:cubicBezTo>
                  <a:pt x="102394" y="204048"/>
                  <a:pt x="108804" y="197638"/>
                  <a:pt x="116681" y="197638"/>
                </a:cubicBezTo>
                <a:cubicBezTo>
                  <a:pt x="124558" y="197638"/>
                  <a:pt x="130969" y="204048"/>
                  <a:pt x="130969" y="211925"/>
                </a:cubicBezTo>
                <a:close/>
                <a:moveTo>
                  <a:pt x="197644" y="164300"/>
                </a:moveTo>
                <a:cubicBezTo>
                  <a:pt x="197644" y="166929"/>
                  <a:pt x="195510" y="169063"/>
                  <a:pt x="192881" y="169063"/>
                </a:cubicBezTo>
                <a:lnTo>
                  <a:pt x="40481" y="169063"/>
                </a:lnTo>
                <a:cubicBezTo>
                  <a:pt x="37852" y="169063"/>
                  <a:pt x="35719" y="166929"/>
                  <a:pt x="35719" y="164300"/>
                </a:cubicBezTo>
                <a:lnTo>
                  <a:pt x="35719" y="126200"/>
                </a:lnTo>
                <a:cubicBezTo>
                  <a:pt x="35719" y="123571"/>
                  <a:pt x="37852" y="121438"/>
                  <a:pt x="40481" y="121438"/>
                </a:cubicBezTo>
                <a:lnTo>
                  <a:pt x="124225" y="121438"/>
                </a:lnTo>
                <a:lnTo>
                  <a:pt x="132359" y="129572"/>
                </a:lnTo>
                <a:cubicBezTo>
                  <a:pt x="133255" y="130458"/>
                  <a:pt x="134464" y="130963"/>
                  <a:pt x="135731" y="130963"/>
                </a:cubicBezTo>
                <a:lnTo>
                  <a:pt x="197644" y="130963"/>
                </a:lnTo>
                <a:lnTo>
                  <a:pt x="197644" y="164300"/>
                </a:lnTo>
                <a:close/>
                <a:moveTo>
                  <a:pt x="185318" y="121438"/>
                </a:moveTo>
                <a:lnTo>
                  <a:pt x="156743" y="92863"/>
                </a:lnTo>
                <a:lnTo>
                  <a:pt x="190910" y="92863"/>
                </a:lnTo>
                <a:lnTo>
                  <a:pt x="219485" y="121438"/>
                </a:lnTo>
                <a:lnTo>
                  <a:pt x="185318" y="121438"/>
                </a:lnTo>
                <a:close/>
                <a:moveTo>
                  <a:pt x="164306" y="159538"/>
                </a:moveTo>
                <a:cubicBezTo>
                  <a:pt x="166935" y="159538"/>
                  <a:pt x="169069" y="157404"/>
                  <a:pt x="169069" y="154775"/>
                </a:cubicBezTo>
                <a:lnTo>
                  <a:pt x="169069" y="145250"/>
                </a:lnTo>
                <a:cubicBezTo>
                  <a:pt x="169069" y="142621"/>
                  <a:pt x="166935" y="140488"/>
                  <a:pt x="164306" y="140488"/>
                </a:cubicBezTo>
                <a:cubicBezTo>
                  <a:pt x="161677" y="140488"/>
                  <a:pt x="159544" y="142621"/>
                  <a:pt x="159544" y="145250"/>
                </a:cubicBezTo>
                <a:lnTo>
                  <a:pt x="159544" y="154775"/>
                </a:lnTo>
                <a:cubicBezTo>
                  <a:pt x="159544" y="157404"/>
                  <a:pt x="161677" y="159538"/>
                  <a:pt x="164306" y="159538"/>
                </a:cubicBezTo>
                <a:close/>
                <a:moveTo>
                  <a:pt x="78581" y="130963"/>
                </a:moveTo>
                <a:lnTo>
                  <a:pt x="50006" y="130963"/>
                </a:lnTo>
                <a:cubicBezTo>
                  <a:pt x="47377" y="130963"/>
                  <a:pt x="45244" y="133096"/>
                  <a:pt x="45244" y="135725"/>
                </a:cubicBezTo>
                <a:lnTo>
                  <a:pt x="45244" y="154775"/>
                </a:lnTo>
                <a:cubicBezTo>
                  <a:pt x="45244" y="157404"/>
                  <a:pt x="47377" y="159538"/>
                  <a:pt x="50006" y="159538"/>
                </a:cubicBezTo>
                <a:lnTo>
                  <a:pt x="78581" y="159538"/>
                </a:lnTo>
                <a:cubicBezTo>
                  <a:pt x="81210" y="159538"/>
                  <a:pt x="83344" y="157404"/>
                  <a:pt x="83344" y="154775"/>
                </a:cubicBezTo>
                <a:lnTo>
                  <a:pt x="83344" y="135725"/>
                </a:lnTo>
                <a:cubicBezTo>
                  <a:pt x="83344" y="133096"/>
                  <a:pt x="81210" y="130963"/>
                  <a:pt x="78581" y="130963"/>
                </a:cubicBezTo>
                <a:close/>
                <a:moveTo>
                  <a:pt x="73819" y="150013"/>
                </a:moveTo>
                <a:lnTo>
                  <a:pt x="54769" y="150013"/>
                </a:lnTo>
                <a:lnTo>
                  <a:pt x="54769" y="140488"/>
                </a:lnTo>
                <a:lnTo>
                  <a:pt x="73819" y="140488"/>
                </a:lnTo>
                <a:lnTo>
                  <a:pt x="73819" y="150013"/>
                </a:lnTo>
                <a:close/>
                <a:moveTo>
                  <a:pt x="183356" y="159538"/>
                </a:moveTo>
                <a:cubicBezTo>
                  <a:pt x="185985" y="159538"/>
                  <a:pt x="188119" y="157404"/>
                  <a:pt x="188119" y="154775"/>
                </a:cubicBezTo>
                <a:lnTo>
                  <a:pt x="188119" y="145250"/>
                </a:lnTo>
                <a:cubicBezTo>
                  <a:pt x="188119" y="142621"/>
                  <a:pt x="185985" y="140488"/>
                  <a:pt x="183356" y="140488"/>
                </a:cubicBezTo>
                <a:cubicBezTo>
                  <a:pt x="180727" y="140488"/>
                  <a:pt x="178594" y="142621"/>
                  <a:pt x="178594" y="145250"/>
                </a:cubicBezTo>
                <a:lnTo>
                  <a:pt x="178594" y="154775"/>
                </a:lnTo>
                <a:cubicBezTo>
                  <a:pt x="178594" y="157404"/>
                  <a:pt x="180727" y="159538"/>
                  <a:pt x="183356" y="159538"/>
                </a:cubicBezTo>
                <a:close/>
              </a:path>
            </a:pathLst>
          </a:custGeom>
          <a:solidFill>
            <a:schemeClr val="bg1"/>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574E6-A87C-ED97-0908-C5775A7C95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E6773E-AA7C-FBE6-9F27-78A2F21AC524}"/>
              </a:ext>
            </a:extLst>
          </p:cNvPr>
          <p:cNvSpPr>
            <a:spLocks noGrp="1"/>
          </p:cNvSpPr>
          <p:nvPr>
            <p:ph type="title"/>
          </p:nvPr>
        </p:nvSpPr>
        <p:spPr/>
        <p:txBody>
          <a:bodyPr/>
          <a:lstStyle/>
          <a:p>
            <a:r>
              <a:rPr lang="en-IN" sz="4000" b="1" dirty="0"/>
              <a:t>CONCLUSION</a:t>
            </a:r>
          </a:p>
        </p:txBody>
      </p:sp>
      <p:sp>
        <p:nvSpPr>
          <p:cNvPr id="4" name="Content Placeholder 3">
            <a:extLst>
              <a:ext uri="{FF2B5EF4-FFF2-40B4-BE49-F238E27FC236}">
                <a16:creationId xmlns:a16="http://schemas.microsoft.com/office/drawing/2014/main" id="{D338F86A-B0B9-25F6-C267-DD40CC1A0C9A}"/>
              </a:ext>
            </a:extLst>
          </p:cNvPr>
          <p:cNvSpPr>
            <a:spLocks noGrp="1"/>
          </p:cNvSpPr>
          <p:nvPr>
            <p:ph idx="1"/>
          </p:nvPr>
        </p:nvSpPr>
        <p:spPr>
          <a:xfrm>
            <a:off x="360000" y="1069393"/>
            <a:ext cx="11473200" cy="4500000"/>
          </a:xfrm>
        </p:spPr>
        <p:txBody>
          <a:bodyPr/>
          <a:lstStyle/>
          <a:p>
            <a:pPr marL="0" indent="0">
              <a:buNone/>
            </a:pPr>
            <a:r>
              <a:rPr lang="en-US" sz="2800" dirty="0"/>
              <a:t>Power BI’s Quick Insights offers a powerful, AI-driven approach to uncovering hidden trends, patterns, and outliers within data quickly and intuitively. By leveraging machine learning algorithms, Quick Insights provides users with visually represented insights that simplify initial data exploration, making it easier to identify key data points and inform data-driven decisions. Complementary features such as Q&amp;A, Smart Narratives, and Cognitive Services further enhance Power BI’s analytical power, enabling users to interact with data through natural language queries, AI-generated summaries, and advanced text and image analysis. While Quick Insights serves as an efficient entry point for understanding large datasets, its real strength lies in its ability to provide rapid, accessible insights for all levels of users, setting the stage for deeper, more customized analysis within Power BI’s extensive toolkit.</a:t>
            </a:r>
            <a:endParaRPr lang="en-IN" sz="2800" dirty="0"/>
          </a:p>
        </p:txBody>
      </p:sp>
      <p:sp>
        <p:nvSpPr>
          <p:cNvPr id="5" name="Slide Number Placeholder 4">
            <a:extLst>
              <a:ext uri="{FF2B5EF4-FFF2-40B4-BE49-F238E27FC236}">
                <a16:creationId xmlns:a16="http://schemas.microsoft.com/office/drawing/2014/main" id="{71390A88-810E-009D-F8AE-97E5B16A43CC}"/>
              </a:ext>
            </a:extLst>
          </p:cNvPr>
          <p:cNvSpPr>
            <a:spLocks noGrp="1"/>
          </p:cNvSpPr>
          <p:nvPr>
            <p:ph type="sldNum" sz="quarter" idx="14"/>
          </p:nvPr>
        </p:nvSpPr>
        <p:spPr/>
        <p:txBody>
          <a:bodyPr/>
          <a:lstStyle/>
          <a:p>
            <a:fld id="{058DB212-BFA2-403F-85EF-DFD3FF6D973A}" type="slidenum">
              <a:rPr lang="en-US" noProof="0" smtClean="0"/>
              <a:pPr/>
              <a:t>10</a:t>
            </a:fld>
            <a:endParaRPr lang="en-US" noProof="0"/>
          </a:p>
        </p:txBody>
      </p:sp>
    </p:spTree>
    <p:extLst>
      <p:ext uri="{BB962C8B-B14F-4D97-AF65-F5344CB8AC3E}">
        <p14:creationId xmlns:p14="http://schemas.microsoft.com/office/powerpoint/2010/main" val="1085503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a:xfrm>
            <a:off x="550351" y="1659741"/>
            <a:ext cx="7373995" cy="1547813"/>
          </a:xfrm>
        </p:spPr>
        <p:txBody>
          <a:bodyPr/>
          <a:lstStyle/>
          <a:p>
            <a:r>
              <a:rPr lang="en-US" sz="8000" dirty="0"/>
              <a:t>Thank You</a:t>
            </a:r>
          </a:p>
        </p:txBody>
      </p:sp>
      <p:pic>
        <p:nvPicPr>
          <p:cNvPr id="18" name="Graphic 17" descr="Envelope icon" title="Icon Presenter Email">
            <a:extLst>
              <a:ext uri="{FF2B5EF4-FFF2-40B4-BE49-F238E27FC236}">
                <a16:creationId xmlns:a16="http://schemas.microsoft.com/office/drawing/2014/main" id="{6D49048B-2AA4-42B7-9454-4E76924BCC5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6779" y="4808764"/>
            <a:ext cx="218900" cy="218900"/>
          </a:xfrm>
          <a:prstGeom prst="rect">
            <a:avLst/>
          </a:prstGeom>
        </p:spPr>
      </p:pic>
      <p:sp>
        <p:nvSpPr>
          <p:cNvPr id="5" name="Text Placeholder 4">
            <a:extLst>
              <a:ext uri="{FF2B5EF4-FFF2-40B4-BE49-F238E27FC236}">
                <a16:creationId xmlns:a16="http://schemas.microsoft.com/office/drawing/2014/main" id="{136F567F-B255-41F7-B5B6-1BEB6722D476}"/>
              </a:ext>
            </a:extLst>
          </p:cNvPr>
          <p:cNvSpPr>
            <a:spLocks noGrp="1"/>
          </p:cNvSpPr>
          <p:nvPr>
            <p:ph type="body" sz="quarter" idx="12"/>
          </p:nvPr>
        </p:nvSpPr>
        <p:spPr>
          <a:xfrm>
            <a:off x="1088989" y="4437291"/>
            <a:ext cx="5282313" cy="961846"/>
          </a:xfrm>
        </p:spPr>
        <p:txBody>
          <a:bodyPr/>
          <a:lstStyle/>
          <a:p>
            <a:r>
              <a:rPr lang="en-US" sz="2800" noProof="1"/>
              <a:t>thahliyamist@gmail.com</a:t>
            </a:r>
          </a:p>
        </p:txBody>
      </p:sp>
      <p:grpSp>
        <p:nvGrpSpPr>
          <p:cNvPr id="25" name="Group 24">
            <a:extLst>
              <a:ext uri="{FF2B5EF4-FFF2-40B4-BE49-F238E27FC236}">
                <a16:creationId xmlns:a16="http://schemas.microsoft.com/office/drawing/2014/main" id="{F0F12597-AABE-455F-AE27-B788519B2040}"/>
              </a:ext>
              <a:ext uri="{C183D7F6-B498-43B3-948B-1728B52AA6E4}">
                <adec:decorative xmlns:adec="http://schemas.microsoft.com/office/drawing/2017/decorative" val="1"/>
              </a:ext>
            </a:extLst>
          </p:cNvPr>
          <p:cNvGrpSpPr>
            <a:grpSpLocks noChangeAspect="1"/>
          </p:cNvGrpSpPr>
          <p:nvPr/>
        </p:nvGrpSpPr>
        <p:grpSpPr>
          <a:xfrm flipH="1">
            <a:off x="489813" y="308601"/>
            <a:ext cx="445684" cy="444742"/>
            <a:chOff x="5660231" y="2993234"/>
            <a:chExt cx="868511" cy="866677"/>
          </a:xfrm>
        </p:grpSpPr>
        <p:sp>
          <p:nvSpPr>
            <p:cNvPr id="15" name="Freeform: Shape 14">
              <a:extLst>
                <a:ext uri="{FF2B5EF4-FFF2-40B4-BE49-F238E27FC236}">
                  <a16:creationId xmlns:a16="http://schemas.microsoft.com/office/drawing/2014/main" id="{559EE1F1-B897-408A-A84B-C550FFD08D48}"/>
                </a:ext>
              </a:extLst>
            </p:cNvPr>
            <p:cNvSpPr/>
            <p:nvPr/>
          </p:nvSpPr>
          <p:spPr>
            <a:xfrm>
              <a:off x="5660231" y="3288411"/>
              <a:ext cx="571500" cy="571500"/>
            </a:xfrm>
            <a:custGeom>
              <a:avLst/>
              <a:gdLst>
                <a:gd name="connsiteX0" fmla="*/ 288179 w 571500"/>
                <a:gd name="connsiteY0" fmla="*/ 7144 h 571500"/>
                <a:gd name="connsiteX1" fmla="*/ 7144 w 571500"/>
                <a:gd name="connsiteY1" fmla="*/ 288179 h 571500"/>
                <a:gd name="connsiteX2" fmla="*/ 288179 w 571500"/>
                <a:gd name="connsiteY2" fmla="*/ 569214 h 571500"/>
                <a:gd name="connsiteX3" fmla="*/ 569214 w 571500"/>
                <a:gd name="connsiteY3" fmla="*/ 288179 h 571500"/>
                <a:gd name="connsiteX4" fmla="*/ 288179 w 571500"/>
                <a:gd name="connsiteY4" fmla="*/ 7144 h 571500"/>
                <a:gd name="connsiteX5" fmla="*/ 288179 w 571500"/>
                <a:gd name="connsiteY5" fmla="*/ 531114 h 571500"/>
                <a:gd name="connsiteX6" fmla="*/ 45244 w 571500"/>
                <a:gd name="connsiteY6" fmla="*/ 288179 h 571500"/>
                <a:gd name="connsiteX7" fmla="*/ 288179 w 571500"/>
                <a:gd name="connsiteY7" fmla="*/ 45244 h 571500"/>
                <a:gd name="connsiteX8" fmla="*/ 531114 w 571500"/>
                <a:gd name="connsiteY8" fmla="*/ 288179 h 571500"/>
                <a:gd name="connsiteX9" fmla="*/ 288179 w 571500"/>
                <a:gd name="connsiteY9" fmla="*/ 53111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288179" y="7144"/>
                  </a:moveTo>
                  <a:cubicBezTo>
                    <a:pt x="133217" y="7144"/>
                    <a:pt x="7144" y="133217"/>
                    <a:pt x="7144" y="288179"/>
                  </a:cubicBezTo>
                  <a:cubicBezTo>
                    <a:pt x="7144" y="443141"/>
                    <a:pt x="133217" y="569214"/>
                    <a:pt x="288179" y="569214"/>
                  </a:cubicBezTo>
                  <a:cubicBezTo>
                    <a:pt x="443141" y="569214"/>
                    <a:pt x="569214" y="443151"/>
                    <a:pt x="569214" y="288179"/>
                  </a:cubicBezTo>
                  <a:cubicBezTo>
                    <a:pt x="569214" y="133207"/>
                    <a:pt x="443141" y="7144"/>
                    <a:pt x="288179" y="7144"/>
                  </a:cubicBezTo>
                  <a:close/>
                  <a:moveTo>
                    <a:pt x="288179" y="531114"/>
                  </a:moveTo>
                  <a:cubicBezTo>
                    <a:pt x="154219" y="531114"/>
                    <a:pt x="45244" y="422138"/>
                    <a:pt x="45244" y="288179"/>
                  </a:cubicBezTo>
                  <a:cubicBezTo>
                    <a:pt x="45244" y="154219"/>
                    <a:pt x="154219" y="45244"/>
                    <a:pt x="288179" y="45244"/>
                  </a:cubicBezTo>
                  <a:cubicBezTo>
                    <a:pt x="422138" y="45244"/>
                    <a:pt x="531114" y="154229"/>
                    <a:pt x="531114" y="288179"/>
                  </a:cubicBezTo>
                  <a:cubicBezTo>
                    <a:pt x="531114" y="422129"/>
                    <a:pt x="422129" y="531114"/>
                    <a:pt x="288179" y="531114"/>
                  </a:cubicBezTo>
                  <a:close/>
                </a:path>
              </a:pathLst>
            </a:custGeom>
            <a:solidFill>
              <a:schemeClr val="bg1"/>
            </a:solidFill>
            <a:ln w="9525" cap="flat">
              <a:noFill/>
              <a:prstDash val="solid"/>
              <a:miter/>
            </a:ln>
          </p:spPr>
          <p:txBody>
            <a:bodyPr rtlCol="0" anchor="ctr"/>
            <a:lstStyle/>
            <a:p>
              <a:endParaRPr lang="en-US" sz="4000" dirty="0"/>
            </a:p>
          </p:txBody>
        </p:sp>
        <p:sp>
          <p:nvSpPr>
            <p:cNvPr id="16" name="Freeform: Shape 15">
              <a:extLst>
                <a:ext uri="{FF2B5EF4-FFF2-40B4-BE49-F238E27FC236}">
                  <a16:creationId xmlns:a16="http://schemas.microsoft.com/office/drawing/2014/main" id="{033469D8-D3DC-4362-8C73-DB3F504C5B01}"/>
                </a:ext>
              </a:extLst>
            </p:cNvPr>
            <p:cNvSpPr/>
            <p:nvPr/>
          </p:nvSpPr>
          <p:spPr>
            <a:xfrm>
              <a:off x="5778589" y="3406883"/>
              <a:ext cx="171450" cy="171450"/>
            </a:xfrm>
            <a:custGeom>
              <a:avLst/>
              <a:gdLst>
                <a:gd name="connsiteX0" fmla="*/ 47844 w 171450"/>
                <a:gd name="connsiteY0" fmla="*/ 101613 h 171450"/>
                <a:gd name="connsiteX1" fmla="*/ 45253 w 171450"/>
                <a:gd name="connsiteY1" fmla="*/ 87068 h 171450"/>
                <a:gd name="connsiteX2" fmla="*/ 87068 w 171450"/>
                <a:gd name="connsiteY2" fmla="*/ 45244 h 171450"/>
                <a:gd name="connsiteX3" fmla="*/ 128883 w 171450"/>
                <a:gd name="connsiteY3" fmla="*/ 87068 h 171450"/>
                <a:gd name="connsiteX4" fmla="*/ 87116 w 171450"/>
                <a:gd name="connsiteY4" fmla="*/ 128883 h 171450"/>
                <a:gd name="connsiteX5" fmla="*/ 68085 w 171450"/>
                <a:gd name="connsiteY5" fmla="*/ 147952 h 171450"/>
                <a:gd name="connsiteX6" fmla="*/ 87135 w 171450"/>
                <a:gd name="connsiteY6" fmla="*/ 166983 h 171450"/>
                <a:gd name="connsiteX7" fmla="*/ 87154 w 171450"/>
                <a:gd name="connsiteY7" fmla="*/ 166983 h 171450"/>
                <a:gd name="connsiteX8" fmla="*/ 166973 w 171450"/>
                <a:gd name="connsiteY8" fmla="*/ 87068 h 171450"/>
                <a:gd name="connsiteX9" fmla="*/ 87058 w 171450"/>
                <a:gd name="connsiteY9" fmla="*/ 7144 h 171450"/>
                <a:gd name="connsiteX10" fmla="*/ 7144 w 171450"/>
                <a:gd name="connsiteY10" fmla="*/ 87068 h 171450"/>
                <a:gd name="connsiteX11" fmla="*/ 12125 w 171450"/>
                <a:gd name="connsiteY11" fmla="*/ 114881 h 171450"/>
                <a:gd name="connsiteX12" fmla="*/ 36614 w 171450"/>
                <a:gd name="connsiteY12" fmla="*/ 126111 h 171450"/>
                <a:gd name="connsiteX13" fmla="*/ 47844 w 171450"/>
                <a:gd name="connsiteY13" fmla="*/ 101613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171450">
                  <a:moveTo>
                    <a:pt x="47844" y="101613"/>
                  </a:moveTo>
                  <a:cubicBezTo>
                    <a:pt x="46120" y="96974"/>
                    <a:pt x="45253" y="92078"/>
                    <a:pt x="45253" y="87068"/>
                  </a:cubicBezTo>
                  <a:cubicBezTo>
                    <a:pt x="45253" y="64008"/>
                    <a:pt x="64008" y="45244"/>
                    <a:pt x="87068" y="45244"/>
                  </a:cubicBezTo>
                  <a:cubicBezTo>
                    <a:pt x="110128" y="45244"/>
                    <a:pt x="128883" y="64008"/>
                    <a:pt x="128883" y="87068"/>
                  </a:cubicBezTo>
                  <a:cubicBezTo>
                    <a:pt x="128883" y="110099"/>
                    <a:pt x="110147" y="128854"/>
                    <a:pt x="87116" y="128883"/>
                  </a:cubicBezTo>
                  <a:cubicBezTo>
                    <a:pt x="76600" y="128892"/>
                    <a:pt x="68075" y="137427"/>
                    <a:pt x="68085" y="147952"/>
                  </a:cubicBezTo>
                  <a:cubicBezTo>
                    <a:pt x="68094" y="158477"/>
                    <a:pt x="76619" y="166983"/>
                    <a:pt x="87135" y="166983"/>
                  </a:cubicBezTo>
                  <a:cubicBezTo>
                    <a:pt x="87135" y="166983"/>
                    <a:pt x="87144" y="166983"/>
                    <a:pt x="87154" y="166983"/>
                  </a:cubicBezTo>
                  <a:cubicBezTo>
                    <a:pt x="131169" y="166935"/>
                    <a:pt x="166973" y="131083"/>
                    <a:pt x="166973" y="87068"/>
                  </a:cubicBezTo>
                  <a:cubicBezTo>
                    <a:pt x="166973" y="42996"/>
                    <a:pt x="131121" y="7144"/>
                    <a:pt x="87058" y="7144"/>
                  </a:cubicBezTo>
                  <a:cubicBezTo>
                    <a:pt x="42996" y="7144"/>
                    <a:pt x="7144" y="42996"/>
                    <a:pt x="7144" y="87068"/>
                  </a:cubicBezTo>
                  <a:cubicBezTo>
                    <a:pt x="7144" y="96631"/>
                    <a:pt x="8820" y="105985"/>
                    <a:pt x="12125" y="114881"/>
                  </a:cubicBezTo>
                  <a:cubicBezTo>
                    <a:pt x="15783" y="124749"/>
                    <a:pt x="26737" y="129759"/>
                    <a:pt x="36614" y="126111"/>
                  </a:cubicBezTo>
                  <a:cubicBezTo>
                    <a:pt x="46492" y="122434"/>
                    <a:pt x="51511" y="111471"/>
                    <a:pt x="47844" y="101613"/>
                  </a:cubicBezTo>
                  <a:close/>
                </a:path>
              </a:pathLst>
            </a:custGeom>
            <a:solidFill>
              <a:schemeClr val="bg1"/>
            </a:solidFill>
            <a:ln w="9525" cap="flat">
              <a:noFill/>
              <a:prstDash val="solid"/>
              <a:miter/>
            </a:ln>
          </p:spPr>
          <p:txBody>
            <a:bodyPr rtlCol="0" anchor="ctr"/>
            <a:lstStyle/>
            <a:p>
              <a:endParaRPr lang="en-US" sz="4000" dirty="0"/>
            </a:p>
          </p:txBody>
        </p:sp>
        <p:sp>
          <p:nvSpPr>
            <p:cNvPr id="20" name="Freeform: Shape 19">
              <a:extLst>
                <a:ext uri="{FF2B5EF4-FFF2-40B4-BE49-F238E27FC236}">
                  <a16:creationId xmlns:a16="http://schemas.microsoft.com/office/drawing/2014/main" id="{56D60673-90C1-4A3B-B705-02383760807C}"/>
                </a:ext>
              </a:extLst>
            </p:cNvPr>
            <p:cNvSpPr/>
            <p:nvPr/>
          </p:nvSpPr>
          <p:spPr>
            <a:xfrm>
              <a:off x="6007446" y="3504769"/>
              <a:ext cx="142875" cy="142875"/>
            </a:xfrm>
            <a:custGeom>
              <a:avLst/>
              <a:gdLst>
                <a:gd name="connsiteX0" fmla="*/ 97184 w 142875"/>
                <a:gd name="connsiteY0" fmla="*/ 61648 h 142875"/>
                <a:gd name="connsiteX1" fmla="*/ 99041 w 142875"/>
                <a:gd name="connsiteY1" fmla="*/ 71506 h 142875"/>
                <a:gd name="connsiteX2" fmla="*/ 72142 w 142875"/>
                <a:gd name="connsiteY2" fmla="*/ 98395 h 142875"/>
                <a:gd name="connsiteX3" fmla="*/ 45244 w 142875"/>
                <a:gd name="connsiteY3" fmla="*/ 71506 h 142875"/>
                <a:gd name="connsiteX4" fmla="*/ 67618 w 142875"/>
                <a:gd name="connsiteY4" fmla="*/ 44989 h 142875"/>
                <a:gd name="connsiteX5" fmla="*/ 83239 w 142875"/>
                <a:gd name="connsiteY5" fmla="*/ 23033 h 142875"/>
                <a:gd name="connsiteX6" fmla="*/ 61293 w 142875"/>
                <a:gd name="connsiteY6" fmla="*/ 7403 h 142875"/>
                <a:gd name="connsiteX7" fmla="*/ 7144 w 142875"/>
                <a:gd name="connsiteY7" fmla="*/ 71497 h 142875"/>
                <a:gd name="connsiteX8" fmla="*/ 72142 w 142875"/>
                <a:gd name="connsiteY8" fmla="*/ 136486 h 142875"/>
                <a:gd name="connsiteX9" fmla="*/ 137141 w 142875"/>
                <a:gd name="connsiteY9" fmla="*/ 71497 h 142875"/>
                <a:gd name="connsiteX10" fmla="*/ 132617 w 142875"/>
                <a:gd name="connsiteY10" fmla="*/ 47646 h 142875"/>
                <a:gd name="connsiteX11" fmla="*/ 107899 w 142875"/>
                <a:gd name="connsiteY11" fmla="*/ 36921 h 142875"/>
                <a:gd name="connsiteX12" fmla="*/ 97184 w 142875"/>
                <a:gd name="connsiteY12" fmla="*/ 61648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875" h="142875">
                  <a:moveTo>
                    <a:pt x="97184" y="61648"/>
                  </a:moveTo>
                  <a:cubicBezTo>
                    <a:pt x="98412" y="64772"/>
                    <a:pt x="99041" y="68096"/>
                    <a:pt x="99041" y="71506"/>
                  </a:cubicBezTo>
                  <a:cubicBezTo>
                    <a:pt x="99041" y="86337"/>
                    <a:pt x="86973" y="98395"/>
                    <a:pt x="72142" y="98395"/>
                  </a:cubicBezTo>
                  <a:cubicBezTo>
                    <a:pt x="57312" y="98395"/>
                    <a:pt x="45244" y="86327"/>
                    <a:pt x="45244" y="71506"/>
                  </a:cubicBezTo>
                  <a:cubicBezTo>
                    <a:pt x="45244" y="58314"/>
                    <a:pt x="54654" y="47160"/>
                    <a:pt x="67618" y="44989"/>
                  </a:cubicBezTo>
                  <a:cubicBezTo>
                    <a:pt x="77991" y="43236"/>
                    <a:pt x="84992" y="33406"/>
                    <a:pt x="83239" y="23033"/>
                  </a:cubicBezTo>
                  <a:cubicBezTo>
                    <a:pt x="81486" y="12661"/>
                    <a:pt x="71657" y="5688"/>
                    <a:pt x="61293" y="7403"/>
                  </a:cubicBezTo>
                  <a:cubicBezTo>
                    <a:pt x="29918" y="12689"/>
                    <a:pt x="7144" y="39645"/>
                    <a:pt x="7144" y="71497"/>
                  </a:cubicBezTo>
                  <a:cubicBezTo>
                    <a:pt x="7144" y="107339"/>
                    <a:pt x="36300" y="136486"/>
                    <a:pt x="72142" y="136486"/>
                  </a:cubicBezTo>
                  <a:cubicBezTo>
                    <a:pt x="107985" y="136486"/>
                    <a:pt x="137141" y="107330"/>
                    <a:pt x="137141" y="71497"/>
                  </a:cubicBezTo>
                  <a:cubicBezTo>
                    <a:pt x="137141" y="63277"/>
                    <a:pt x="135617" y="55247"/>
                    <a:pt x="132617" y="47646"/>
                  </a:cubicBezTo>
                  <a:cubicBezTo>
                    <a:pt x="128749" y="37864"/>
                    <a:pt x="117672" y="33073"/>
                    <a:pt x="107899" y="36921"/>
                  </a:cubicBezTo>
                  <a:cubicBezTo>
                    <a:pt x="98127" y="40788"/>
                    <a:pt x="93316" y="51856"/>
                    <a:pt x="97184" y="61648"/>
                  </a:cubicBezTo>
                  <a:close/>
                </a:path>
              </a:pathLst>
            </a:custGeom>
            <a:solidFill>
              <a:schemeClr val="bg1"/>
            </a:solidFill>
            <a:ln w="9525" cap="flat">
              <a:noFill/>
              <a:prstDash val="solid"/>
              <a:miter/>
            </a:ln>
          </p:spPr>
          <p:txBody>
            <a:bodyPr rtlCol="0" anchor="ctr"/>
            <a:lstStyle/>
            <a:p>
              <a:endParaRPr lang="en-US" sz="4000" dirty="0"/>
            </a:p>
          </p:txBody>
        </p:sp>
        <p:sp>
          <p:nvSpPr>
            <p:cNvPr id="21" name="Freeform: Shape 20">
              <a:extLst>
                <a:ext uri="{FF2B5EF4-FFF2-40B4-BE49-F238E27FC236}">
                  <a16:creationId xmlns:a16="http://schemas.microsoft.com/office/drawing/2014/main" id="{941908B8-1FD7-4EE4-AE25-1C45D34F1498}"/>
                </a:ext>
              </a:extLst>
            </p:cNvPr>
            <p:cNvSpPr/>
            <p:nvPr/>
          </p:nvSpPr>
          <p:spPr>
            <a:xfrm>
              <a:off x="5819742" y="3637845"/>
              <a:ext cx="152400" cy="142875"/>
            </a:xfrm>
            <a:custGeom>
              <a:avLst/>
              <a:gdLst>
                <a:gd name="connsiteX0" fmla="*/ 77414 w 152400"/>
                <a:gd name="connsiteY0" fmla="*/ 7144 h 142875"/>
                <a:gd name="connsiteX1" fmla="*/ 27703 w 152400"/>
                <a:gd name="connsiteY1" fmla="*/ 27737 h 142875"/>
                <a:gd name="connsiteX2" fmla="*/ 27703 w 152400"/>
                <a:gd name="connsiteY2" fmla="*/ 127168 h 142875"/>
                <a:gd name="connsiteX3" fmla="*/ 49382 w 152400"/>
                <a:gd name="connsiteY3" fmla="*/ 141932 h 142875"/>
                <a:gd name="connsiteX4" fmla="*/ 56964 w 152400"/>
                <a:gd name="connsiteY4" fmla="*/ 143523 h 142875"/>
                <a:gd name="connsiteX5" fmla="*/ 74443 w 152400"/>
                <a:gd name="connsiteY5" fmla="*/ 132055 h 142875"/>
                <a:gd name="connsiteX6" fmla="*/ 64556 w 152400"/>
                <a:gd name="connsiteY6" fmla="*/ 106994 h 142875"/>
                <a:gd name="connsiteX7" fmla="*/ 54631 w 152400"/>
                <a:gd name="connsiteY7" fmla="*/ 100222 h 142875"/>
                <a:gd name="connsiteX8" fmla="*/ 54631 w 152400"/>
                <a:gd name="connsiteY8" fmla="*/ 54673 h 142875"/>
                <a:gd name="connsiteX9" fmla="*/ 100170 w 152400"/>
                <a:gd name="connsiteY9" fmla="*/ 54673 h 142875"/>
                <a:gd name="connsiteX10" fmla="*/ 103675 w 152400"/>
                <a:gd name="connsiteY10" fmla="*/ 96088 h 142875"/>
                <a:gd name="connsiteX11" fmla="*/ 108152 w 152400"/>
                <a:gd name="connsiteY11" fmla="*/ 122653 h 142875"/>
                <a:gd name="connsiteX12" fmla="*/ 134717 w 152400"/>
                <a:gd name="connsiteY12" fmla="*/ 118167 h 142875"/>
                <a:gd name="connsiteX13" fmla="*/ 127106 w 152400"/>
                <a:gd name="connsiteY13" fmla="*/ 27737 h 142875"/>
                <a:gd name="connsiteX14" fmla="*/ 77414 w 152400"/>
                <a:gd name="connsiteY14"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400" h="142875">
                  <a:moveTo>
                    <a:pt x="77414" y="7144"/>
                  </a:moveTo>
                  <a:cubicBezTo>
                    <a:pt x="58631" y="7144"/>
                    <a:pt x="40981" y="14459"/>
                    <a:pt x="27703" y="27737"/>
                  </a:cubicBezTo>
                  <a:cubicBezTo>
                    <a:pt x="291" y="55150"/>
                    <a:pt x="291" y="99755"/>
                    <a:pt x="27703" y="127168"/>
                  </a:cubicBezTo>
                  <a:cubicBezTo>
                    <a:pt x="33990" y="133445"/>
                    <a:pt x="41286" y="138417"/>
                    <a:pt x="49382" y="141932"/>
                  </a:cubicBezTo>
                  <a:cubicBezTo>
                    <a:pt x="51859" y="143008"/>
                    <a:pt x="54431" y="143523"/>
                    <a:pt x="56964" y="143523"/>
                  </a:cubicBezTo>
                  <a:cubicBezTo>
                    <a:pt x="64318" y="143523"/>
                    <a:pt x="71328" y="139236"/>
                    <a:pt x="74443" y="132055"/>
                  </a:cubicBezTo>
                  <a:cubicBezTo>
                    <a:pt x="78634" y="122396"/>
                    <a:pt x="74214" y="111185"/>
                    <a:pt x="64556" y="106994"/>
                  </a:cubicBezTo>
                  <a:cubicBezTo>
                    <a:pt x="60850" y="105385"/>
                    <a:pt x="57517" y="103108"/>
                    <a:pt x="54631" y="100222"/>
                  </a:cubicBezTo>
                  <a:cubicBezTo>
                    <a:pt x="42077" y="87668"/>
                    <a:pt x="42077" y="67227"/>
                    <a:pt x="54631" y="54673"/>
                  </a:cubicBezTo>
                  <a:cubicBezTo>
                    <a:pt x="66785" y="42501"/>
                    <a:pt x="88006" y="42510"/>
                    <a:pt x="100170" y="54673"/>
                  </a:cubicBezTo>
                  <a:cubicBezTo>
                    <a:pt x="111333" y="65837"/>
                    <a:pt x="112809" y="83248"/>
                    <a:pt x="103675" y="96088"/>
                  </a:cubicBezTo>
                  <a:cubicBezTo>
                    <a:pt x="97569" y="104651"/>
                    <a:pt x="99579" y="116548"/>
                    <a:pt x="108152" y="122653"/>
                  </a:cubicBezTo>
                  <a:cubicBezTo>
                    <a:pt x="116715" y="128740"/>
                    <a:pt x="128611" y="126749"/>
                    <a:pt x="134717" y="118167"/>
                  </a:cubicBezTo>
                  <a:cubicBezTo>
                    <a:pt x="154672" y="90135"/>
                    <a:pt x="151471" y="52092"/>
                    <a:pt x="127106" y="27737"/>
                  </a:cubicBezTo>
                  <a:cubicBezTo>
                    <a:pt x="113848" y="14449"/>
                    <a:pt x="96188" y="7144"/>
                    <a:pt x="77414" y="7144"/>
                  </a:cubicBezTo>
                  <a:close/>
                </a:path>
              </a:pathLst>
            </a:custGeom>
            <a:solidFill>
              <a:schemeClr val="bg1"/>
            </a:solidFill>
            <a:ln w="9525" cap="flat">
              <a:noFill/>
              <a:prstDash val="solid"/>
              <a:miter/>
            </a:ln>
          </p:spPr>
          <p:txBody>
            <a:bodyPr rtlCol="0" anchor="ctr"/>
            <a:lstStyle/>
            <a:p>
              <a:endParaRPr lang="en-US" sz="4000" dirty="0"/>
            </a:p>
          </p:txBody>
        </p:sp>
        <p:sp>
          <p:nvSpPr>
            <p:cNvPr id="22" name="Freeform: Shape 21">
              <a:extLst>
                <a:ext uri="{FF2B5EF4-FFF2-40B4-BE49-F238E27FC236}">
                  <a16:creationId xmlns:a16="http://schemas.microsoft.com/office/drawing/2014/main" id="{4B17393E-C1C4-43DA-A6B1-3ABA77082A89}"/>
                </a:ext>
              </a:extLst>
            </p:cNvPr>
            <p:cNvSpPr/>
            <p:nvPr/>
          </p:nvSpPr>
          <p:spPr>
            <a:xfrm>
              <a:off x="6170593" y="3013169"/>
              <a:ext cx="333375" cy="333375"/>
            </a:xfrm>
            <a:custGeom>
              <a:avLst/>
              <a:gdLst>
                <a:gd name="connsiteX0" fmla="*/ 12723 w 333375"/>
                <a:gd name="connsiteY0" fmla="*/ 328515 h 333375"/>
                <a:gd name="connsiteX1" fmla="*/ 26191 w 333375"/>
                <a:gd name="connsiteY1" fmla="*/ 334097 h 333375"/>
                <a:gd name="connsiteX2" fmla="*/ 39660 w 333375"/>
                <a:gd name="connsiteY2" fmla="*/ 328515 h 333375"/>
                <a:gd name="connsiteX3" fmla="*/ 328515 w 333375"/>
                <a:gd name="connsiteY3" fmla="*/ 39660 h 333375"/>
                <a:gd name="connsiteX4" fmla="*/ 328515 w 333375"/>
                <a:gd name="connsiteY4" fmla="*/ 12723 h 333375"/>
                <a:gd name="connsiteX5" fmla="*/ 301578 w 333375"/>
                <a:gd name="connsiteY5" fmla="*/ 12723 h 333375"/>
                <a:gd name="connsiteX6" fmla="*/ 12723 w 333375"/>
                <a:gd name="connsiteY6" fmla="*/ 301578 h 333375"/>
                <a:gd name="connsiteX7" fmla="*/ 12723 w 333375"/>
                <a:gd name="connsiteY7" fmla="*/ 32851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375" h="333375">
                  <a:moveTo>
                    <a:pt x="12723" y="328515"/>
                  </a:moveTo>
                  <a:cubicBezTo>
                    <a:pt x="16438" y="332239"/>
                    <a:pt x="21315" y="334097"/>
                    <a:pt x="26191" y="334097"/>
                  </a:cubicBezTo>
                  <a:cubicBezTo>
                    <a:pt x="31068" y="334097"/>
                    <a:pt x="35945" y="332239"/>
                    <a:pt x="39660" y="328515"/>
                  </a:cubicBezTo>
                  <a:lnTo>
                    <a:pt x="328515" y="39660"/>
                  </a:lnTo>
                  <a:cubicBezTo>
                    <a:pt x="335954" y="32221"/>
                    <a:pt x="335954" y="20162"/>
                    <a:pt x="328515" y="12723"/>
                  </a:cubicBezTo>
                  <a:cubicBezTo>
                    <a:pt x="321085" y="5284"/>
                    <a:pt x="309008" y="5284"/>
                    <a:pt x="301578" y="12723"/>
                  </a:cubicBezTo>
                  <a:lnTo>
                    <a:pt x="12723" y="301578"/>
                  </a:lnTo>
                  <a:cubicBezTo>
                    <a:pt x="5284" y="309017"/>
                    <a:pt x="5284" y="321076"/>
                    <a:pt x="12723" y="328515"/>
                  </a:cubicBezTo>
                  <a:close/>
                </a:path>
              </a:pathLst>
            </a:custGeom>
            <a:solidFill>
              <a:schemeClr val="bg1"/>
            </a:solidFill>
            <a:ln w="9525" cap="flat">
              <a:noFill/>
              <a:prstDash val="solid"/>
              <a:miter/>
            </a:ln>
          </p:spPr>
          <p:txBody>
            <a:bodyPr rtlCol="0" anchor="ctr"/>
            <a:lstStyle/>
            <a:p>
              <a:endParaRPr lang="en-US" sz="4000" dirty="0"/>
            </a:p>
          </p:txBody>
        </p:sp>
        <p:sp>
          <p:nvSpPr>
            <p:cNvPr id="23" name="Freeform: Shape 22">
              <a:extLst>
                <a:ext uri="{FF2B5EF4-FFF2-40B4-BE49-F238E27FC236}">
                  <a16:creationId xmlns:a16="http://schemas.microsoft.com/office/drawing/2014/main" id="{2C0F054A-6FFE-4012-93EE-568C5B1B2A42}"/>
                </a:ext>
              </a:extLst>
            </p:cNvPr>
            <p:cNvSpPr/>
            <p:nvPr/>
          </p:nvSpPr>
          <p:spPr>
            <a:xfrm>
              <a:off x="6058150" y="2993234"/>
              <a:ext cx="285750" cy="285750"/>
            </a:xfrm>
            <a:custGeom>
              <a:avLst/>
              <a:gdLst>
                <a:gd name="connsiteX0" fmla="*/ 249114 w 285750"/>
                <a:gd name="connsiteY0" fmla="*/ 12723 h 285750"/>
                <a:gd name="connsiteX1" fmla="*/ 12723 w 285750"/>
                <a:gd name="connsiteY1" fmla="*/ 249114 h 285750"/>
                <a:gd name="connsiteX2" fmla="*/ 12723 w 285750"/>
                <a:gd name="connsiteY2" fmla="*/ 276051 h 285750"/>
                <a:gd name="connsiteX3" fmla="*/ 26191 w 285750"/>
                <a:gd name="connsiteY3" fmla="*/ 281633 h 285750"/>
                <a:gd name="connsiteX4" fmla="*/ 39660 w 285750"/>
                <a:gd name="connsiteY4" fmla="*/ 27605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14"/>
                  </a:lnTo>
                  <a:cubicBezTo>
                    <a:pt x="5284" y="256553"/>
                    <a:pt x="5284" y="268612"/>
                    <a:pt x="12723" y="276051"/>
                  </a:cubicBezTo>
                  <a:cubicBezTo>
                    <a:pt x="16438" y="279775"/>
                    <a:pt x="21315" y="281633"/>
                    <a:pt x="26191" y="281633"/>
                  </a:cubicBezTo>
                  <a:cubicBezTo>
                    <a:pt x="31068" y="281633"/>
                    <a:pt x="35945" y="279775"/>
                    <a:pt x="39660" y="27605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sz="4000" dirty="0"/>
            </a:p>
          </p:txBody>
        </p:sp>
        <p:sp>
          <p:nvSpPr>
            <p:cNvPr id="24" name="Freeform: Shape 23">
              <a:extLst>
                <a:ext uri="{FF2B5EF4-FFF2-40B4-BE49-F238E27FC236}">
                  <a16:creationId xmlns:a16="http://schemas.microsoft.com/office/drawing/2014/main" id="{811AA75F-0393-4B2E-96E1-F088CC6A12EF}"/>
                </a:ext>
              </a:extLst>
            </p:cNvPr>
            <p:cNvSpPr/>
            <p:nvPr/>
          </p:nvSpPr>
          <p:spPr>
            <a:xfrm>
              <a:off x="6242992" y="3178076"/>
              <a:ext cx="285750" cy="285750"/>
            </a:xfrm>
            <a:custGeom>
              <a:avLst/>
              <a:gdLst>
                <a:gd name="connsiteX0" fmla="*/ 249114 w 285750"/>
                <a:gd name="connsiteY0" fmla="*/ 12723 h 285750"/>
                <a:gd name="connsiteX1" fmla="*/ 12723 w 285750"/>
                <a:gd name="connsiteY1" fmla="*/ 249124 h 285750"/>
                <a:gd name="connsiteX2" fmla="*/ 12723 w 285750"/>
                <a:gd name="connsiteY2" fmla="*/ 276061 h 285750"/>
                <a:gd name="connsiteX3" fmla="*/ 26191 w 285750"/>
                <a:gd name="connsiteY3" fmla="*/ 281642 h 285750"/>
                <a:gd name="connsiteX4" fmla="*/ 39660 w 285750"/>
                <a:gd name="connsiteY4" fmla="*/ 276061 h 285750"/>
                <a:gd name="connsiteX5" fmla="*/ 276051 w 285750"/>
                <a:gd name="connsiteY5" fmla="*/ 39660 h 285750"/>
                <a:gd name="connsiteX6" fmla="*/ 276051 w 285750"/>
                <a:gd name="connsiteY6" fmla="*/ 12723 h 285750"/>
                <a:gd name="connsiteX7" fmla="*/ 249114 w 285750"/>
                <a:gd name="connsiteY7" fmla="*/ 12723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285750">
                  <a:moveTo>
                    <a:pt x="249114" y="12723"/>
                  </a:moveTo>
                  <a:lnTo>
                    <a:pt x="12723" y="249124"/>
                  </a:lnTo>
                  <a:cubicBezTo>
                    <a:pt x="5284" y="256563"/>
                    <a:pt x="5284" y="268622"/>
                    <a:pt x="12723" y="276061"/>
                  </a:cubicBezTo>
                  <a:cubicBezTo>
                    <a:pt x="16438" y="279785"/>
                    <a:pt x="21315" y="281642"/>
                    <a:pt x="26191" y="281642"/>
                  </a:cubicBezTo>
                  <a:cubicBezTo>
                    <a:pt x="31068" y="281642"/>
                    <a:pt x="35945" y="279785"/>
                    <a:pt x="39660" y="276061"/>
                  </a:cubicBezTo>
                  <a:lnTo>
                    <a:pt x="276051" y="39660"/>
                  </a:lnTo>
                  <a:cubicBezTo>
                    <a:pt x="283490" y="32221"/>
                    <a:pt x="283490" y="20162"/>
                    <a:pt x="276051" y="12723"/>
                  </a:cubicBezTo>
                  <a:cubicBezTo>
                    <a:pt x="268622" y="5284"/>
                    <a:pt x="256544" y="5284"/>
                    <a:pt x="249114" y="12723"/>
                  </a:cubicBezTo>
                  <a:close/>
                </a:path>
              </a:pathLst>
            </a:custGeom>
            <a:solidFill>
              <a:schemeClr val="bg1"/>
            </a:solidFill>
            <a:ln w="9525" cap="flat">
              <a:noFill/>
              <a:prstDash val="solid"/>
              <a:miter/>
            </a:ln>
          </p:spPr>
          <p:txBody>
            <a:bodyPr rtlCol="0" anchor="ctr"/>
            <a:lstStyle/>
            <a:p>
              <a:endParaRPr lang="en-US" sz="4000" dirty="0"/>
            </a:p>
          </p:txBody>
        </p:sp>
      </p:grpSp>
      <p:sp>
        <p:nvSpPr>
          <p:cNvPr id="9" name="Graphic 14" descr="dinosaur outline">
            <a:extLst>
              <a:ext uri="{FF2B5EF4-FFF2-40B4-BE49-F238E27FC236}">
                <a16:creationId xmlns:a16="http://schemas.microsoft.com/office/drawing/2014/main" id="{0DE3B922-950A-4A58-AAB9-38FDAD1D42F5}"/>
              </a:ext>
            </a:extLst>
          </p:cNvPr>
          <p:cNvSpPr>
            <a:spLocks noChangeAspect="1"/>
          </p:cNvSpPr>
          <p:nvPr/>
        </p:nvSpPr>
        <p:spPr>
          <a:xfrm>
            <a:off x="4946994" y="5307571"/>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sz="4000" dirty="0"/>
          </a:p>
        </p:txBody>
      </p:sp>
      <p:cxnSp>
        <p:nvCxnSpPr>
          <p:cNvPr id="14" name="Straight Connector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a:cxnSpLocks/>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Picture Placeholder 7" descr="girl with pigtails raising her hand with chalkboard in background">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flipH="1">
            <a:off x="7801097" y="1"/>
            <a:ext cx="4389475" cy="6677644"/>
          </a:xfrm>
        </p:spPr>
      </p:pic>
      <p:sp>
        <p:nvSpPr>
          <p:cNvPr id="6" name="Text Placeholder 5">
            <a:extLst>
              <a:ext uri="{FF2B5EF4-FFF2-40B4-BE49-F238E27FC236}">
                <a16:creationId xmlns:a16="http://schemas.microsoft.com/office/drawing/2014/main" id="{042760FC-CAF7-B6C2-CFD9-5E3BF6C303BC}"/>
              </a:ext>
            </a:extLst>
          </p:cNvPr>
          <p:cNvSpPr>
            <a:spLocks noGrp="1"/>
          </p:cNvSpPr>
          <p:nvPr>
            <p:ph type="body" sz="quarter" idx="11"/>
          </p:nvPr>
        </p:nvSpPr>
        <p:spPr>
          <a:xfrm>
            <a:off x="786779" y="3267455"/>
            <a:ext cx="6540216" cy="1109935"/>
          </a:xfrm>
        </p:spPr>
        <p:txBody>
          <a:bodyPr/>
          <a:lstStyle/>
          <a:p>
            <a:r>
              <a:rPr lang="en-IN" sz="3200" dirty="0"/>
              <a:t>If you have any questions?</a:t>
            </a:r>
          </a:p>
        </p:txBody>
      </p:sp>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770382" y="-652757"/>
            <a:ext cx="6669509" cy="1547813"/>
          </a:xfrm>
        </p:spPr>
        <p:txBody>
          <a:bodyPr/>
          <a:lstStyle/>
          <a:p>
            <a:r>
              <a:rPr lang="en-IN" dirty="0"/>
              <a:t>Introduction to Quick Insights</a:t>
            </a:r>
            <a:endParaRPr lang="en-US" dirty="0"/>
          </a:p>
        </p:txBody>
      </p:sp>
      <p:grpSp>
        <p:nvGrpSpPr>
          <p:cNvPr id="6" name="Group 5">
            <a:extLst>
              <a:ext uri="{FF2B5EF4-FFF2-40B4-BE49-F238E27FC236}">
                <a16:creationId xmlns:a16="http://schemas.microsoft.com/office/drawing/2014/main" id="{25C384BA-0032-4FE7-AC29-2F9F931970D5}"/>
              </a:ext>
              <a:ext uri="{C183D7F6-B498-43B3-948B-1728B52AA6E4}">
                <adec:decorative xmlns:adec="http://schemas.microsoft.com/office/drawing/2017/decorative" val="1"/>
              </a:ext>
            </a:extLst>
          </p:cNvPr>
          <p:cNvGrpSpPr>
            <a:grpSpLocks noChangeAspect="1"/>
          </p:cNvGrpSpPr>
          <p:nvPr/>
        </p:nvGrpSpPr>
        <p:grpSpPr>
          <a:xfrm>
            <a:off x="2446471" y="5397727"/>
            <a:ext cx="253691" cy="277340"/>
            <a:chOff x="5698331" y="2974181"/>
            <a:chExt cx="781050" cy="853859"/>
          </a:xfrm>
          <a:solidFill>
            <a:schemeClr val="bg1"/>
          </a:solidFill>
        </p:grpSpPr>
        <p:sp>
          <p:nvSpPr>
            <p:cNvPr id="7" name="Freeform: Shape 6">
              <a:extLst>
                <a:ext uri="{FF2B5EF4-FFF2-40B4-BE49-F238E27FC236}">
                  <a16:creationId xmlns:a16="http://schemas.microsoft.com/office/drawing/2014/main" id="{D5C429C1-62E8-4B3E-A0C7-6003B138652C}"/>
                </a:ext>
              </a:extLst>
            </p:cNvPr>
            <p:cNvSpPr/>
            <p:nvPr/>
          </p:nvSpPr>
          <p:spPr>
            <a:xfrm>
              <a:off x="5707856" y="3370840"/>
              <a:ext cx="771525" cy="457200"/>
            </a:xfrm>
            <a:custGeom>
              <a:avLst/>
              <a:gdLst>
                <a:gd name="connsiteX0" fmla="*/ 502063 w 771525"/>
                <a:gd name="connsiteY0" fmla="*/ 35328 h 457200"/>
                <a:gd name="connsiteX1" fmla="*/ 496414 w 771525"/>
                <a:gd name="connsiteY1" fmla="*/ 7506 h 457200"/>
                <a:gd name="connsiteX2" fmla="*/ 472811 w 771525"/>
                <a:gd name="connsiteY2" fmla="*/ 23279 h 457200"/>
                <a:gd name="connsiteX3" fmla="*/ 388144 w 771525"/>
                <a:gd name="connsiteY3" fmla="*/ 48635 h 457200"/>
                <a:gd name="connsiteX4" fmla="*/ 303657 w 771525"/>
                <a:gd name="connsiteY4" fmla="*/ 23393 h 457200"/>
                <a:gd name="connsiteX5" fmla="*/ 279940 w 771525"/>
                <a:gd name="connsiteY5" fmla="*/ 7144 h 457200"/>
                <a:gd name="connsiteX6" fmla="*/ 274215 w 771525"/>
                <a:gd name="connsiteY6" fmla="*/ 35319 h 457200"/>
                <a:gd name="connsiteX7" fmla="*/ 7144 w 771525"/>
                <a:gd name="connsiteY7" fmla="*/ 420110 h 457200"/>
                <a:gd name="connsiteX8" fmla="*/ 7144 w 771525"/>
                <a:gd name="connsiteY8" fmla="*/ 458210 h 457200"/>
                <a:gd name="connsiteX9" fmla="*/ 305667 w 771525"/>
                <a:gd name="connsiteY9" fmla="*/ 68713 h 457200"/>
                <a:gd name="connsiteX10" fmla="*/ 388144 w 771525"/>
                <a:gd name="connsiteY10" fmla="*/ 86735 h 457200"/>
                <a:gd name="connsiteX11" fmla="*/ 470573 w 771525"/>
                <a:gd name="connsiteY11" fmla="*/ 68532 h 457200"/>
                <a:gd name="connsiteX12" fmla="*/ 769144 w 771525"/>
                <a:gd name="connsiteY12" fmla="*/ 458210 h 457200"/>
                <a:gd name="connsiteX13" fmla="*/ 769144 w 771525"/>
                <a:gd name="connsiteY13" fmla="*/ 420110 h 457200"/>
                <a:gd name="connsiteX14" fmla="*/ 502063 w 771525"/>
                <a:gd name="connsiteY14" fmla="*/ 35328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1525" h="457200">
                  <a:moveTo>
                    <a:pt x="502063" y="35328"/>
                  </a:moveTo>
                  <a:lnTo>
                    <a:pt x="496414" y="7506"/>
                  </a:lnTo>
                  <a:lnTo>
                    <a:pt x="472811" y="23279"/>
                  </a:lnTo>
                  <a:cubicBezTo>
                    <a:pt x="446199" y="41053"/>
                    <a:pt x="420881" y="48635"/>
                    <a:pt x="388144" y="48635"/>
                  </a:cubicBezTo>
                  <a:cubicBezTo>
                    <a:pt x="354749" y="48635"/>
                    <a:pt x="329479" y="41091"/>
                    <a:pt x="303657" y="23393"/>
                  </a:cubicBezTo>
                  <a:lnTo>
                    <a:pt x="279940" y="7144"/>
                  </a:lnTo>
                  <a:lnTo>
                    <a:pt x="274215" y="35319"/>
                  </a:lnTo>
                  <a:cubicBezTo>
                    <a:pt x="273444" y="39167"/>
                    <a:pt x="193900" y="420110"/>
                    <a:pt x="7144" y="420110"/>
                  </a:cubicBezTo>
                  <a:lnTo>
                    <a:pt x="7144" y="458210"/>
                  </a:lnTo>
                  <a:cubicBezTo>
                    <a:pt x="195491" y="458210"/>
                    <a:pt x="283188" y="160191"/>
                    <a:pt x="305667" y="68713"/>
                  </a:cubicBezTo>
                  <a:cubicBezTo>
                    <a:pt x="330622" y="81077"/>
                    <a:pt x="356968" y="86735"/>
                    <a:pt x="388144" y="86735"/>
                  </a:cubicBezTo>
                  <a:cubicBezTo>
                    <a:pt x="418910" y="86735"/>
                    <a:pt x="445208" y="81020"/>
                    <a:pt x="470573" y="68532"/>
                  </a:cubicBezTo>
                  <a:cubicBezTo>
                    <a:pt x="492985" y="159810"/>
                    <a:pt x="580673" y="458210"/>
                    <a:pt x="769144" y="458210"/>
                  </a:cubicBezTo>
                  <a:lnTo>
                    <a:pt x="769144" y="420110"/>
                  </a:lnTo>
                  <a:cubicBezTo>
                    <a:pt x="582387" y="420110"/>
                    <a:pt x="502844" y="39167"/>
                    <a:pt x="502063" y="35328"/>
                  </a:cubicBezTo>
                  <a:close/>
                </a:path>
              </a:pathLst>
            </a:custGeom>
            <a:grp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4E105F6-D01D-4A16-9172-E05D1F34B154}"/>
                </a:ext>
              </a:extLst>
            </p:cNvPr>
            <p:cNvSpPr/>
            <p:nvPr/>
          </p:nvSpPr>
          <p:spPr>
            <a:xfrm>
              <a:off x="6317456" y="3164681"/>
              <a:ext cx="123825" cy="123825"/>
            </a:xfrm>
            <a:custGeom>
              <a:avLst/>
              <a:gdLst>
                <a:gd name="connsiteX0" fmla="*/ 7144 w 123825"/>
                <a:gd name="connsiteY0" fmla="*/ 64294 h 123825"/>
                <a:gd name="connsiteX1" fmla="*/ 64294 w 123825"/>
                <a:gd name="connsiteY1" fmla="*/ 121444 h 123825"/>
                <a:gd name="connsiteX2" fmla="*/ 121444 w 123825"/>
                <a:gd name="connsiteY2" fmla="*/ 64294 h 123825"/>
                <a:gd name="connsiteX3" fmla="*/ 64294 w 123825"/>
                <a:gd name="connsiteY3" fmla="*/ 7144 h 123825"/>
                <a:gd name="connsiteX4" fmla="*/ 7144 w 123825"/>
                <a:gd name="connsiteY4" fmla="*/ 64294 h 123825"/>
                <a:gd name="connsiteX5" fmla="*/ 83344 w 123825"/>
                <a:gd name="connsiteY5" fmla="*/ 64294 h 123825"/>
                <a:gd name="connsiteX6" fmla="*/ 64294 w 123825"/>
                <a:gd name="connsiteY6" fmla="*/ 83344 h 123825"/>
                <a:gd name="connsiteX7" fmla="*/ 45244 w 123825"/>
                <a:gd name="connsiteY7" fmla="*/ 64294 h 123825"/>
                <a:gd name="connsiteX8" fmla="*/ 64294 w 123825"/>
                <a:gd name="connsiteY8" fmla="*/ 45244 h 123825"/>
                <a:gd name="connsiteX9" fmla="*/ 83344 w 123825"/>
                <a:gd name="connsiteY9" fmla="*/ 6429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7144" y="64294"/>
                  </a:moveTo>
                  <a:cubicBezTo>
                    <a:pt x="7144" y="95812"/>
                    <a:pt x="32776" y="121444"/>
                    <a:pt x="64294" y="121444"/>
                  </a:cubicBezTo>
                  <a:cubicBezTo>
                    <a:pt x="95812" y="121444"/>
                    <a:pt x="121444" y="95812"/>
                    <a:pt x="121444" y="64294"/>
                  </a:cubicBezTo>
                  <a:cubicBezTo>
                    <a:pt x="121444" y="32776"/>
                    <a:pt x="95812" y="7144"/>
                    <a:pt x="64294" y="7144"/>
                  </a:cubicBezTo>
                  <a:cubicBezTo>
                    <a:pt x="32776" y="7144"/>
                    <a:pt x="7144" y="32776"/>
                    <a:pt x="7144" y="64294"/>
                  </a:cubicBezTo>
                  <a:close/>
                  <a:moveTo>
                    <a:pt x="83344" y="64294"/>
                  </a:moveTo>
                  <a:cubicBezTo>
                    <a:pt x="83344" y="74800"/>
                    <a:pt x="74800" y="83344"/>
                    <a:pt x="64294" y="83344"/>
                  </a:cubicBezTo>
                  <a:cubicBezTo>
                    <a:pt x="53788" y="83344"/>
                    <a:pt x="45244" y="74800"/>
                    <a:pt x="45244" y="64294"/>
                  </a:cubicBezTo>
                  <a:cubicBezTo>
                    <a:pt x="45244" y="53788"/>
                    <a:pt x="53788" y="45244"/>
                    <a:pt x="64294" y="45244"/>
                  </a:cubicBezTo>
                  <a:cubicBezTo>
                    <a:pt x="74800" y="45244"/>
                    <a:pt x="83344" y="53788"/>
                    <a:pt x="83344" y="64294"/>
                  </a:cubicBezTo>
                  <a:close/>
                </a:path>
              </a:pathLst>
            </a:custGeom>
            <a:grp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351DF594-8FA0-4AC6-B165-BBF1184B2997}"/>
                </a:ext>
              </a:extLst>
            </p:cNvPr>
            <p:cNvSpPr/>
            <p:nvPr/>
          </p:nvSpPr>
          <p:spPr>
            <a:xfrm>
              <a:off x="6298406" y="2974181"/>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5818DD9E-AD36-4BB3-9A58-F259F54EE1EB}"/>
                </a:ext>
              </a:extLst>
            </p:cNvPr>
            <p:cNvSpPr/>
            <p:nvPr/>
          </p:nvSpPr>
          <p:spPr>
            <a:xfrm>
              <a:off x="6126956" y="3212306"/>
              <a:ext cx="180975" cy="171450"/>
            </a:xfrm>
            <a:custGeom>
              <a:avLst/>
              <a:gdLst>
                <a:gd name="connsiteX0" fmla="*/ 7144 w 180975"/>
                <a:gd name="connsiteY0" fmla="*/ 149914 h 171450"/>
                <a:gd name="connsiteX1" fmla="*/ 26089 w 180975"/>
                <a:gd name="connsiteY1" fmla="*/ 169069 h 171450"/>
                <a:gd name="connsiteX2" fmla="*/ 26194 w 180975"/>
                <a:gd name="connsiteY2" fmla="*/ 169069 h 171450"/>
                <a:gd name="connsiteX3" fmla="*/ 45244 w 180975"/>
                <a:gd name="connsiteY3" fmla="*/ 150124 h 171450"/>
                <a:gd name="connsiteX4" fmla="*/ 159544 w 180975"/>
                <a:gd name="connsiteY4" fmla="*/ 45244 h 171450"/>
                <a:gd name="connsiteX5" fmla="*/ 178594 w 180975"/>
                <a:gd name="connsiteY5" fmla="*/ 26194 h 171450"/>
                <a:gd name="connsiteX6" fmla="*/ 159544 w 180975"/>
                <a:gd name="connsiteY6" fmla="*/ 7144 h 171450"/>
                <a:gd name="connsiteX7" fmla="*/ 7144 w 180975"/>
                <a:gd name="connsiteY7" fmla="*/ 1499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171450">
                  <a:moveTo>
                    <a:pt x="7144" y="149914"/>
                  </a:moveTo>
                  <a:cubicBezTo>
                    <a:pt x="7087" y="160430"/>
                    <a:pt x="15574" y="169012"/>
                    <a:pt x="26089" y="169069"/>
                  </a:cubicBezTo>
                  <a:cubicBezTo>
                    <a:pt x="26127" y="169069"/>
                    <a:pt x="26156" y="169069"/>
                    <a:pt x="26194" y="169069"/>
                  </a:cubicBezTo>
                  <a:cubicBezTo>
                    <a:pt x="36672" y="169069"/>
                    <a:pt x="45187" y="160601"/>
                    <a:pt x="45244" y="150124"/>
                  </a:cubicBezTo>
                  <a:cubicBezTo>
                    <a:pt x="45263" y="145837"/>
                    <a:pt x="47092" y="45244"/>
                    <a:pt x="159544" y="45244"/>
                  </a:cubicBezTo>
                  <a:cubicBezTo>
                    <a:pt x="170060" y="45244"/>
                    <a:pt x="178594" y="36709"/>
                    <a:pt x="178594" y="26194"/>
                  </a:cubicBezTo>
                  <a:cubicBezTo>
                    <a:pt x="178594" y="15678"/>
                    <a:pt x="170060" y="7144"/>
                    <a:pt x="159544" y="7144"/>
                  </a:cubicBezTo>
                  <a:cubicBezTo>
                    <a:pt x="9630" y="7144"/>
                    <a:pt x="7154" y="148485"/>
                    <a:pt x="7144" y="149914"/>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5CBD23E-8804-44C0-AB72-94DBDD7B129F}"/>
                </a:ext>
              </a:extLst>
            </p:cNvPr>
            <p:cNvSpPr/>
            <p:nvPr/>
          </p:nvSpPr>
          <p:spPr>
            <a:xfrm>
              <a:off x="5698331" y="3117056"/>
              <a:ext cx="123825" cy="123825"/>
            </a:xfrm>
            <a:custGeom>
              <a:avLst/>
              <a:gdLst>
                <a:gd name="connsiteX0" fmla="*/ 64294 w 123825"/>
                <a:gd name="connsiteY0" fmla="*/ 121444 h 123825"/>
                <a:gd name="connsiteX1" fmla="*/ 121444 w 123825"/>
                <a:gd name="connsiteY1" fmla="*/ 64294 h 123825"/>
                <a:gd name="connsiteX2" fmla="*/ 64294 w 123825"/>
                <a:gd name="connsiteY2" fmla="*/ 7144 h 123825"/>
                <a:gd name="connsiteX3" fmla="*/ 7144 w 123825"/>
                <a:gd name="connsiteY3" fmla="*/ 64294 h 123825"/>
                <a:gd name="connsiteX4" fmla="*/ 64294 w 123825"/>
                <a:gd name="connsiteY4" fmla="*/ 121444 h 123825"/>
                <a:gd name="connsiteX5" fmla="*/ 64294 w 123825"/>
                <a:gd name="connsiteY5" fmla="*/ 45244 h 123825"/>
                <a:gd name="connsiteX6" fmla="*/ 83344 w 123825"/>
                <a:gd name="connsiteY6" fmla="*/ 64294 h 123825"/>
                <a:gd name="connsiteX7" fmla="*/ 64294 w 123825"/>
                <a:gd name="connsiteY7" fmla="*/ 83344 h 123825"/>
                <a:gd name="connsiteX8" fmla="*/ 45244 w 123825"/>
                <a:gd name="connsiteY8" fmla="*/ 64294 h 123825"/>
                <a:gd name="connsiteX9" fmla="*/ 64294 w 123825"/>
                <a:gd name="connsiteY9" fmla="*/ 452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64294" y="121444"/>
                  </a:moveTo>
                  <a:cubicBezTo>
                    <a:pt x="95812" y="121444"/>
                    <a:pt x="121444" y="95812"/>
                    <a:pt x="121444" y="64294"/>
                  </a:cubicBezTo>
                  <a:cubicBezTo>
                    <a:pt x="121444" y="32776"/>
                    <a:pt x="95812" y="7144"/>
                    <a:pt x="64294" y="7144"/>
                  </a:cubicBezTo>
                  <a:cubicBezTo>
                    <a:pt x="32776" y="7144"/>
                    <a:pt x="7144" y="32776"/>
                    <a:pt x="7144" y="64294"/>
                  </a:cubicBezTo>
                  <a:cubicBezTo>
                    <a:pt x="7144" y="95812"/>
                    <a:pt x="32776" y="121444"/>
                    <a:pt x="64294" y="121444"/>
                  </a:cubicBezTo>
                  <a:close/>
                  <a:moveTo>
                    <a:pt x="64294" y="45244"/>
                  </a:moveTo>
                  <a:cubicBezTo>
                    <a:pt x="74800" y="45244"/>
                    <a:pt x="83344" y="53788"/>
                    <a:pt x="83344" y="64294"/>
                  </a:cubicBezTo>
                  <a:cubicBezTo>
                    <a:pt x="83344" y="74800"/>
                    <a:pt x="74800" y="83344"/>
                    <a:pt x="64294" y="83344"/>
                  </a:cubicBezTo>
                  <a:cubicBezTo>
                    <a:pt x="53788" y="83344"/>
                    <a:pt x="45244" y="74800"/>
                    <a:pt x="45244" y="64294"/>
                  </a:cubicBezTo>
                  <a:cubicBezTo>
                    <a:pt x="45244" y="53788"/>
                    <a:pt x="53788" y="45244"/>
                    <a:pt x="64294" y="45244"/>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06AAF1B-AA49-4254-BF37-5EB5EDF12E66}"/>
                </a:ext>
              </a:extLst>
            </p:cNvPr>
            <p:cNvSpPr/>
            <p:nvPr/>
          </p:nvSpPr>
          <p:spPr>
            <a:xfrm>
              <a:off x="5831681" y="3155156"/>
              <a:ext cx="219075" cy="228600"/>
            </a:xfrm>
            <a:custGeom>
              <a:avLst/>
              <a:gdLst>
                <a:gd name="connsiteX0" fmla="*/ 26194 w 219075"/>
                <a:gd name="connsiteY0" fmla="*/ 45244 h 228600"/>
                <a:gd name="connsiteX1" fmla="*/ 178594 w 219075"/>
                <a:gd name="connsiteY1" fmla="*/ 207274 h 228600"/>
                <a:gd name="connsiteX2" fmla="*/ 197644 w 219075"/>
                <a:gd name="connsiteY2" fmla="*/ 226219 h 228600"/>
                <a:gd name="connsiteX3" fmla="*/ 197729 w 219075"/>
                <a:gd name="connsiteY3" fmla="*/ 226219 h 228600"/>
                <a:gd name="connsiteX4" fmla="*/ 216694 w 219075"/>
                <a:gd name="connsiteY4" fmla="*/ 207083 h 228600"/>
                <a:gd name="connsiteX5" fmla="*/ 26194 w 219075"/>
                <a:gd name="connsiteY5" fmla="*/ 7144 h 228600"/>
                <a:gd name="connsiteX6" fmla="*/ 7144 w 219075"/>
                <a:gd name="connsiteY6" fmla="*/ 26194 h 228600"/>
                <a:gd name="connsiteX7" fmla="*/ 26194 w 219075"/>
                <a:gd name="connsiteY7" fmla="*/ 45244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228600">
                  <a:moveTo>
                    <a:pt x="26194" y="45244"/>
                  </a:moveTo>
                  <a:cubicBezTo>
                    <a:pt x="175298" y="45244"/>
                    <a:pt x="178527" y="200339"/>
                    <a:pt x="178594" y="207274"/>
                  </a:cubicBezTo>
                  <a:cubicBezTo>
                    <a:pt x="178651" y="217761"/>
                    <a:pt x="187166" y="226219"/>
                    <a:pt x="197644" y="226219"/>
                  </a:cubicBezTo>
                  <a:cubicBezTo>
                    <a:pt x="197672" y="226219"/>
                    <a:pt x="197701" y="226219"/>
                    <a:pt x="197729" y="226219"/>
                  </a:cubicBezTo>
                  <a:cubicBezTo>
                    <a:pt x="208245" y="226171"/>
                    <a:pt x="216741" y="217599"/>
                    <a:pt x="216694" y="207083"/>
                  </a:cubicBezTo>
                  <a:cubicBezTo>
                    <a:pt x="216370" y="137922"/>
                    <a:pt x="176136" y="7144"/>
                    <a:pt x="26194" y="7144"/>
                  </a:cubicBezTo>
                  <a:cubicBezTo>
                    <a:pt x="15678" y="7144"/>
                    <a:pt x="7144" y="15678"/>
                    <a:pt x="7144" y="26194"/>
                  </a:cubicBezTo>
                  <a:cubicBezTo>
                    <a:pt x="7144" y="36709"/>
                    <a:pt x="15678" y="45244"/>
                    <a:pt x="26194" y="45244"/>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4E9E9DD-9221-402A-971F-66BD33A0EB10}"/>
                </a:ext>
              </a:extLst>
            </p:cNvPr>
            <p:cNvSpPr/>
            <p:nvPr/>
          </p:nvSpPr>
          <p:spPr>
            <a:xfrm>
              <a:off x="6069806" y="3012284"/>
              <a:ext cx="219075" cy="371475"/>
            </a:xfrm>
            <a:custGeom>
              <a:avLst/>
              <a:gdLst>
                <a:gd name="connsiteX0" fmla="*/ 26194 w 219075"/>
                <a:gd name="connsiteY0" fmla="*/ 369091 h 371475"/>
                <a:gd name="connsiteX1" fmla="*/ 45244 w 219075"/>
                <a:gd name="connsiteY1" fmla="*/ 350041 h 371475"/>
                <a:gd name="connsiteX2" fmla="*/ 199006 w 219075"/>
                <a:gd name="connsiteY2" fmla="*/ 45193 h 371475"/>
                <a:gd name="connsiteX3" fmla="*/ 216656 w 219075"/>
                <a:gd name="connsiteY3" fmla="*/ 24962 h 371475"/>
                <a:gd name="connsiteX4" fmla="*/ 196415 w 219075"/>
                <a:gd name="connsiteY4" fmla="*/ 7179 h 371475"/>
                <a:gd name="connsiteX5" fmla="*/ 7144 w 219075"/>
                <a:gd name="connsiteY5" fmla="*/ 350041 h 371475"/>
                <a:gd name="connsiteX6" fmla="*/ 26194 w 219075"/>
                <a:gd name="connsiteY6" fmla="*/ 36909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075" h="371475">
                  <a:moveTo>
                    <a:pt x="26194" y="369091"/>
                  </a:moveTo>
                  <a:cubicBezTo>
                    <a:pt x="36709" y="369091"/>
                    <a:pt x="45244" y="360556"/>
                    <a:pt x="45244" y="350041"/>
                  </a:cubicBezTo>
                  <a:cubicBezTo>
                    <a:pt x="45244" y="61271"/>
                    <a:pt x="192443" y="45726"/>
                    <a:pt x="199006" y="45193"/>
                  </a:cubicBezTo>
                  <a:cubicBezTo>
                    <a:pt x="209445" y="44441"/>
                    <a:pt x="217332" y="35420"/>
                    <a:pt x="216656" y="24962"/>
                  </a:cubicBezTo>
                  <a:cubicBezTo>
                    <a:pt x="215979" y="14456"/>
                    <a:pt x="206883" y="6550"/>
                    <a:pt x="196415" y="7179"/>
                  </a:cubicBezTo>
                  <a:cubicBezTo>
                    <a:pt x="188690" y="7684"/>
                    <a:pt x="7144" y="23171"/>
                    <a:pt x="7144" y="350041"/>
                  </a:cubicBezTo>
                  <a:cubicBezTo>
                    <a:pt x="7144" y="360556"/>
                    <a:pt x="15678" y="369091"/>
                    <a:pt x="26194" y="369091"/>
                  </a:cubicBezTo>
                  <a:close/>
                </a:path>
              </a:pathLst>
            </a:custGeom>
            <a:grpFill/>
            <a:ln w="9525" cap="flat">
              <a:noFill/>
              <a:prstDash val="solid"/>
              <a:miter/>
            </a:ln>
          </p:spPr>
          <p:txBody>
            <a:bodyPr rtlCol="0" anchor="ctr"/>
            <a:lstStyle/>
            <a:p>
              <a:endParaRPr lang="en-US" dirty="0"/>
            </a:p>
          </p:txBody>
        </p:sp>
      </p:grpSp>
      <p:sp>
        <p:nvSpPr>
          <p:cNvPr id="2" name="Graphic 14" descr="dinosaur outline">
            <a:extLst>
              <a:ext uri="{FF2B5EF4-FFF2-40B4-BE49-F238E27FC236}">
                <a16:creationId xmlns:a16="http://schemas.microsoft.com/office/drawing/2014/main" id="{5D5220C7-9B33-41C8-B3CF-8E1B542EF301}"/>
              </a:ext>
            </a:extLst>
          </p:cNvPr>
          <p:cNvSpPr>
            <a:spLocks noChangeAspect="1"/>
          </p:cNvSpPr>
          <p:nvPr/>
        </p:nvSpPr>
        <p:spPr>
          <a:xfrm rot="20953316">
            <a:off x="4421659" y="5775325"/>
            <a:ext cx="446307" cy="371026"/>
          </a:xfrm>
          <a:custGeom>
            <a:avLst/>
            <a:gdLst>
              <a:gd name="connsiteX0" fmla="*/ 580756 w 790575"/>
              <a:gd name="connsiteY0" fmla="*/ 27384 h 657225"/>
              <a:gd name="connsiteX1" fmla="*/ 540574 w 790575"/>
              <a:gd name="connsiteY1" fmla="*/ 83344 h 657225"/>
              <a:gd name="connsiteX2" fmla="*/ 585817 w 790575"/>
              <a:gd name="connsiteY2" fmla="*/ 136627 h 657225"/>
              <a:gd name="connsiteX3" fmla="*/ 676005 w 790575"/>
              <a:gd name="connsiteY3" fmla="*/ 132159 h 657225"/>
              <a:gd name="connsiteX4" fmla="*/ 683744 w 790575"/>
              <a:gd name="connsiteY4" fmla="*/ 206273 h 657225"/>
              <a:gd name="connsiteX5" fmla="*/ 648323 w 790575"/>
              <a:gd name="connsiteY5" fmla="*/ 245269 h 657225"/>
              <a:gd name="connsiteX6" fmla="*/ 439671 w 790575"/>
              <a:gd name="connsiteY6" fmla="*/ 297361 h 657225"/>
              <a:gd name="connsiteX7" fmla="*/ 303349 w 790575"/>
              <a:gd name="connsiteY7" fmla="*/ 362502 h 657225"/>
              <a:gd name="connsiteX8" fmla="*/ 202446 w 790575"/>
              <a:gd name="connsiteY8" fmla="*/ 403650 h 657225"/>
              <a:gd name="connsiteX9" fmla="*/ 92912 w 790575"/>
              <a:gd name="connsiteY9" fmla="*/ 363741 h 657225"/>
              <a:gd name="connsiteX10" fmla="*/ 29810 w 790575"/>
              <a:gd name="connsiteY10" fmla="*/ 246164 h 657225"/>
              <a:gd name="connsiteX11" fmla="*/ 19800 w 790575"/>
              <a:gd name="connsiteY11" fmla="*/ 238916 h 657225"/>
              <a:gd name="connsiteX12" fmla="*/ 11058 w 790575"/>
              <a:gd name="connsiteY12" fmla="*/ 247650 h 657225"/>
              <a:gd name="connsiteX13" fmla="*/ 45288 w 790575"/>
              <a:gd name="connsiteY13" fmla="*/ 451275 h 657225"/>
              <a:gd name="connsiteX14" fmla="*/ 198279 w 790575"/>
              <a:gd name="connsiteY14" fmla="*/ 543858 h 657225"/>
              <a:gd name="connsiteX15" fmla="*/ 189052 w 790575"/>
              <a:gd name="connsiteY15" fmla="*/ 612248 h 657225"/>
              <a:gd name="connsiteX16" fmla="*/ 190838 w 790575"/>
              <a:gd name="connsiteY16" fmla="*/ 623297 h 657225"/>
              <a:gd name="connsiteX17" fmla="*/ 219709 w 790575"/>
              <a:gd name="connsiteY17" fmla="*/ 634346 h 657225"/>
              <a:gd name="connsiteX18" fmla="*/ 243224 w 790575"/>
              <a:gd name="connsiteY18" fmla="*/ 635489 h 657225"/>
              <a:gd name="connsiteX19" fmla="*/ 250368 w 790575"/>
              <a:gd name="connsiteY19" fmla="*/ 654825 h 657225"/>
              <a:gd name="connsiteX20" fmla="*/ 365260 w 790575"/>
              <a:gd name="connsiteY20" fmla="*/ 654825 h 657225"/>
              <a:gd name="connsiteX21" fmla="*/ 374487 w 790575"/>
              <a:gd name="connsiteY21" fmla="*/ 642347 h 657225"/>
              <a:gd name="connsiteX22" fmla="*/ 381631 w 790575"/>
              <a:gd name="connsiteY22" fmla="*/ 567290 h 657225"/>
              <a:gd name="connsiteX23" fmla="*/ 533432 w 790575"/>
              <a:gd name="connsiteY23" fmla="*/ 539954 h 657225"/>
              <a:gd name="connsiteX24" fmla="*/ 512894 w 790575"/>
              <a:gd name="connsiteY24" fmla="*/ 574148 h 657225"/>
              <a:gd name="connsiteX25" fmla="*/ 535515 w 790575"/>
              <a:gd name="connsiteY25" fmla="*/ 597389 h 657225"/>
              <a:gd name="connsiteX26" fmla="*/ 529264 w 790575"/>
              <a:gd name="connsiteY26" fmla="*/ 611962 h 657225"/>
              <a:gd name="connsiteX27" fmla="*/ 537896 w 790575"/>
              <a:gd name="connsiteY27" fmla="*/ 625679 h 657225"/>
              <a:gd name="connsiteX28" fmla="*/ 652788 w 790575"/>
              <a:gd name="connsiteY28" fmla="*/ 625679 h 657225"/>
              <a:gd name="connsiteX29" fmla="*/ 662313 w 790575"/>
              <a:gd name="connsiteY29" fmla="*/ 616154 h 657225"/>
              <a:gd name="connsiteX30" fmla="*/ 652788 w 790575"/>
              <a:gd name="connsiteY30" fmla="*/ 539954 h 657225"/>
              <a:gd name="connsiteX31" fmla="*/ 681065 w 790575"/>
              <a:gd name="connsiteY31" fmla="*/ 427177 h 657225"/>
              <a:gd name="connsiteX32" fmla="*/ 787920 w 790575"/>
              <a:gd name="connsiteY32" fmla="*/ 191100 h 657225"/>
              <a:gd name="connsiteX33" fmla="*/ 762323 w 790575"/>
              <a:gd name="connsiteY33" fmla="*/ 66970 h 657225"/>
              <a:gd name="connsiteX34" fmla="*/ 662909 w 790575"/>
              <a:gd name="connsiteY34" fmla="*/ 7144 h 657225"/>
              <a:gd name="connsiteX35" fmla="*/ 580756 w 790575"/>
              <a:gd name="connsiteY35" fmla="*/ 27384 h 657225"/>
              <a:gd name="connsiteX36" fmla="*/ 662312 w 790575"/>
              <a:gd name="connsiteY36" fmla="*/ 26194 h 657225"/>
              <a:gd name="connsiteX37" fmla="*/ 745951 w 790575"/>
              <a:gd name="connsiteY37" fmla="*/ 76800 h 657225"/>
              <a:gd name="connsiteX38" fmla="*/ 768870 w 790575"/>
              <a:gd name="connsiteY38" fmla="*/ 190205 h 657225"/>
              <a:gd name="connsiteX39" fmla="*/ 666480 w 790575"/>
              <a:gd name="connsiteY39" fmla="*/ 414890 h 657225"/>
              <a:gd name="connsiteX40" fmla="*/ 662312 w 790575"/>
              <a:gd name="connsiteY40" fmla="*/ 422700 h 657225"/>
              <a:gd name="connsiteX41" fmla="*/ 634631 w 790575"/>
              <a:gd name="connsiteY41" fmla="*/ 534619 h 657225"/>
              <a:gd name="connsiteX42" fmla="*/ 633738 w 790575"/>
              <a:gd name="connsiteY42" fmla="*/ 539954 h 657225"/>
              <a:gd name="connsiteX43" fmla="*/ 642073 w 790575"/>
              <a:gd name="connsiteY43" fmla="*/ 606629 h 657225"/>
              <a:gd name="connsiteX44" fmla="*/ 551885 w 790575"/>
              <a:gd name="connsiteY44" fmla="*/ 606629 h 657225"/>
              <a:gd name="connsiteX45" fmla="*/ 566470 w 790575"/>
              <a:gd name="connsiteY45" fmla="*/ 519379 h 657225"/>
              <a:gd name="connsiteX46" fmla="*/ 552481 w 790575"/>
              <a:gd name="connsiteY46" fmla="*/ 511093 h 657225"/>
              <a:gd name="connsiteX47" fmla="*/ 375082 w 790575"/>
              <a:gd name="connsiteY47" fmla="*/ 548621 h 657225"/>
              <a:gd name="connsiteX48" fmla="*/ 366451 w 790575"/>
              <a:gd name="connsiteY48" fmla="*/ 553955 h 657225"/>
              <a:gd name="connsiteX49" fmla="*/ 353354 w 790575"/>
              <a:gd name="connsiteY49" fmla="*/ 635775 h 657225"/>
              <a:gd name="connsiteX50" fmla="*/ 261678 w 790575"/>
              <a:gd name="connsiteY50" fmla="*/ 635775 h 657225"/>
              <a:gd name="connsiteX51" fmla="*/ 259594 w 790575"/>
              <a:gd name="connsiteY51" fmla="*/ 546239 h 657225"/>
              <a:gd name="connsiteX52" fmla="*/ 252749 w 790575"/>
              <a:gd name="connsiteY52" fmla="*/ 539382 h 657225"/>
              <a:gd name="connsiteX53" fmla="*/ 60468 w 790575"/>
              <a:gd name="connsiteY53" fmla="*/ 439941 h 657225"/>
              <a:gd name="connsiteX54" fmla="*/ 27428 w 790575"/>
              <a:gd name="connsiteY54" fmla="*/ 292598 h 657225"/>
              <a:gd name="connsiteX55" fmla="*/ 79815 w 790575"/>
              <a:gd name="connsiteY55" fmla="*/ 377743 h 657225"/>
              <a:gd name="connsiteX56" fmla="*/ 202446 w 790575"/>
              <a:gd name="connsiteY56" fmla="*/ 422700 h 657225"/>
              <a:gd name="connsiteX57" fmla="*/ 312576 w 790575"/>
              <a:gd name="connsiteY57" fmla="*/ 378886 h 657225"/>
              <a:gd name="connsiteX58" fmla="*/ 444435 w 790575"/>
              <a:gd name="connsiteY58" fmla="*/ 315830 h 657225"/>
              <a:gd name="connsiteX59" fmla="*/ 656657 w 790575"/>
              <a:gd name="connsiteY59" fmla="*/ 262537 h 657225"/>
              <a:gd name="connsiteX60" fmla="*/ 702197 w 790575"/>
              <a:gd name="connsiteY60" fmla="*/ 211036 h 657225"/>
              <a:gd name="connsiteX61" fmla="*/ 692672 w 790575"/>
              <a:gd name="connsiteY61" fmla="*/ 118472 h 657225"/>
              <a:gd name="connsiteX62" fmla="*/ 681064 w 790575"/>
              <a:gd name="connsiteY62" fmla="*/ 112214 h 657225"/>
              <a:gd name="connsiteX63" fmla="*/ 590580 w 790575"/>
              <a:gd name="connsiteY63" fmla="*/ 118167 h 657225"/>
              <a:gd name="connsiteX64" fmla="*/ 559623 w 790575"/>
              <a:gd name="connsiteY64" fmla="*/ 83344 h 657225"/>
              <a:gd name="connsiteX65" fmla="*/ 590281 w 790575"/>
              <a:gd name="connsiteY65" fmla="*/ 43758 h 657225"/>
              <a:gd name="connsiteX66" fmla="*/ 662312 w 790575"/>
              <a:gd name="connsiteY66" fmla="*/ 26194 h 657225"/>
              <a:gd name="connsiteX67" fmla="*/ 654871 w 790575"/>
              <a:gd name="connsiteY67" fmla="*/ 54769 h 657225"/>
              <a:gd name="connsiteX68" fmla="*/ 645346 w 790575"/>
              <a:gd name="connsiteY68" fmla="*/ 64294 h 657225"/>
              <a:gd name="connsiteX69" fmla="*/ 654871 w 790575"/>
              <a:gd name="connsiteY69" fmla="*/ 73819 h 657225"/>
              <a:gd name="connsiteX70" fmla="*/ 664396 w 790575"/>
              <a:gd name="connsiteY70" fmla="*/ 64294 h 657225"/>
              <a:gd name="connsiteX71" fmla="*/ 654871 w 790575"/>
              <a:gd name="connsiteY71" fmla="*/ 54769 h 657225"/>
              <a:gd name="connsiteX72" fmla="*/ 219114 w 790575"/>
              <a:gd name="connsiteY72" fmla="*/ 549764 h 657225"/>
              <a:gd name="connsiteX73" fmla="*/ 242033 w 790575"/>
              <a:gd name="connsiteY73" fmla="*/ 556050 h 657225"/>
              <a:gd name="connsiteX74" fmla="*/ 246796 w 790575"/>
              <a:gd name="connsiteY74" fmla="*/ 616725 h 657225"/>
              <a:gd name="connsiteX75" fmla="*/ 222091 w 790575"/>
              <a:gd name="connsiteY75" fmla="*/ 615582 h 657225"/>
              <a:gd name="connsiteX76" fmla="*/ 209589 w 790575"/>
              <a:gd name="connsiteY76" fmla="*/ 611391 h 657225"/>
              <a:gd name="connsiteX77" fmla="*/ 219114 w 790575"/>
              <a:gd name="connsiteY77" fmla="*/ 549764 h 657225"/>
              <a:gd name="connsiteX78" fmla="*/ 545039 w 790575"/>
              <a:gd name="connsiteY78" fmla="*/ 560147 h 657225"/>
              <a:gd name="connsiteX79" fmla="*/ 541765 w 790575"/>
              <a:gd name="connsiteY79" fmla="*/ 578339 h 657225"/>
              <a:gd name="connsiteX80" fmla="*/ 534026 w 790575"/>
              <a:gd name="connsiteY80" fmla="*/ 576815 h 657225"/>
              <a:gd name="connsiteX81" fmla="*/ 545039 w 790575"/>
              <a:gd name="connsiteY81" fmla="*/ 560147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790575" h="657225">
                <a:moveTo>
                  <a:pt x="580756" y="27384"/>
                </a:moveTo>
                <a:cubicBezTo>
                  <a:pt x="557873" y="40262"/>
                  <a:pt x="540574" y="59531"/>
                  <a:pt x="540574" y="83344"/>
                </a:cubicBezTo>
                <a:cubicBezTo>
                  <a:pt x="541766" y="112471"/>
                  <a:pt x="561134" y="130226"/>
                  <a:pt x="585817" y="136627"/>
                </a:cubicBezTo>
                <a:cubicBezTo>
                  <a:pt x="609873" y="142637"/>
                  <a:pt x="641260" y="139894"/>
                  <a:pt x="676005" y="132159"/>
                </a:cubicBezTo>
                <a:cubicBezTo>
                  <a:pt x="685334" y="165154"/>
                  <a:pt x="688052" y="189709"/>
                  <a:pt x="683744" y="206273"/>
                </a:cubicBezTo>
                <a:cubicBezTo>
                  <a:pt x="679046" y="224342"/>
                  <a:pt x="668007" y="235544"/>
                  <a:pt x="648323" y="245269"/>
                </a:cubicBezTo>
                <a:cubicBezTo>
                  <a:pt x="608955" y="264729"/>
                  <a:pt x="536090" y="273025"/>
                  <a:pt x="439671" y="297361"/>
                </a:cubicBezTo>
                <a:cubicBezTo>
                  <a:pt x="390465" y="314020"/>
                  <a:pt x="343457" y="339928"/>
                  <a:pt x="303349" y="362502"/>
                </a:cubicBezTo>
                <a:cubicBezTo>
                  <a:pt x="262739" y="385458"/>
                  <a:pt x="226905" y="403650"/>
                  <a:pt x="202446" y="403650"/>
                </a:cubicBezTo>
                <a:cubicBezTo>
                  <a:pt x="156481" y="403650"/>
                  <a:pt x="121083" y="389934"/>
                  <a:pt x="92912" y="363741"/>
                </a:cubicBezTo>
                <a:cubicBezTo>
                  <a:pt x="64740" y="337547"/>
                  <a:pt x="43873" y="298237"/>
                  <a:pt x="29810" y="246164"/>
                </a:cubicBezTo>
                <a:cubicBezTo>
                  <a:pt x="28752" y="241811"/>
                  <a:pt x="24269" y="238563"/>
                  <a:pt x="19800" y="238916"/>
                </a:cubicBezTo>
                <a:cubicBezTo>
                  <a:pt x="15332" y="239268"/>
                  <a:pt x="11416" y="243183"/>
                  <a:pt x="11058" y="247650"/>
                </a:cubicBezTo>
                <a:cubicBezTo>
                  <a:pt x="1369" y="335737"/>
                  <a:pt x="8543" y="401364"/>
                  <a:pt x="45288" y="451275"/>
                </a:cubicBezTo>
                <a:cubicBezTo>
                  <a:pt x="75501" y="492233"/>
                  <a:pt x="125204" y="521189"/>
                  <a:pt x="198279" y="543858"/>
                </a:cubicBezTo>
                <a:cubicBezTo>
                  <a:pt x="206445" y="568718"/>
                  <a:pt x="197975" y="594436"/>
                  <a:pt x="189052" y="612248"/>
                </a:cubicBezTo>
                <a:cubicBezTo>
                  <a:pt x="187270" y="615868"/>
                  <a:pt x="188025" y="620439"/>
                  <a:pt x="190838" y="623297"/>
                </a:cubicBezTo>
                <a:cubicBezTo>
                  <a:pt x="198547" y="631012"/>
                  <a:pt x="209043" y="633012"/>
                  <a:pt x="219709" y="634346"/>
                </a:cubicBezTo>
                <a:cubicBezTo>
                  <a:pt x="227607" y="635299"/>
                  <a:pt x="235593" y="635393"/>
                  <a:pt x="243224" y="635489"/>
                </a:cubicBezTo>
                <a:cubicBezTo>
                  <a:pt x="239128" y="645490"/>
                  <a:pt x="244581" y="650824"/>
                  <a:pt x="250368" y="654825"/>
                </a:cubicBezTo>
                <a:lnTo>
                  <a:pt x="365260" y="654825"/>
                </a:lnTo>
                <a:cubicBezTo>
                  <a:pt x="371315" y="654920"/>
                  <a:pt x="376379" y="648062"/>
                  <a:pt x="374487" y="642347"/>
                </a:cubicBezTo>
                <a:cubicBezTo>
                  <a:pt x="365837" y="616154"/>
                  <a:pt x="366153" y="600342"/>
                  <a:pt x="381631" y="567290"/>
                </a:cubicBezTo>
                <a:cubicBezTo>
                  <a:pt x="435595" y="566909"/>
                  <a:pt x="483509" y="560718"/>
                  <a:pt x="533432" y="539954"/>
                </a:cubicBezTo>
                <a:cubicBezTo>
                  <a:pt x="529812" y="553383"/>
                  <a:pt x="518117" y="563956"/>
                  <a:pt x="512894" y="574148"/>
                </a:cubicBezTo>
                <a:cubicBezTo>
                  <a:pt x="510967" y="587959"/>
                  <a:pt x="525038" y="593007"/>
                  <a:pt x="535515" y="597389"/>
                </a:cubicBezTo>
                <a:cubicBezTo>
                  <a:pt x="533686" y="602056"/>
                  <a:pt x="531750" y="606914"/>
                  <a:pt x="529264" y="611962"/>
                </a:cubicBezTo>
                <a:cubicBezTo>
                  <a:pt x="526445" y="617772"/>
                  <a:pt x="531449" y="625679"/>
                  <a:pt x="537896" y="625679"/>
                </a:cubicBezTo>
                <a:lnTo>
                  <a:pt x="652788" y="625679"/>
                </a:lnTo>
                <a:cubicBezTo>
                  <a:pt x="657776" y="625679"/>
                  <a:pt x="662312" y="621106"/>
                  <a:pt x="662313" y="616154"/>
                </a:cubicBezTo>
                <a:cubicBezTo>
                  <a:pt x="662313" y="595389"/>
                  <a:pt x="656007" y="564814"/>
                  <a:pt x="652788" y="539954"/>
                </a:cubicBezTo>
                <a:cubicBezTo>
                  <a:pt x="670388" y="504330"/>
                  <a:pt x="680487" y="480898"/>
                  <a:pt x="681065" y="427177"/>
                </a:cubicBezTo>
                <a:cubicBezTo>
                  <a:pt x="744899" y="379647"/>
                  <a:pt x="784301" y="281274"/>
                  <a:pt x="787920" y="191100"/>
                </a:cubicBezTo>
                <a:cubicBezTo>
                  <a:pt x="789768" y="145066"/>
                  <a:pt x="782346" y="100946"/>
                  <a:pt x="762323" y="66970"/>
                </a:cubicBezTo>
                <a:cubicBezTo>
                  <a:pt x="742300" y="33004"/>
                  <a:pt x="708864" y="9725"/>
                  <a:pt x="662909" y="7144"/>
                </a:cubicBezTo>
                <a:cubicBezTo>
                  <a:pt x="626440" y="7372"/>
                  <a:pt x="603235" y="15087"/>
                  <a:pt x="580756" y="27384"/>
                </a:cubicBezTo>
                <a:close/>
                <a:moveTo>
                  <a:pt x="662312" y="26194"/>
                </a:moveTo>
                <a:cubicBezTo>
                  <a:pt x="702202" y="28613"/>
                  <a:pt x="728653" y="47454"/>
                  <a:pt x="745951" y="76800"/>
                </a:cubicBezTo>
                <a:cubicBezTo>
                  <a:pt x="763342" y="106299"/>
                  <a:pt x="770615" y="146771"/>
                  <a:pt x="768870" y="190205"/>
                </a:cubicBezTo>
                <a:cubicBezTo>
                  <a:pt x="765383" y="277063"/>
                  <a:pt x="724766" y="374218"/>
                  <a:pt x="666480" y="414890"/>
                </a:cubicBezTo>
                <a:cubicBezTo>
                  <a:pt x="663962" y="416604"/>
                  <a:pt x="662356" y="419652"/>
                  <a:pt x="662312" y="422700"/>
                </a:cubicBezTo>
                <a:cubicBezTo>
                  <a:pt x="662312" y="479660"/>
                  <a:pt x="653787" y="495948"/>
                  <a:pt x="634631" y="534619"/>
                </a:cubicBezTo>
                <a:cubicBezTo>
                  <a:pt x="633825" y="536238"/>
                  <a:pt x="633512" y="538143"/>
                  <a:pt x="633738" y="539954"/>
                </a:cubicBezTo>
                <a:cubicBezTo>
                  <a:pt x="636595" y="563003"/>
                  <a:pt x="640833" y="588436"/>
                  <a:pt x="642073" y="606629"/>
                </a:cubicBezTo>
                <a:lnTo>
                  <a:pt x="551885" y="606629"/>
                </a:lnTo>
                <a:cubicBezTo>
                  <a:pt x="565536" y="572910"/>
                  <a:pt x="566470" y="544906"/>
                  <a:pt x="566470" y="519379"/>
                </a:cubicBezTo>
                <a:cubicBezTo>
                  <a:pt x="566413" y="512902"/>
                  <a:pt x="558231" y="508045"/>
                  <a:pt x="552481" y="511093"/>
                </a:cubicBezTo>
                <a:cubicBezTo>
                  <a:pt x="493099" y="542144"/>
                  <a:pt x="440651" y="548621"/>
                  <a:pt x="375082" y="548621"/>
                </a:cubicBezTo>
                <a:cubicBezTo>
                  <a:pt x="371510" y="548621"/>
                  <a:pt x="368014" y="550717"/>
                  <a:pt x="366451" y="553955"/>
                </a:cubicBezTo>
                <a:cubicBezTo>
                  <a:pt x="349528" y="588150"/>
                  <a:pt x="347461" y="610914"/>
                  <a:pt x="353354" y="635775"/>
                </a:cubicBezTo>
                <a:lnTo>
                  <a:pt x="261678" y="635775"/>
                </a:lnTo>
                <a:cubicBezTo>
                  <a:pt x="268169" y="608819"/>
                  <a:pt x="268145" y="580720"/>
                  <a:pt x="259594" y="546239"/>
                </a:cubicBezTo>
                <a:cubicBezTo>
                  <a:pt x="258750" y="542906"/>
                  <a:pt x="256026" y="540239"/>
                  <a:pt x="252749" y="539382"/>
                </a:cubicBezTo>
                <a:cubicBezTo>
                  <a:pt x="153138" y="515378"/>
                  <a:pt x="93162" y="484327"/>
                  <a:pt x="60468" y="439941"/>
                </a:cubicBezTo>
                <a:cubicBezTo>
                  <a:pt x="33628" y="403460"/>
                  <a:pt x="24814" y="355835"/>
                  <a:pt x="27428" y="292598"/>
                </a:cubicBezTo>
                <a:cubicBezTo>
                  <a:pt x="41099" y="326593"/>
                  <a:pt x="57161" y="356692"/>
                  <a:pt x="79815" y="377743"/>
                </a:cubicBezTo>
                <a:cubicBezTo>
                  <a:pt x="111504" y="407175"/>
                  <a:pt x="152633" y="422700"/>
                  <a:pt x="202446" y="422700"/>
                </a:cubicBezTo>
                <a:cubicBezTo>
                  <a:pt x="235454" y="422700"/>
                  <a:pt x="271775" y="401936"/>
                  <a:pt x="312576" y="378886"/>
                </a:cubicBezTo>
                <a:cubicBezTo>
                  <a:pt x="353300" y="355930"/>
                  <a:pt x="398127" y="329927"/>
                  <a:pt x="444435" y="315830"/>
                </a:cubicBezTo>
                <a:cubicBezTo>
                  <a:pt x="514809" y="293265"/>
                  <a:pt x="595182" y="291532"/>
                  <a:pt x="656657" y="262537"/>
                </a:cubicBezTo>
                <a:cubicBezTo>
                  <a:pt x="679373" y="251307"/>
                  <a:pt x="696046" y="234686"/>
                  <a:pt x="702197" y="211036"/>
                </a:cubicBezTo>
                <a:cubicBezTo>
                  <a:pt x="708349" y="187395"/>
                  <a:pt x="704901" y="157982"/>
                  <a:pt x="692672" y="118472"/>
                </a:cubicBezTo>
                <a:cubicBezTo>
                  <a:pt x="691181" y="113852"/>
                  <a:pt x="685742" y="110919"/>
                  <a:pt x="681064" y="112214"/>
                </a:cubicBezTo>
                <a:cubicBezTo>
                  <a:pt x="643871" y="121520"/>
                  <a:pt x="611782" y="123473"/>
                  <a:pt x="590580" y="118167"/>
                </a:cubicBezTo>
                <a:cubicBezTo>
                  <a:pt x="571963" y="113329"/>
                  <a:pt x="559804" y="100203"/>
                  <a:pt x="559623" y="83344"/>
                </a:cubicBezTo>
                <a:cubicBezTo>
                  <a:pt x="559623" y="69056"/>
                  <a:pt x="570827" y="54702"/>
                  <a:pt x="590281" y="43758"/>
                </a:cubicBezTo>
                <a:cubicBezTo>
                  <a:pt x="610126" y="31842"/>
                  <a:pt x="635109" y="25861"/>
                  <a:pt x="662312" y="26194"/>
                </a:cubicBezTo>
                <a:close/>
                <a:moveTo>
                  <a:pt x="654871" y="54769"/>
                </a:moveTo>
                <a:cubicBezTo>
                  <a:pt x="649611" y="54769"/>
                  <a:pt x="645346" y="59036"/>
                  <a:pt x="645346" y="64294"/>
                </a:cubicBezTo>
                <a:cubicBezTo>
                  <a:pt x="645346" y="69561"/>
                  <a:pt x="649611" y="73819"/>
                  <a:pt x="654871" y="73819"/>
                </a:cubicBezTo>
                <a:cubicBezTo>
                  <a:pt x="660132" y="73819"/>
                  <a:pt x="664396" y="69561"/>
                  <a:pt x="664396" y="64294"/>
                </a:cubicBezTo>
                <a:cubicBezTo>
                  <a:pt x="664396" y="59036"/>
                  <a:pt x="660132" y="54769"/>
                  <a:pt x="654871" y="54769"/>
                </a:cubicBezTo>
                <a:close/>
                <a:moveTo>
                  <a:pt x="219114" y="549764"/>
                </a:moveTo>
                <a:cubicBezTo>
                  <a:pt x="226626" y="551860"/>
                  <a:pt x="234067" y="554051"/>
                  <a:pt x="242033" y="556050"/>
                </a:cubicBezTo>
                <a:cubicBezTo>
                  <a:pt x="247323" y="579292"/>
                  <a:pt x="248824" y="598627"/>
                  <a:pt x="246796" y="616725"/>
                </a:cubicBezTo>
                <a:cubicBezTo>
                  <a:pt x="238461" y="616725"/>
                  <a:pt x="229722" y="616439"/>
                  <a:pt x="222091" y="615582"/>
                </a:cubicBezTo>
                <a:cubicBezTo>
                  <a:pt x="215678" y="614820"/>
                  <a:pt x="212767" y="612914"/>
                  <a:pt x="209589" y="611391"/>
                </a:cubicBezTo>
                <a:cubicBezTo>
                  <a:pt x="216908" y="594532"/>
                  <a:pt x="223095" y="573005"/>
                  <a:pt x="219114" y="549764"/>
                </a:cubicBezTo>
                <a:close/>
                <a:moveTo>
                  <a:pt x="545039" y="560147"/>
                </a:moveTo>
                <a:cubicBezTo>
                  <a:pt x="544303" y="566052"/>
                  <a:pt x="543321" y="572148"/>
                  <a:pt x="541765" y="578339"/>
                </a:cubicBezTo>
                <a:cubicBezTo>
                  <a:pt x="538881" y="579197"/>
                  <a:pt x="536380" y="577386"/>
                  <a:pt x="534026" y="576815"/>
                </a:cubicBezTo>
                <a:cubicBezTo>
                  <a:pt x="538067" y="571005"/>
                  <a:pt x="541884" y="565099"/>
                  <a:pt x="545039" y="560147"/>
                </a:cubicBezTo>
                <a:close/>
              </a:path>
            </a:pathLst>
          </a:custGeom>
          <a:solidFill>
            <a:schemeClr val="bg1"/>
          </a:solidFill>
          <a:ln w="9525" cap="flat">
            <a:noFill/>
            <a:prstDash val="solid"/>
            <a:miter/>
          </a:ln>
        </p:spPr>
        <p:txBody>
          <a:bodyPr rtlCol="0" anchor="ctr"/>
          <a:lstStyle/>
          <a:p>
            <a:endParaRPr lang="en-US" dirty="0"/>
          </a:p>
        </p:txBody>
      </p:sp>
      <p:cxnSp>
        <p:nvCxnSpPr>
          <p:cNvPr id="16" name="Straight Connector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8" name="Picture Placeholder 17">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a:blip r:embed="rId2"/>
          <a:srcRect/>
          <a:stretch/>
        </p:blipFill>
        <p:spPr/>
      </p:pic>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n-US" smtClean="0"/>
              <a:pPr/>
              <a:t>2</a:t>
            </a:fld>
            <a:endParaRPr lang="en-US" dirty="0"/>
          </a:p>
        </p:txBody>
      </p:sp>
      <p:sp>
        <p:nvSpPr>
          <p:cNvPr id="19" name="Rectangle 2">
            <a:extLst>
              <a:ext uri="{FF2B5EF4-FFF2-40B4-BE49-F238E27FC236}">
                <a16:creationId xmlns:a16="http://schemas.microsoft.com/office/drawing/2014/main" id="{612017E2-4F29-FB16-7085-6D1B64B13CE4}"/>
              </a:ext>
            </a:extLst>
          </p:cNvPr>
          <p:cNvSpPr>
            <a:spLocks noGrp="1" noChangeArrowheads="1"/>
          </p:cNvSpPr>
          <p:nvPr>
            <p:ph type="subTitle" idx="1"/>
          </p:nvPr>
        </p:nvSpPr>
        <p:spPr bwMode="auto">
          <a:xfrm>
            <a:off x="459186" y="1258202"/>
            <a:ext cx="652583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effectLst/>
                <a:latin typeface="Arial" panose="020B0604020202020204" pitchFamily="34" charset="0"/>
              </a:rPr>
              <a:t>Overview</a:t>
            </a:r>
            <a:r>
              <a:rPr kumimoji="0" lang="en-US" altLang="en-US" sz="2800" b="0" i="0" u="none" strike="noStrike" cap="none" normalizeH="0" baseline="0" dirty="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effectLst/>
                <a:latin typeface="Arial" panose="020B0604020202020204" pitchFamily="34" charset="0"/>
              </a:rPr>
              <a:t>Power BI’s </a:t>
            </a:r>
            <a:r>
              <a:rPr kumimoji="0" lang="en-US" altLang="en-US" sz="2800" b="1" i="0" u="none" strike="noStrike" cap="none" normalizeH="0" baseline="0" dirty="0">
                <a:ln>
                  <a:noFill/>
                </a:ln>
                <a:effectLst/>
                <a:latin typeface="Arial" panose="020B0604020202020204" pitchFamily="34" charset="0"/>
              </a:rPr>
              <a:t>Quick Insights</a:t>
            </a:r>
            <a:r>
              <a:rPr kumimoji="0" lang="en-US" altLang="en-US" sz="2800" b="0" i="0" u="none" strike="noStrike" cap="none" normalizeH="0" baseline="0" dirty="0">
                <a:ln>
                  <a:noFill/>
                </a:ln>
                <a:effectLst/>
                <a:latin typeface="Arial" panose="020B0604020202020204" pitchFamily="34" charset="0"/>
              </a:rPr>
              <a:t> is an AI-powered feature that automatically analyzes your dataset, quickly surfacing meaningful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effectLst/>
                <a:latin typeface="Arial" panose="020B0604020202020204" pitchFamily="34" charset="0"/>
              </a:rPr>
              <a:t>Ideal for early-stage exploration or to gain a rapid understanding of complex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effectLst/>
                <a:latin typeface="Arial" panose="020B0604020202020204" pitchFamily="34" charset="0"/>
              </a:rPr>
              <a:t>Goal</a:t>
            </a:r>
            <a:r>
              <a:rPr kumimoji="0" lang="en-US" altLang="en-US" sz="2800" b="0" i="0" u="none" strike="noStrike" cap="none" normalizeH="0" baseline="0" dirty="0">
                <a:ln>
                  <a:noFill/>
                </a:ln>
                <a:effectLst/>
                <a:latin typeface="Arial" panose="020B0604020202020204" pitchFamily="34" charset="0"/>
              </a:rPr>
              <a:t>: To make data exploration faster and more intuitive by automating the identification of trends, outliers, and key patterns. </a:t>
            </a:r>
          </a:p>
        </p:txBody>
      </p:sp>
    </p:spTree>
    <p:extLst>
      <p:ext uri="{BB962C8B-B14F-4D97-AF65-F5344CB8AC3E}">
        <p14:creationId xmlns:p14="http://schemas.microsoft.com/office/powerpoint/2010/main" val="201304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IN" b="1" dirty="0"/>
              <a:t>How Quick Insights Works</a:t>
            </a:r>
            <a:br>
              <a:rPr lang="en-IN" b="1" dirty="0"/>
            </a:br>
            <a:endParaRPr lang="en-US" dirty="0"/>
          </a:p>
        </p:txBody>
      </p:sp>
      <p:cxnSp>
        <p:nvCxnSpPr>
          <p:cNvPr id="7" name="Straight Connector 6">
            <a:extLst>
              <a:ext uri="{FF2B5EF4-FFF2-40B4-BE49-F238E27FC236}">
                <a16:creationId xmlns:a16="http://schemas.microsoft.com/office/drawing/2014/main" id="{4B51536B-93ED-432A-BBEA-AF185E2233AE}"/>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Placeholder 10">
            <a:extLst>
              <a:ext uri="{FF2B5EF4-FFF2-40B4-BE49-F238E27FC236}">
                <a16:creationId xmlns:a16="http://schemas.microsoft.com/office/drawing/2014/main" id="{460EECBB-989F-48EA-AA88-7967BCA18E26}"/>
              </a:ext>
            </a:extLst>
          </p:cNvPr>
          <p:cNvPicPr>
            <a:picLocks noGrp="1" noChangeAspect="1"/>
          </p:cNvPicPr>
          <p:nvPr>
            <p:ph type="pic" sz="quarter" idx="13"/>
          </p:nvPr>
        </p:nvPicPr>
        <p:blipFill>
          <a:blip r:embed="rId2"/>
          <a:srcRect/>
          <a:stretch/>
        </p:blipFill>
        <p:spPr>
          <a:xfrm>
            <a:off x="7353300" y="1"/>
            <a:ext cx="4838700" cy="6679488"/>
          </a:xfrm>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3</a:t>
            </a:fld>
            <a:endParaRPr lang="en-US" dirty="0"/>
          </a:p>
        </p:txBody>
      </p:sp>
      <p:sp>
        <p:nvSpPr>
          <p:cNvPr id="9" name="Rectangle 1">
            <a:extLst>
              <a:ext uri="{FF2B5EF4-FFF2-40B4-BE49-F238E27FC236}">
                <a16:creationId xmlns:a16="http://schemas.microsoft.com/office/drawing/2014/main" id="{4E8417E1-6BB7-B1D6-1744-BF85FF5B59A2}"/>
              </a:ext>
            </a:extLst>
          </p:cNvPr>
          <p:cNvSpPr>
            <a:spLocks noGrp="1" noChangeArrowheads="1"/>
          </p:cNvSpPr>
          <p:nvPr>
            <p:ph sz="half" idx="1"/>
          </p:nvPr>
        </p:nvSpPr>
        <p:spPr bwMode="auto">
          <a:xfrm>
            <a:off x="360000" y="869179"/>
            <a:ext cx="7237833"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Process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Power BI runs </a:t>
            </a:r>
            <a:r>
              <a:rPr kumimoji="0" lang="en-US" altLang="en-US" sz="2400" b="1" i="0" u="none" strike="noStrike" cap="none" normalizeH="0" baseline="0" dirty="0">
                <a:ln>
                  <a:noFill/>
                </a:ln>
                <a:solidFill>
                  <a:schemeClr val="tx1"/>
                </a:solidFill>
                <a:effectLst/>
                <a:latin typeface="Arial" panose="020B0604020202020204" pitchFamily="34" charset="0"/>
              </a:rPr>
              <a:t>statistical and machine learning algorithms</a:t>
            </a:r>
            <a:r>
              <a:rPr kumimoji="0" lang="en-US" altLang="en-US" sz="2400" b="0" i="0" u="none" strike="noStrike" cap="none" normalizeH="0" baseline="0" dirty="0">
                <a:ln>
                  <a:noFill/>
                </a:ln>
                <a:solidFill>
                  <a:schemeClr val="tx1"/>
                </a:solidFill>
                <a:effectLst/>
                <a:latin typeface="Arial" panose="020B0604020202020204" pitchFamily="34" charset="0"/>
              </a:rPr>
              <a:t> to assess patterns within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Automated Visuals</a:t>
            </a:r>
            <a:r>
              <a:rPr kumimoji="0" lang="en-US" altLang="en-US" sz="2400" b="0" i="0" u="none" strike="noStrike" cap="none" normalizeH="0" baseline="0" dirty="0">
                <a:ln>
                  <a:noFill/>
                </a:ln>
                <a:solidFill>
                  <a:schemeClr val="tx1"/>
                </a:solidFill>
                <a:effectLst/>
                <a:latin typeface="Arial" panose="020B0604020202020204" pitchFamily="34" charset="0"/>
              </a:rPr>
              <a:t>: Generates visualizations directly from the data to showcase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Insights Generated</a:t>
            </a:r>
            <a:r>
              <a:rPr kumimoji="0" lang="en-US" altLang="en-US" sz="2400" b="0" i="0" u="none" strike="noStrike" cap="none" normalizeH="0" baseline="0" dirty="0">
                <a:ln>
                  <a:noFill/>
                </a:ln>
                <a:solidFill>
                  <a:schemeClr val="tx1"/>
                </a:solidFill>
                <a:effectLst/>
                <a:latin typeface="Arial" panose="020B0604020202020204" pitchFamily="34" charset="0"/>
              </a:rPr>
              <a:t>: Automatically displays insights on patterns, trends, outliers, and more.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AI and Machine Learning</a:t>
            </a:r>
            <a:r>
              <a:rPr kumimoji="0" lang="en-US" altLang="en-US" sz="2400" b="0" i="0" u="none" strike="noStrike" cap="none" normalizeH="0" baseline="0" dirty="0">
                <a:ln>
                  <a:noFill/>
                </a:ln>
                <a:solidFill>
                  <a:schemeClr val="tx1"/>
                </a:solidFill>
                <a:effectLst/>
                <a:latin typeface="Arial" panose="020B0604020202020204" pitchFamily="34" charset="0"/>
              </a:rPr>
              <a:t>: Uses various pre-trained models that look for: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Correlations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Anomalies and outliers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Growth or decline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197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34963" y="201129"/>
            <a:ext cx="7678407" cy="540000"/>
          </a:xfrm>
        </p:spPr>
        <p:txBody>
          <a:bodyPr/>
          <a:lstStyle/>
          <a:p>
            <a:r>
              <a:rPr lang="en-US" dirty="0"/>
              <a:t>Types of Insights Generated by Quick Insights</a:t>
            </a: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334962" y="900000"/>
            <a:ext cx="8759161" cy="4500000"/>
          </a:xfrm>
        </p:spPr>
        <p:txBody>
          <a:bodyPr/>
          <a:lstStyle/>
          <a:p>
            <a:r>
              <a:rPr lang="en-US" b="1" dirty="0"/>
              <a:t>Power BI provides several categories of insights:</a:t>
            </a:r>
          </a:p>
          <a:p>
            <a:pPr>
              <a:buFont typeface="Arial" panose="020B0604020202020204" pitchFamily="34" charset="0"/>
              <a:buChar char="•"/>
            </a:pPr>
            <a:r>
              <a:rPr lang="en-US" b="1" dirty="0"/>
              <a:t>Major Trends</a:t>
            </a:r>
            <a:r>
              <a:rPr lang="en-US" dirty="0"/>
              <a:t>: Identifies and highlights significant overall trends, especially useful for time-series data.</a:t>
            </a:r>
          </a:p>
          <a:p>
            <a:pPr>
              <a:buFont typeface="Arial" panose="020B0604020202020204" pitchFamily="34" charset="0"/>
              <a:buChar char="•"/>
            </a:pPr>
            <a:r>
              <a:rPr lang="en-US" b="1" dirty="0"/>
              <a:t>Category Outliers</a:t>
            </a:r>
            <a:r>
              <a:rPr lang="en-US" dirty="0"/>
              <a:t>: Recognizes values that deviate from the norm in a specific category.</a:t>
            </a:r>
          </a:p>
          <a:p>
            <a:pPr>
              <a:buFont typeface="Arial" panose="020B0604020202020204" pitchFamily="34" charset="0"/>
              <a:buChar char="•"/>
            </a:pPr>
            <a:r>
              <a:rPr lang="en-US" b="1" dirty="0"/>
              <a:t>Correlations</a:t>
            </a:r>
            <a:r>
              <a:rPr lang="en-US" dirty="0"/>
              <a:t>: Finds relationships between different variables, helping users spot meaningful connections.</a:t>
            </a:r>
          </a:p>
          <a:p>
            <a:pPr>
              <a:buFont typeface="Arial" panose="020B0604020202020204" pitchFamily="34" charset="0"/>
              <a:buChar char="•"/>
            </a:pPr>
            <a:r>
              <a:rPr lang="en-US" b="1" dirty="0"/>
              <a:t>Seasonal Patterns</a:t>
            </a:r>
            <a:r>
              <a:rPr lang="en-US" dirty="0"/>
              <a:t>: Detects recurring patterns in data, useful for seasonal sales, traffic, etc.</a:t>
            </a:r>
          </a:p>
          <a:p>
            <a:pPr>
              <a:buFont typeface="Arial" panose="020B0604020202020204" pitchFamily="34" charset="0"/>
              <a:buChar char="•"/>
            </a:pPr>
            <a:r>
              <a:rPr lang="en-US" b="1" dirty="0"/>
              <a:t>Steady Increase/Decrease</a:t>
            </a:r>
            <a:r>
              <a:rPr lang="en-US" dirty="0"/>
              <a:t>: Identifies any consistent, gradual growth or reduction trends over time.</a:t>
            </a:r>
          </a:p>
          <a:p>
            <a:pPr>
              <a:buFont typeface="Arial" panose="020B0604020202020204" pitchFamily="34" charset="0"/>
              <a:buChar char="•"/>
            </a:pPr>
            <a:r>
              <a:rPr lang="en-US" b="1" dirty="0"/>
              <a:t>Majority Insights</a:t>
            </a:r>
            <a:r>
              <a:rPr lang="en-US" dirty="0"/>
              <a:t>: Highlights which categories or groups dominate within the dataset.</a:t>
            </a:r>
          </a:p>
          <a:p>
            <a:pPr>
              <a:buFont typeface="Arial" panose="020B0604020202020204" pitchFamily="34" charset="0"/>
              <a:buChar char="•"/>
            </a:pPr>
            <a:r>
              <a:rPr lang="en-US" b="1" dirty="0"/>
              <a:t>Low-Variance Insights</a:t>
            </a:r>
            <a:r>
              <a:rPr lang="en-US" dirty="0"/>
              <a:t>: Flags metrics or attributes with low variance, suggesting stability.</a:t>
            </a:r>
          </a:p>
          <a:p>
            <a:pPr>
              <a:buFont typeface="Arial" panose="020B0604020202020204" pitchFamily="34" charset="0"/>
              <a:buChar char="•"/>
            </a:pPr>
            <a:r>
              <a:rPr lang="en-US" b="1" dirty="0"/>
              <a:t>Unexpected Distributions</a:t>
            </a:r>
            <a:r>
              <a:rPr lang="en-US" dirty="0"/>
              <a:t>: Recognizes deviations from expected statistical distributions.</a:t>
            </a:r>
          </a:p>
          <a:p>
            <a:pPr>
              <a:buFont typeface="Arial" panose="020B0604020202020204" pitchFamily="34" charset="0"/>
              <a:buChar char="•"/>
            </a:pPr>
            <a:r>
              <a:rPr lang="en-US" b="1" dirty="0"/>
              <a:t>Visual</a:t>
            </a:r>
            <a:r>
              <a:rPr lang="en-US" dirty="0"/>
              <a:t>: Example charts showing each type of insight (e.g., line chart for trends, scatter plot for correlation)</a:t>
            </a:r>
          </a:p>
          <a:p>
            <a:pPr marL="0" indent="0">
              <a:buNone/>
            </a:pPr>
            <a:endParaRPr lang="en-US" dirty="0"/>
          </a:p>
        </p:txBody>
      </p:sp>
      <p:pic>
        <p:nvPicPr>
          <p:cNvPr id="45" name="Picture Placeholder 44" descr="can of pencils on a desk with chalkboard in background">
            <a:extLst>
              <a:ext uri="{FF2B5EF4-FFF2-40B4-BE49-F238E27FC236}">
                <a16:creationId xmlns:a16="http://schemas.microsoft.com/office/drawing/2014/main" id="{F549E3AE-1C00-4A91-8F97-0AA9F7DDDB39}"/>
              </a:ext>
            </a:extLst>
          </p:cNvPr>
          <p:cNvPicPr>
            <a:picLocks noGrp="1" noChangeAspect="1"/>
          </p:cNvPicPr>
          <p:nvPr>
            <p:ph type="pic" sz="quarter" idx="20"/>
          </p:nvPr>
        </p:nvPicPr>
        <p:blipFill rotWithShape="1">
          <a:blip r:embed="rId2" cstate="screen">
            <a:extLst>
              <a:ext uri="{28A0092B-C50C-407E-A947-70E740481C1C}">
                <a14:useLocalDpi xmlns:a14="http://schemas.microsoft.com/office/drawing/2010/main"/>
              </a:ext>
            </a:extLst>
          </a:blip>
          <a:srcRect/>
          <a:stretch/>
        </p:blipFill>
        <p:spPr>
          <a:xfrm>
            <a:off x="10057037" y="471129"/>
            <a:ext cx="1800000" cy="1800000"/>
          </a:xfrm>
        </p:spPr>
      </p:pic>
      <p:pic>
        <p:nvPicPr>
          <p:cNvPr id="29" name="Picture Placeholder 28" descr="books on a shelf with pages showing out">
            <a:extLst>
              <a:ext uri="{FF2B5EF4-FFF2-40B4-BE49-F238E27FC236}">
                <a16:creationId xmlns:a16="http://schemas.microsoft.com/office/drawing/2014/main" id="{D17DFC89-66E1-4464-9B01-5D12136D4E80}"/>
              </a:ext>
            </a:extLst>
          </p:cNvPr>
          <p:cNvPicPr>
            <a:picLocks noGrp="1" noChangeAspect="1"/>
          </p:cNvPicPr>
          <p:nvPr>
            <p:ph type="pic" sz="quarter" idx="16"/>
          </p:nvPr>
        </p:nvPicPr>
        <p:blipFill>
          <a:blip r:embed="rId3" cstate="screen">
            <a:extLst>
              <a:ext uri="{28A0092B-C50C-407E-A947-70E740481C1C}">
                <a14:useLocalDpi xmlns:a14="http://schemas.microsoft.com/office/drawing/2010/main"/>
              </a:ext>
            </a:extLst>
          </a:blip>
          <a:srcRect/>
          <a:stretch>
            <a:fillRect/>
          </a:stretch>
        </p:blipFill>
        <p:spPr/>
      </p:pic>
      <p:pic>
        <p:nvPicPr>
          <p:cNvPr id="25" name="Picture Placeholder 24" descr="man in spacesuite in space ship">
            <a:extLst>
              <a:ext uri="{FF2B5EF4-FFF2-40B4-BE49-F238E27FC236}">
                <a16:creationId xmlns:a16="http://schemas.microsoft.com/office/drawing/2014/main" id="{487E0117-9812-4B62-894B-1DDFACC39D16}"/>
              </a:ext>
            </a:extLst>
          </p:cNvPr>
          <p:cNvPicPr>
            <a:picLocks noGrp="1" noChangeAspect="1"/>
          </p:cNvPicPr>
          <p:nvPr>
            <p:ph type="pic" sz="quarter" idx="18"/>
          </p:nvPr>
        </p:nvPicPr>
        <p:blipFill>
          <a:blip r:embed="rId4" cstate="screen">
            <a:extLst>
              <a:ext uri="{28A0092B-C50C-407E-A947-70E740481C1C}">
                <a14:useLocalDpi xmlns:a14="http://schemas.microsoft.com/office/drawing/2010/main"/>
              </a:ext>
            </a:extLst>
          </a:blip>
          <a:srcRect/>
          <a:stretch>
            <a:fillRect/>
          </a:stretch>
        </p:blipFill>
        <p:spPr/>
      </p:pic>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t>4</a:t>
            </a:fld>
            <a:endParaRPr lang="en-US" dirty="0"/>
          </a:p>
        </p:txBody>
      </p:sp>
    </p:spTree>
    <p:extLst>
      <p:ext uri="{BB962C8B-B14F-4D97-AF65-F5344CB8AC3E}">
        <p14:creationId xmlns:p14="http://schemas.microsoft.com/office/powerpoint/2010/main" val="348257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D002-7B9D-4732-8379-4110403BA73E}"/>
              </a:ext>
            </a:extLst>
          </p:cNvPr>
          <p:cNvSpPr>
            <a:spLocks noGrp="1"/>
          </p:cNvSpPr>
          <p:nvPr>
            <p:ph type="title"/>
          </p:nvPr>
        </p:nvSpPr>
        <p:spPr/>
        <p:txBody>
          <a:bodyPr/>
          <a:lstStyle/>
          <a:p>
            <a:r>
              <a:rPr lang="en-US" sz="4400" dirty="0"/>
              <a:t>Accessing Quick Insights in Power BI</a:t>
            </a:r>
          </a:p>
        </p:txBody>
      </p:sp>
      <p:sp>
        <p:nvSpPr>
          <p:cNvPr id="8" name="Slide Number Placeholder 7">
            <a:extLst>
              <a:ext uri="{FF2B5EF4-FFF2-40B4-BE49-F238E27FC236}">
                <a16:creationId xmlns:a16="http://schemas.microsoft.com/office/drawing/2014/main" id="{1E1E3352-862D-46A0-BEB3-A5135B8C1C88}"/>
              </a:ext>
            </a:extLst>
          </p:cNvPr>
          <p:cNvSpPr>
            <a:spLocks noGrp="1"/>
          </p:cNvSpPr>
          <p:nvPr>
            <p:ph type="sldNum" sz="quarter" idx="16"/>
          </p:nvPr>
        </p:nvSpPr>
        <p:spPr/>
        <p:txBody>
          <a:bodyPr/>
          <a:lstStyle/>
          <a:p>
            <a:fld id="{058DB212-BFA2-403F-85EF-DFD3FF6D973A}" type="slidenum">
              <a:rPr lang="en-US" smtClean="0"/>
              <a:pPr/>
              <a:t>5</a:t>
            </a:fld>
            <a:endParaRPr lang="en-US" dirty="0"/>
          </a:p>
        </p:txBody>
      </p:sp>
      <p:sp>
        <p:nvSpPr>
          <p:cNvPr id="15" name="Rectangle 1">
            <a:extLst>
              <a:ext uri="{FF2B5EF4-FFF2-40B4-BE49-F238E27FC236}">
                <a16:creationId xmlns:a16="http://schemas.microsoft.com/office/drawing/2014/main" id="{E6424944-D384-95DB-0D3E-C31A2B3EFB52}"/>
              </a:ext>
            </a:extLst>
          </p:cNvPr>
          <p:cNvSpPr>
            <a:spLocks noGrp="1" noChangeArrowheads="1"/>
          </p:cNvSpPr>
          <p:nvPr>
            <p:ph sz="half" idx="1"/>
          </p:nvPr>
        </p:nvSpPr>
        <p:spPr bwMode="auto">
          <a:xfrm>
            <a:off x="235736" y="1228397"/>
            <a:ext cx="1006340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Power BI Service</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Upload your dataset to the Power BI workspace.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Right-click on the dataset, select </a:t>
            </a:r>
            <a:r>
              <a:rPr kumimoji="0" lang="en-US" altLang="en-US" sz="2800" b="1" i="0" u="none" strike="noStrike" cap="none" normalizeH="0" baseline="0" dirty="0">
                <a:ln>
                  <a:noFill/>
                </a:ln>
                <a:solidFill>
                  <a:schemeClr val="tx1"/>
                </a:solidFill>
                <a:effectLst/>
                <a:latin typeface="Arial" panose="020B0604020202020204" pitchFamily="34" charset="0"/>
              </a:rPr>
              <a:t>Quick Insights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Power BI runs the analysis and presents a list of visuals and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Power BI Desktop</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After importing the dataset, right-click on it in the Fields pane.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Select </a:t>
            </a:r>
            <a:r>
              <a:rPr kumimoji="0" lang="en-US" altLang="en-US" sz="2800" b="1" i="0" u="none" strike="noStrike" cap="none" normalizeH="0" baseline="0" dirty="0">
                <a:ln>
                  <a:noFill/>
                </a:ln>
                <a:solidFill>
                  <a:schemeClr val="tx1"/>
                </a:solidFill>
                <a:effectLst/>
                <a:latin typeface="Arial" panose="020B0604020202020204" pitchFamily="34" charset="0"/>
              </a:rPr>
              <a:t>Quick Insights</a:t>
            </a:r>
            <a:r>
              <a:rPr kumimoji="0" lang="en-US" altLang="en-US" sz="2800" b="0" i="0" u="none" strike="noStrike" cap="none" normalizeH="0" baseline="0" dirty="0">
                <a:ln>
                  <a:noFill/>
                </a:ln>
                <a:solidFill>
                  <a:schemeClr val="tx1"/>
                </a:solidFill>
                <a:effectLst/>
                <a:latin typeface="Arial" panose="020B0604020202020204" pitchFamily="34" charset="0"/>
              </a:rPr>
              <a:t> to generate insights within the desktop environment.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B924767C-1DB2-EDFF-E69A-729E73D82D81}"/>
              </a:ext>
            </a:extLst>
          </p:cNvPr>
          <p:cNvPicPr>
            <a:picLocks noChangeAspect="1"/>
          </p:cNvPicPr>
          <p:nvPr/>
        </p:nvPicPr>
        <p:blipFill>
          <a:blip r:embed="rId2"/>
          <a:stretch>
            <a:fillRect/>
          </a:stretch>
        </p:blipFill>
        <p:spPr>
          <a:xfrm>
            <a:off x="8259955" y="360000"/>
            <a:ext cx="3633245" cy="204142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5803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2333-0D06-45E6-6F42-3AA1B3D9AE8F}"/>
              </a:ext>
            </a:extLst>
          </p:cNvPr>
          <p:cNvSpPr>
            <a:spLocks noGrp="1"/>
          </p:cNvSpPr>
          <p:nvPr>
            <p:ph type="title"/>
          </p:nvPr>
        </p:nvSpPr>
        <p:spPr/>
        <p:txBody>
          <a:bodyPr/>
          <a:lstStyle/>
          <a:p>
            <a:r>
              <a:rPr lang="en-US" sz="4400" b="1" dirty="0">
                <a:solidFill>
                  <a:schemeClr val="tx1"/>
                </a:solidFill>
              </a:rPr>
              <a:t>Detailed Walkthrough of Example Insights</a:t>
            </a:r>
            <a:endParaRPr lang="en-IN" sz="4400" b="1" dirty="0">
              <a:solidFill>
                <a:schemeClr val="tx1"/>
              </a:solidFill>
            </a:endParaRPr>
          </a:p>
        </p:txBody>
      </p:sp>
      <p:sp>
        <p:nvSpPr>
          <p:cNvPr id="5" name="Slide Number Placeholder 4">
            <a:extLst>
              <a:ext uri="{FF2B5EF4-FFF2-40B4-BE49-F238E27FC236}">
                <a16:creationId xmlns:a16="http://schemas.microsoft.com/office/drawing/2014/main" id="{211D2E8B-5900-A61C-AE6C-81019A11FF01}"/>
              </a:ext>
            </a:extLst>
          </p:cNvPr>
          <p:cNvSpPr>
            <a:spLocks noGrp="1"/>
          </p:cNvSpPr>
          <p:nvPr>
            <p:ph type="sldNum" sz="quarter" idx="14"/>
          </p:nvPr>
        </p:nvSpPr>
        <p:spPr/>
        <p:txBody>
          <a:bodyPr/>
          <a:lstStyle/>
          <a:p>
            <a:fld id="{058DB212-BFA2-403F-85EF-DFD3FF6D973A}" type="slidenum">
              <a:rPr lang="en-US" noProof="0" smtClean="0"/>
              <a:pPr/>
              <a:t>6</a:t>
            </a:fld>
            <a:endParaRPr lang="en-US" noProof="0"/>
          </a:p>
        </p:txBody>
      </p:sp>
      <p:sp>
        <p:nvSpPr>
          <p:cNvPr id="6" name="Rectangle 1">
            <a:extLst>
              <a:ext uri="{FF2B5EF4-FFF2-40B4-BE49-F238E27FC236}">
                <a16:creationId xmlns:a16="http://schemas.microsoft.com/office/drawing/2014/main" id="{D0D228BF-33D5-49F6-CC4D-692FA4109F50}"/>
              </a:ext>
            </a:extLst>
          </p:cNvPr>
          <p:cNvSpPr>
            <a:spLocks noGrp="1" noChangeArrowheads="1"/>
          </p:cNvSpPr>
          <p:nvPr>
            <p:ph idx="1"/>
          </p:nvPr>
        </p:nvSpPr>
        <p:spPr bwMode="auto">
          <a:xfrm>
            <a:off x="360000" y="1659566"/>
            <a:ext cx="1055380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Insight 1: Major Trends</a:t>
            </a:r>
            <a:r>
              <a:rPr kumimoji="0" lang="en-US" altLang="en-US" sz="2800" b="0" i="0" u="none" strike="noStrike" cap="none" normalizeH="0" baseline="0" dirty="0">
                <a:ln>
                  <a:noFill/>
                </a:ln>
                <a:solidFill>
                  <a:schemeClr val="tx1"/>
                </a:solidFill>
                <a:effectLst/>
                <a:latin typeface="Arial" panose="020B0604020202020204" pitchFamily="34" charset="0"/>
              </a:rPr>
              <a:t>: Quick Insights reveals an upward trend in Q4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Insight 2: Outlier Detection</a:t>
            </a:r>
            <a:r>
              <a:rPr kumimoji="0" lang="en-US" altLang="en-US" sz="2800" b="0" i="0" u="none" strike="noStrike" cap="none" normalizeH="0" baseline="0" dirty="0">
                <a:ln>
                  <a:noFill/>
                </a:ln>
                <a:solidFill>
                  <a:schemeClr val="tx1"/>
                </a:solidFill>
                <a:effectLst/>
                <a:latin typeface="Arial" panose="020B0604020202020204" pitchFamily="34" charset="0"/>
              </a:rPr>
              <a:t>: Detects an outlier where a specific product’s sales spike abnormally.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Insight 3: Correlation</a:t>
            </a:r>
            <a:r>
              <a:rPr kumimoji="0" lang="en-US" altLang="en-US" sz="2800" b="0" i="0" u="none" strike="noStrike" cap="none" normalizeH="0" baseline="0" dirty="0">
                <a:ln>
                  <a:noFill/>
                </a:ln>
                <a:solidFill>
                  <a:schemeClr val="tx1"/>
                </a:solidFill>
                <a:effectLst/>
                <a:latin typeface="Arial" panose="020B0604020202020204" pitchFamily="34" charset="0"/>
              </a:rPr>
              <a:t>: Identifies a strong correlation between product discounts and increased sales volume.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Value of Each Insight</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Saves time and surfaces actionable data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Enables data-driven decision-making with less manual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0397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0BF5-0E75-AC09-1D6D-68E7C908A3B8}"/>
              </a:ext>
            </a:extLst>
          </p:cNvPr>
          <p:cNvSpPr>
            <a:spLocks noGrp="1"/>
          </p:cNvSpPr>
          <p:nvPr>
            <p:ph type="title"/>
          </p:nvPr>
        </p:nvSpPr>
        <p:spPr/>
        <p:txBody>
          <a:bodyPr/>
          <a:lstStyle/>
          <a:p>
            <a:r>
              <a:rPr lang="en-US" sz="4000" b="1" dirty="0"/>
              <a:t>Additional AI Features Complementing Quick Insights</a:t>
            </a:r>
            <a:endParaRPr lang="en-IN" sz="4000" b="1" dirty="0"/>
          </a:p>
        </p:txBody>
      </p:sp>
      <p:sp>
        <p:nvSpPr>
          <p:cNvPr id="4" name="Content Placeholder 3">
            <a:extLst>
              <a:ext uri="{FF2B5EF4-FFF2-40B4-BE49-F238E27FC236}">
                <a16:creationId xmlns:a16="http://schemas.microsoft.com/office/drawing/2014/main" id="{79443EEB-1308-0EED-0960-98A57BD3CFED}"/>
              </a:ext>
            </a:extLst>
          </p:cNvPr>
          <p:cNvSpPr>
            <a:spLocks noGrp="1"/>
          </p:cNvSpPr>
          <p:nvPr>
            <p:ph idx="1"/>
          </p:nvPr>
        </p:nvSpPr>
        <p:spPr>
          <a:xfrm>
            <a:off x="130838" y="1059561"/>
            <a:ext cx="11930323" cy="4500000"/>
          </a:xfrm>
        </p:spPr>
        <p:txBody>
          <a:bodyPr/>
          <a:lstStyle/>
          <a:p>
            <a:r>
              <a:rPr lang="en-US" sz="2800" b="1" dirty="0"/>
              <a:t>Power BI includes other powerful AI-driven tools:</a:t>
            </a:r>
          </a:p>
          <a:p>
            <a:pPr>
              <a:buFont typeface="Arial" panose="020B0604020202020204" pitchFamily="34" charset="0"/>
              <a:buChar char="•"/>
            </a:pPr>
            <a:r>
              <a:rPr lang="en-US" sz="2800" b="1" dirty="0"/>
              <a:t>Q&amp;A</a:t>
            </a:r>
            <a:r>
              <a:rPr lang="en-US" sz="2800" dirty="0"/>
              <a:t>:</a:t>
            </a:r>
          </a:p>
          <a:p>
            <a:pPr marL="742950" lvl="1" indent="-285750">
              <a:buFont typeface="Arial" panose="020B0604020202020204" pitchFamily="34" charset="0"/>
              <a:buChar char="•"/>
            </a:pPr>
            <a:r>
              <a:rPr lang="en-US" sz="2400" dirty="0"/>
              <a:t>Allows users to type natural language questions, instantly generating responsive visualizations.</a:t>
            </a:r>
          </a:p>
          <a:p>
            <a:pPr marL="742950" lvl="1" indent="-285750">
              <a:buFont typeface="Arial" panose="020B0604020202020204" pitchFamily="34" charset="0"/>
              <a:buChar char="•"/>
            </a:pPr>
            <a:r>
              <a:rPr lang="en-US" sz="2400" dirty="0"/>
              <a:t>E.g., “Show sales by region for Q3” produces a relevant chart without requiring SQL knowledge.</a:t>
            </a:r>
          </a:p>
          <a:p>
            <a:pPr>
              <a:buFont typeface="Arial" panose="020B0604020202020204" pitchFamily="34" charset="0"/>
              <a:buChar char="•"/>
            </a:pPr>
            <a:r>
              <a:rPr lang="en-US" sz="2800" b="1" dirty="0"/>
              <a:t>Smart Narratives</a:t>
            </a:r>
            <a:r>
              <a:rPr lang="en-US" sz="2800" dirty="0"/>
              <a:t>:</a:t>
            </a:r>
          </a:p>
          <a:p>
            <a:pPr marL="742950" lvl="1" indent="-285750">
              <a:buFont typeface="Arial" panose="020B0604020202020204" pitchFamily="34" charset="0"/>
              <a:buChar char="•"/>
            </a:pPr>
            <a:r>
              <a:rPr lang="en-US" sz="2400" dirty="0"/>
              <a:t>Provides AI-generated textual summaries for data visuals.</a:t>
            </a:r>
          </a:p>
          <a:p>
            <a:pPr marL="742950" lvl="1" indent="-285750">
              <a:buFont typeface="Arial" panose="020B0604020202020204" pitchFamily="34" charset="0"/>
              <a:buChar char="•"/>
            </a:pPr>
            <a:r>
              <a:rPr lang="en-US" sz="2400" dirty="0"/>
              <a:t>Automatically interprets trends and insights and presents them as easy-to-understand text.</a:t>
            </a:r>
          </a:p>
          <a:p>
            <a:pPr>
              <a:buFont typeface="Arial" panose="020B0604020202020204" pitchFamily="34" charset="0"/>
              <a:buChar char="•"/>
            </a:pPr>
            <a:r>
              <a:rPr lang="en-US" sz="2800" b="1" dirty="0"/>
              <a:t>Cognitive Services</a:t>
            </a:r>
            <a:r>
              <a:rPr lang="en-US" sz="2800" dirty="0"/>
              <a:t>:</a:t>
            </a:r>
          </a:p>
          <a:p>
            <a:pPr marL="742950" lvl="1" indent="-285750">
              <a:buFont typeface="Arial" panose="020B0604020202020204" pitchFamily="34" charset="0"/>
              <a:buChar char="•"/>
            </a:pPr>
            <a:r>
              <a:rPr lang="en-US" sz="2400" dirty="0"/>
              <a:t>Enables text analysis, sentiment scoring, image recognition, and more.</a:t>
            </a:r>
          </a:p>
          <a:p>
            <a:pPr marL="742950" lvl="1" indent="-285750">
              <a:buFont typeface="Arial" panose="020B0604020202020204" pitchFamily="34" charset="0"/>
              <a:buChar char="•"/>
            </a:pPr>
            <a:r>
              <a:rPr lang="en-US" sz="2400" dirty="0"/>
              <a:t>Great for more complex analyses, such as identifying customer sentiment or scanning image-based data.</a:t>
            </a:r>
          </a:p>
          <a:p>
            <a:endParaRPr lang="en-IN" sz="2800" dirty="0"/>
          </a:p>
        </p:txBody>
      </p:sp>
      <p:sp>
        <p:nvSpPr>
          <p:cNvPr id="5" name="Slide Number Placeholder 4">
            <a:extLst>
              <a:ext uri="{FF2B5EF4-FFF2-40B4-BE49-F238E27FC236}">
                <a16:creationId xmlns:a16="http://schemas.microsoft.com/office/drawing/2014/main" id="{ABE91F9B-1705-1A14-E74D-01C81D6443EE}"/>
              </a:ext>
            </a:extLst>
          </p:cNvPr>
          <p:cNvSpPr>
            <a:spLocks noGrp="1"/>
          </p:cNvSpPr>
          <p:nvPr>
            <p:ph type="sldNum" sz="quarter" idx="14"/>
          </p:nvPr>
        </p:nvSpPr>
        <p:spPr/>
        <p:txBody>
          <a:bodyPr/>
          <a:lstStyle/>
          <a:p>
            <a:fld id="{058DB212-BFA2-403F-85EF-DFD3FF6D973A}" type="slidenum">
              <a:rPr lang="en-US" noProof="0" smtClean="0"/>
              <a:pPr/>
              <a:t>7</a:t>
            </a:fld>
            <a:endParaRPr lang="en-US" noProof="0"/>
          </a:p>
        </p:txBody>
      </p:sp>
    </p:spTree>
    <p:extLst>
      <p:ext uri="{BB962C8B-B14F-4D97-AF65-F5344CB8AC3E}">
        <p14:creationId xmlns:p14="http://schemas.microsoft.com/office/powerpoint/2010/main" val="78378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FA1F8-0E8B-949D-98DE-5637B308039E}"/>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3171F71-D53A-6853-EA4E-3860A0D1F0D4}"/>
              </a:ext>
            </a:extLst>
          </p:cNvPr>
          <p:cNvSpPr>
            <a:spLocks noGrp="1"/>
          </p:cNvSpPr>
          <p:nvPr>
            <p:ph type="sldNum" sz="quarter" idx="14"/>
          </p:nvPr>
        </p:nvSpPr>
        <p:spPr/>
        <p:txBody>
          <a:bodyPr/>
          <a:lstStyle/>
          <a:p>
            <a:fld id="{058DB212-BFA2-403F-85EF-DFD3FF6D973A}" type="slidenum">
              <a:rPr lang="en-US" noProof="0" smtClean="0"/>
              <a:pPr/>
              <a:t>8</a:t>
            </a:fld>
            <a:endParaRPr lang="en-US" noProof="0"/>
          </a:p>
        </p:txBody>
      </p:sp>
      <p:sp>
        <p:nvSpPr>
          <p:cNvPr id="3" name="Text Placeholder 2">
            <a:extLst>
              <a:ext uri="{FF2B5EF4-FFF2-40B4-BE49-F238E27FC236}">
                <a16:creationId xmlns:a16="http://schemas.microsoft.com/office/drawing/2014/main" id="{16FEAAF2-D030-3B05-4557-C6722B95A105}"/>
              </a:ext>
            </a:extLst>
          </p:cNvPr>
          <p:cNvSpPr>
            <a:spLocks noGrp="1"/>
          </p:cNvSpPr>
          <p:nvPr>
            <p:ph type="title"/>
          </p:nvPr>
        </p:nvSpPr>
        <p:spPr>
          <a:xfrm>
            <a:off x="360363" y="360363"/>
            <a:ext cx="11472862" cy="539750"/>
          </a:xfrm>
        </p:spPr>
        <p:txBody>
          <a:bodyPr/>
          <a:lstStyle/>
          <a:p>
            <a:r>
              <a:rPr lang="en-US" sz="4400" b="1" dirty="0"/>
              <a:t>Practical Benefits of Using Quick Insights</a:t>
            </a:r>
            <a:endParaRPr lang="en-IN" sz="4400" b="1" dirty="0"/>
          </a:p>
        </p:txBody>
      </p:sp>
      <p:sp>
        <p:nvSpPr>
          <p:cNvPr id="6" name="Rectangle 1">
            <a:extLst>
              <a:ext uri="{FF2B5EF4-FFF2-40B4-BE49-F238E27FC236}">
                <a16:creationId xmlns:a16="http://schemas.microsoft.com/office/drawing/2014/main" id="{306B1A5B-7019-FF51-0559-4459040582B3}"/>
              </a:ext>
            </a:extLst>
          </p:cNvPr>
          <p:cNvSpPr>
            <a:spLocks noGrp="1" noChangeArrowheads="1"/>
          </p:cNvSpPr>
          <p:nvPr>
            <p:ph idx="1"/>
          </p:nvPr>
        </p:nvSpPr>
        <p:spPr bwMode="auto">
          <a:xfrm>
            <a:off x="360001" y="1238511"/>
            <a:ext cx="1068162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Efficient Exploration</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Speeds up data discovery by offering initial insights quickly.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Helps users avoid information overload by focusing on key data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Improved Decision-Making</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Supports data-driven decisions with AI-verified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Useful for gaining a first look at large datasets before deeper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Ease of Use</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Requires no complex setup or deep technical knowledge—suitable for all user levels.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9284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E558-58F4-F7A6-E896-09D5B5362DBA}"/>
              </a:ext>
            </a:extLst>
          </p:cNvPr>
          <p:cNvSpPr>
            <a:spLocks noGrp="1"/>
          </p:cNvSpPr>
          <p:nvPr>
            <p:ph type="title"/>
          </p:nvPr>
        </p:nvSpPr>
        <p:spPr/>
        <p:txBody>
          <a:bodyPr/>
          <a:lstStyle/>
          <a:p>
            <a:r>
              <a:rPr lang="en-US" sz="4000" b="1" dirty="0"/>
              <a:t>Limitations of Quick Insights and Best Practices</a:t>
            </a:r>
            <a:endParaRPr lang="en-IN" sz="4000" b="1" dirty="0"/>
          </a:p>
        </p:txBody>
      </p:sp>
      <p:sp>
        <p:nvSpPr>
          <p:cNvPr id="5" name="Slide Number Placeholder 4">
            <a:extLst>
              <a:ext uri="{FF2B5EF4-FFF2-40B4-BE49-F238E27FC236}">
                <a16:creationId xmlns:a16="http://schemas.microsoft.com/office/drawing/2014/main" id="{69910F56-596F-AB58-0E0B-87177CC095CF}"/>
              </a:ext>
            </a:extLst>
          </p:cNvPr>
          <p:cNvSpPr>
            <a:spLocks noGrp="1"/>
          </p:cNvSpPr>
          <p:nvPr>
            <p:ph type="sldNum" sz="quarter" idx="14"/>
          </p:nvPr>
        </p:nvSpPr>
        <p:spPr/>
        <p:txBody>
          <a:bodyPr/>
          <a:lstStyle/>
          <a:p>
            <a:fld id="{058DB212-BFA2-403F-85EF-DFD3FF6D973A}" type="slidenum">
              <a:rPr lang="en-US" noProof="0" smtClean="0"/>
              <a:pPr/>
              <a:t>9</a:t>
            </a:fld>
            <a:endParaRPr lang="en-US" noProof="0"/>
          </a:p>
        </p:txBody>
      </p:sp>
      <p:sp>
        <p:nvSpPr>
          <p:cNvPr id="6" name="Rectangle 1">
            <a:extLst>
              <a:ext uri="{FF2B5EF4-FFF2-40B4-BE49-F238E27FC236}">
                <a16:creationId xmlns:a16="http://schemas.microsoft.com/office/drawing/2014/main" id="{E058109A-46EB-3BC6-8DE0-BDC0DEC86667}"/>
              </a:ext>
            </a:extLst>
          </p:cNvPr>
          <p:cNvSpPr>
            <a:spLocks noGrp="1" noChangeArrowheads="1"/>
          </p:cNvSpPr>
          <p:nvPr>
            <p:ph idx="1"/>
          </p:nvPr>
        </p:nvSpPr>
        <p:spPr bwMode="auto">
          <a:xfrm>
            <a:off x="360000" y="1238511"/>
            <a:ext cx="1025883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Limitations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Accuracy</a:t>
            </a:r>
            <a:r>
              <a:rPr kumimoji="0" lang="en-US" altLang="en-US" sz="2400" b="0" i="0" u="none" strike="noStrike" cap="none" normalizeH="0" baseline="0" dirty="0">
                <a:ln>
                  <a:noFill/>
                </a:ln>
                <a:solidFill>
                  <a:schemeClr val="tx1"/>
                </a:solidFill>
                <a:effectLst/>
                <a:latin typeface="Arial" panose="020B0604020202020204" pitchFamily="34" charset="0"/>
              </a:rPr>
              <a:t>: Not all insights are immediately actionable and may need further validation.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Scope</a:t>
            </a:r>
            <a:r>
              <a:rPr kumimoji="0" lang="en-US" altLang="en-US" sz="2400" b="0" i="0" u="none" strike="noStrike" cap="none" normalizeH="0" baseline="0" dirty="0">
                <a:ln>
                  <a:noFill/>
                </a:ln>
                <a:solidFill>
                  <a:schemeClr val="tx1"/>
                </a:solidFill>
                <a:effectLst/>
                <a:latin typeface="Arial" panose="020B0604020202020204" pitchFamily="34" charset="0"/>
              </a:rPr>
              <a:t>: Primarily effective for datasets with sufficient variance and correlation; not as helpful for homogeneous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Customization</a:t>
            </a:r>
            <a:r>
              <a:rPr kumimoji="0" lang="en-US" altLang="en-US" sz="2400" b="0" i="0" u="none" strike="noStrike" cap="none" normalizeH="0" baseline="0" dirty="0">
                <a:ln>
                  <a:noFill/>
                </a:ln>
                <a:solidFill>
                  <a:schemeClr val="tx1"/>
                </a:solidFill>
                <a:effectLst/>
                <a:latin typeface="Arial" panose="020B0604020202020204" pitchFamily="34" charset="0"/>
              </a:rPr>
              <a:t>: Quick Insights offers limited customization for generated visuals.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Best Practices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as a starting point for data analysis; follow up with in-depth exploration if needed.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Combine with other Power BI features for comprehensive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Ideal for datasets with multiple categories and sufficient data points to surface patterns.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9482492"/>
      </p:ext>
    </p:extLst>
  </p:cSld>
  <p:clrMapOvr>
    <a:masterClrMapping/>
  </p:clrMapOvr>
</p:sld>
</file>

<file path=ppt/theme/theme1.xml><?xml version="1.0" encoding="utf-8"?>
<a:theme xmlns:a="http://schemas.openxmlformats.org/drawingml/2006/main" name="Office Them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78043420_Science fair presentation_RVA_v3.potx" id="{29D4BD8F-7488-49D9-BFBB-7DF8C2B0292D}" vid="{799E8309-D02B-4451-A1B1-915D5FF07E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Science fair presentation</Template>
  <TotalTime>32</TotalTime>
  <Words>891</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Lucida Sans Typewriter</vt:lpstr>
      <vt:lpstr>Times New Roman</vt:lpstr>
      <vt:lpstr>Tw Cen MT</vt:lpstr>
      <vt:lpstr>Office Theme</vt:lpstr>
      <vt:lpstr>Power BI’s AI Capabilities for Quick Insights</vt:lpstr>
      <vt:lpstr>Introduction to Quick Insights</vt:lpstr>
      <vt:lpstr>How Quick Insights Works </vt:lpstr>
      <vt:lpstr>Types of Insights Generated by Quick Insights</vt:lpstr>
      <vt:lpstr>Accessing Quick Insights in Power BI</vt:lpstr>
      <vt:lpstr>Detailed Walkthrough of Example Insights</vt:lpstr>
      <vt:lpstr>Additional AI Features Complementing Quick Insights</vt:lpstr>
      <vt:lpstr>Practical Benefits of Using Quick Insights</vt:lpstr>
      <vt:lpstr>Limitations of Quick Insights and Best Practices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2024-10-26T14:53:29Z</dcterms:created>
  <dcterms:modified xsi:type="dcterms:W3CDTF">2024-10-26T15:25:46Z</dcterms:modified>
</cp:coreProperties>
</file>