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14"/>
  </p:notesMasterIdLst>
  <p:handoutMasterIdLst>
    <p:handoutMasterId r:id="rId15"/>
  </p:handoutMasterIdLst>
  <p:sldIdLst>
    <p:sldId id="256" r:id="rId5"/>
    <p:sldId id="257" r:id="rId6"/>
    <p:sldId id="262" r:id="rId7"/>
    <p:sldId id="319" r:id="rId8"/>
    <p:sldId id="313" r:id="rId9"/>
    <p:sldId id="320" r:id="rId10"/>
    <p:sldId id="315" r:id="rId11"/>
    <p:sldId id="322"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60" autoAdjust="0"/>
  </p:normalViewPr>
  <p:slideViewPr>
    <p:cSldViewPr snapToGrid="0">
      <p:cViewPr varScale="1">
        <p:scale>
          <a:sx n="78" d="100"/>
          <a:sy n="78" d="100"/>
        </p:scale>
        <p:origin x="878" y="72"/>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11/30/2024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11/30/2024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82877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3772922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9318A-E18D-68BB-38D3-EB1F3C03B4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D78535-6BC7-185B-C546-CE5D41DCFF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ECA94F-75D5-C7BF-C2B0-641E676F53C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52C55F-068E-2CC5-5B8D-F522A7A45633}"/>
              </a:ext>
            </a:extLst>
          </p:cNvPr>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1534592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37573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052376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47269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2824389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03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9326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11/30/2024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7" r:id="rId18"/>
    <p:sldLayoutId id="2147483672" r:id="rId19"/>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4522" y="298564"/>
            <a:ext cx="6291349" cy="6260873"/>
          </a:xfrm>
        </p:spPr>
        <p:txBody>
          <a:bodyPr>
            <a:noAutofit/>
          </a:bodyPr>
          <a:lstStyle/>
          <a:p>
            <a:r>
              <a:rPr lang="en-US" sz="6600" dirty="0"/>
              <a:t>Triggers and </a:t>
            </a:r>
            <a:br>
              <a:rPr lang="en-US" sz="6600" dirty="0"/>
            </a:br>
            <a:r>
              <a:rPr lang="en-US" sz="6600" dirty="0"/>
              <a:t>events in </a:t>
            </a:r>
            <a:r>
              <a:rPr lang="en-US" sz="6600" dirty="0" err="1"/>
              <a:t>Mysql</a:t>
            </a:r>
            <a:endParaRPr lang="en-US" sz="6600"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D94E7F46-7BF9-229C-C325-2BBC01DB3206}"/>
              </a:ext>
            </a:extLst>
          </p:cNvPr>
          <p:cNvSpPr>
            <a:spLocks noGrp="1" noChangeArrowheads="1"/>
          </p:cNvSpPr>
          <p:nvPr>
            <p:ph type="title"/>
          </p:nvPr>
        </p:nvSpPr>
        <p:spPr bwMode="auto">
          <a:xfrm>
            <a:off x="736784" y="0"/>
            <a:ext cx="10236015"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What are Triggers?</a:t>
            </a:r>
            <a:br>
              <a:rPr kumimoji="0" lang="en-US" altLang="en-US" b="1"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Automatically execute SQL code in response to specific table actions (</a:t>
            </a:r>
            <a:r>
              <a:rPr kumimoji="0" lang="en-US" altLang="en-US" sz="2800" b="0" i="0" u="none" strike="noStrike" cap="none" normalizeH="0" baseline="0" dirty="0">
                <a:ln>
                  <a:noFill/>
                </a:ln>
                <a:solidFill>
                  <a:schemeClr val="tx1"/>
                </a:solidFill>
                <a:effectLst/>
                <a:latin typeface="Arial Unicode MS"/>
              </a:rPr>
              <a:t>INSERT</a:t>
            </a:r>
            <a:r>
              <a:rPr kumimoji="0" lang="en-US" altLang="en-US" sz="2800" b="0" i="0" u="none" strike="noStrike" cap="none" normalizeH="0" baseline="0" dirty="0">
                <a:ln>
                  <a:noFill/>
                </a:ln>
                <a:solidFill>
                  <a:schemeClr val="tx1"/>
                </a:solidFill>
                <a:effectLst/>
              </a:rPr>
              <a:t>, </a:t>
            </a:r>
            <a:r>
              <a:rPr kumimoji="0" lang="en-US" altLang="en-US" sz="2800" b="0" i="0" u="none" strike="noStrike" cap="none" normalizeH="0" baseline="0" dirty="0">
                <a:ln>
                  <a:noFill/>
                </a:ln>
                <a:solidFill>
                  <a:schemeClr val="tx1"/>
                </a:solidFill>
                <a:effectLst/>
                <a:latin typeface="Arial Unicode MS"/>
              </a:rPr>
              <a:t>UPDATE</a:t>
            </a:r>
            <a:r>
              <a:rPr kumimoji="0" lang="en-US" altLang="en-US" sz="2800" b="0" i="0" u="none" strike="noStrike" cap="none" normalizeH="0" baseline="0" dirty="0">
                <a:ln>
                  <a:noFill/>
                </a:ln>
                <a:solidFill>
                  <a:schemeClr val="tx1"/>
                </a:solidFill>
                <a:effectLst/>
              </a:rPr>
              <a:t>, </a:t>
            </a:r>
            <a:r>
              <a:rPr kumimoji="0" lang="en-US" altLang="en-US" sz="2800" b="0" i="0" u="none" strike="noStrike" cap="none" normalizeH="0" baseline="0" dirty="0">
                <a:ln>
                  <a:noFill/>
                </a:ln>
                <a:solidFill>
                  <a:schemeClr val="tx1"/>
                </a:solidFill>
                <a:effectLst/>
                <a:latin typeface="Arial Unicode MS"/>
              </a:rPr>
              <a:t>DELETE</a:t>
            </a:r>
            <a:r>
              <a:rPr kumimoji="0" lang="en-US" altLang="en-US" sz="2800" b="0" i="0" u="none" strike="noStrike" cap="none" normalizeH="0" baseline="0" dirty="0">
                <a:ln>
                  <a:noFill/>
                </a:ln>
                <a:solidFill>
                  <a:schemeClr val="tx1"/>
                </a:solidFill>
                <a:effectLst/>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Immediate, real-time responses</a:t>
            </a:r>
            <a:r>
              <a:rPr kumimoji="0" lang="en-US" altLang="en-US" sz="2400" b="0" i="0" u="none" strike="noStrike" cap="none" normalizeH="0" baseline="0" dirty="0">
                <a:ln>
                  <a:noFill/>
                </a:ln>
                <a:solidFill>
                  <a:schemeClr val="tx1"/>
                </a:solidFill>
                <a:effectLst/>
                <a:latin typeface="Arial" panose="020B0604020202020204" pitchFamily="34" charset="0"/>
              </a:rPr>
              <a:t>.</a:t>
            </a: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What are Events?</a:t>
            </a:r>
            <a:br>
              <a:rPr kumimoji="0" lang="en-US" altLang="en-US" b="1"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Perform scheduled SQL operations at a global database level.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Used for maintenance, cleanup, and reporting.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DD32A7E-A05D-EFE3-92BD-022601F0E33D}"/>
              </a:ext>
            </a:extLst>
          </p:cNvPr>
          <p:cNvSpPr>
            <a:spLocks noGrp="1" noChangeArrowheads="1"/>
          </p:cNvSpPr>
          <p:nvPr>
            <p:ph type="title"/>
          </p:nvPr>
        </p:nvSpPr>
        <p:spPr bwMode="auto">
          <a:xfrm>
            <a:off x="511277" y="89626"/>
            <a:ext cx="9606118" cy="667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Triggers in MySQL</a:t>
            </a:r>
            <a:br>
              <a:rPr kumimoji="0" lang="en-US" altLang="en-US" sz="3200" b="1" i="0" u="none" strike="noStrike" cap="none" normalizeH="0" baseline="0" dirty="0">
                <a:ln>
                  <a:noFill/>
                </a:ln>
                <a:solidFill>
                  <a:schemeClr val="tx1"/>
                </a:solidFill>
                <a:effectLst/>
                <a:latin typeface="Arial" panose="020B0604020202020204" pitchFamily="34" charset="0"/>
              </a:rPr>
            </a:b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Definition: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Triggers are objects tied to tables that execute automatically when a specific action occurs.</a:t>
            </a:r>
            <a:br>
              <a:rPr kumimoji="0" lang="en-US" altLang="en-US" sz="2800" b="0" i="0"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Key Characteristics:</a:t>
            </a:r>
            <a:br>
              <a:rPr kumimoji="0" lang="en-US" altLang="en-US" sz="2800" b="1" i="0" u="none" strike="noStrike" cap="none" normalizeH="0" baseline="0" dirty="0">
                <a:ln>
                  <a:noFill/>
                </a:ln>
                <a:solidFill>
                  <a:schemeClr val="tx1"/>
                </a:solidFill>
                <a:effectLst/>
                <a:latin typeface="Arial" panose="020B0604020202020204" pitchFamily="34" charset="0"/>
              </a:rPr>
            </a:b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Operates at the row level (</a:t>
            </a:r>
            <a:r>
              <a:rPr kumimoji="0" lang="en-US" altLang="en-US" sz="2800" b="0" i="0" u="none" strike="noStrike" cap="none" normalizeH="0" baseline="0" dirty="0">
                <a:ln>
                  <a:noFill/>
                </a:ln>
                <a:solidFill>
                  <a:schemeClr val="tx1"/>
                </a:solidFill>
                <a:effectLst/>
                <a:latin typeface="Arial Unicode MS"/>
              </a:rPr>
              <a:t>FOR EACH ROW</a:t>
            </a:r>
            <a:r>
              <a:rPr kumimoji="0" lang="en-US" altLang="en-US" sz="2800" b="0" i="0" u="none" strike="noStrike" cap="none" normalizeH="0" baseline="0" dirty="0">
                <a:ln>
                  <a:noFill/>
                </a:ln>
                <a:solidFill>
                  <a:schemeClr val="tx1"/>
                </a:solidFill>
                <a:effectLst/>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Supports </a:t>
            </a:r>
            <a:r>
              <a:rPr kumimoji="0" lang="en-US" altLang="en-US" sz="2800" b="0" i="0" u="none" strike="noStrike" cap="none" normalizeH="0" baseline="0" dirty="0">
                <a:ln>
                  <a:noFill/>
                </a:ln>
                <a:solidFill>
                  <a:schemeClr val="tx1"/>
                </a:solidFill>
                <a:effectLst/>
                <a:latin typeface="Arial Unicode MS"/>
              </a:rPr>
              <a:t>BEFORE</a:t>
            </a:r>
            <a:r>
              <a:rPr kumimoji="0" lang="en-US" altLang="en-US" sz="2800" b="0" i="0" u="none" strike="noStrike" cap="none" normalizeH="0" baseline="0" dirty="0">
                <a:ln>
                  <a:noFill/>
                </a:ln>
                <a:solidFill>
                  <a:schemeClr val="tx1"/>
                </a:solidFill>
                <a:effectLst/>
              </a:rPr>
              <a:t> and </a:t>
            </a:r>
            <a:r>
              <a:rPr kumimoji="0" lang="en-US" altLang="en-US" sz="2800" b="0" i="0" u="none" strike="noStrike" cap="none" normalizeH="0" baseline="0" dirty="0">
                <a:ln>
                  <a:noFill/>
                </a:ln>
                <a:solidFill>
                  <a:schemeClr val="tx1"/>
                </a:solidFill>
                <a:effectLst/>
                <a:latin typeface="Arial Unicode MS"/>
              </a:rPr>
              <a:t>AFTER</a:t>
            </a:r>
            <a:r>
              <a:rPr kumimoji="0" lang="en-US" altLang="en-US" sz="2800" b="0" i="0" u="none" strike="noStrike" cap="none" normalizeH="0" baseline="0" dirty="0">
                <a:ln>
                  <a:noFill/>
                </a:ln>
                <a:solidFill>
                  <a:schemeClr val="tx1"/>
                </a:solidFill>
                <a:effectLst/>
              </a:rPr>
              <a:t> triggers.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Triggers are associated with table-level events, not database-level events.</a:t>
            </a:r>
            <a:br>
              <a:rPr kumimoji="0" lang="en-US" altLang="en-US" sz="2800" b="0" i="0" u="none" strike="noStrike" cap="none" normalizeH="0" baseline="0" dirty="0">
                <a:ln>
                  <a:noFill/>
                </a:ln>
                <a:solidFill>
                  <a:schemeClr val="tx1"/>
                </a:solidFill>
                <a:effectLst/>
                <a:latin typeface="Arial" panose="020B0604020202020204" pitchFamily="34" charset="0"/>
              </a:rPr>
            </a:br>
            <a:br>
              <a:rPr kumimoji="0" lang="en-US" altLang="en-US" sz="2800" b="0" i="0"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173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7DBE365F-4349-38E9-F3BA-4534FFAD38EE}"/>
              </a:ext>
            </a:extLst>
          </p:cNvPr>
          <p:cNvSpPr>
            <a:spLocks noGrp="1" noChangeArrowheads="1"/>
          </p:cNvSpPr>
          <p:nvPr>
            <p:ph type="title"/>
          </p:nvPr>
        </p:nvSpPr>
        <p:spPr bwMode="auto">
          <a:xfrm>
            <a:off x="462644" y="28070"/>
            <a:ext cx="11404892" cy="68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Arial" panose="020B0604020202020204" pitchFamily="34" charset="0"/>
              </a:rPr>
              <a:t>Types of Triggers</a:t>
            </a:r>
            <a:br>
              <a:rPr kumimoji="0" lang="en-US" altLang="en-US" sz="3600" b="1" i="0" u="none" strike="noStrike" cap="none" normalizeH="0" baseline="0" dirty="0">
                <a:ln>
                  <a:noFill/>
                </a:ln>
                <a:solidFill>
                  <a:schemeClr val="tx1"/>
                </a:solidFill>
                <a:effectLst/>
                <a:latin typeface="Arial" panose="020B0604020202020204" pitchFamily="34" charset="0"/>
              </a:rPr>
            </a:br>
            <a:endParaRPr kumimoji="0" lang="en-US" altLang="en-US" sz="3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BEFORE Triggers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Executed before the action (</a:t>
            </a:r>
            <a:r>
              <a:rPr kumimoji="0" lang="en-US" altLang="en-US" sz="2800" b="0" i="0" u="none" strike="noStrike" cap="none" normalizeH="0" baseline="0" dirty="0">
                <a:ln>
                  <a:noFill/>
                </a:ln>
                <a:solidFill>
                  <a:schemeClr val="tx1"/>
                </a:solidFill>
                <a:effectLst/>
                <a:latin typeface="Arial Unicode MS"/>
              </a:rPr>
              <a:t>INSERT</a:t>
            </a:r>
            <a:r>
              <a:rPr kumimoji="0" lang="en-US" altLang="en-US" sz="2800" b="0" i="0" u="none" strike="noStrike" cap="none" normalizeH="0" baseline="0" dirty="0">
                <a:ln>
                  <a:noFill/>
                </a:ln>
                <a:solidFill>
                  <a:schemeClr val="tx1"/>
                </a:solidFill>
                <a:effectLst/>
              </a:rPr>
              <a:t>, </a:t>
            </a:r>
            <a:r>
              <a:rPr kumimoji="0" lang="en-US" altLang="en-US" sz="2800" b="0" i="0" u="none" strike="noStrike" cap="none" normalizeH="0" baseline="0" dirty="0">
                <a:ln>
                  <a:noFill/>
                </a:ln>
                <a:solidFill>
                  <a:schemeClr val="tx1"/>
                </a:solidFill>
                <a:effectLst/>
                <a:latin typeface="Arial Unicode MS"/>
              </a:rPr>
              <a:t>UPDATE</a:t>
            </a:r>
            <a:r>
              <a:rPr kumimoji="0" lang="en-US" altLang="en-US" sz="2800" b="0" i="0" u="none" strike="noStrike" cap="none" normalizeH="0" baseline="0" dirty="0">
                <a:ln>
                  <a:noFill/>
                </a:ln>
                <a:solidFill>
                  <a:schemeClr val="tx1"/>
                </a:solidFill>
                <a:effectLst/>
              </a:rPr>
              <a:t>, </a:t>
            </a:r>
            <a:r>
              <a:rPr kumimoji="0" lang="en-US" altLang="en-US" sz="2800" b="0" i="0" u="none" strike="noStrike" cap="none" normalizeH="0" baseline="0" dirty="0">
                <a:ln>
                  <a:noFill/>
                </a:ln>
                <a:solidFill>
                  <a:schemeClr val="tx1"/>
                </a:solidFill>
                <a:effectLst/>
                <a:latin typeface="Arial Unicode MS"/>
              </a:rPr>
              <a:t>DELETE</a:t>
            </a:r>
            <a:r>
              <a:rPr kumimoji="0" lang="en-US" altLang="en-US" sz="2800" b="0" i="0" u="none" strike="noStrike" cap="none" normalizeH="0" baseline="0" dirty="0">
                <a:ln>
                  <a:noFill/>
                </a:ln>
                <a:solidFill>
                  <a:schemeClr val="tx1"/>
                </a:solidFill>
                <a:effectLst/>
              </a:rPr>
              <a:t>) is performed.</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Commonly used for:</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Validations.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Default value assignments.</a:t>
            </a:r>
            <a:br>
              <a:rPr kumimoji="0" lang="en-US" altLang="en-US" sz="2800" b="0" i="0"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AFTER Triggers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Executed after the action is completed.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Commonly used for:</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Auditing/logging.</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Cascading updates/deletes.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442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2FE685AF-0275-1EF7-DE4D-48370FA369F5}"/>
              </a:ext>
            </a:extLst>
          </p:cNvPr>
          <p:cNvSpPr>
            <a:spLocks noGrp="1" noChangeArrowheads="1"/>
          </p:cNvSpPr>
          <p:nvPr>
            <p:ph type="title"/>
          </p:nvPr>
        </p:nvSpPr>
        <p:spPr bwMode="auto">
          <a:xfrm>
            <a:off x="350072" y="165266"/>
            <a:ext cx="11104339" cy="667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Trigger 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General Syntax:</a:t>
            </a:r>
            <a:br>
              <a:rPr kumimoji="0" lang="en-US" altLang="en-US" sz="2400" b="1" i="0" u="none" strike="noStrike" cap="none" normalizeH="0" baseline="0" dirty="0">
                <a:ln>
                  <a:noFill/>
                </a:ln>
                <a:solidFill>
                  <a:schemeClr val="tx1"/>
                </a:solidFill>
                <a:effectLst/>
                <a:latin typeface="Arial" panose="020B0604020202020204" pitchFamily="34" charset="0"/>
              </a:rPr>
            </a:b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CREATE TRIGGER </a:t>
            </a:r>
            <a:r>
              <a:rPr kumimoji="0" lang="en-US" altLang="en-US" sz="2400" b="0" i="0" u="none" strike="noStrike" cap="none" normalizeH="0" baseline="0" dirty="0" err="1">
                <a:ln>
                  <a:noFill/>
                </a:ln>
                <a:solidFill>
                  <a:schemeClr val="tx1"/>
                </a:solidFill>
                <a:effectLst/>
                <a:latin typeface="Arial Unicode MS"/>
              </a:rPr>
              <a:t>trigger_name</a:t>
            </a:r>
            <a:br>
              <a:rPr kumimoji="0" lang="en-US" altLang="en-US" sz="2400" b="0" i="0" u="none" strike="noStrike" cap="none" normalizeH="0" baseline="0" dirty="0">
                <a:ln>
                  <a:noFill/>
                </a:ln>
                <a:solidFill>
                  <a:schemeClr val="tx1"/>
                </a:solidFill>
                <a:effectLst/>
                <a:latin typeface="Arial Unicode MS"/>
              </a:rPr>
            </a:br>
            <a:r>
              <a:rPr kumimoji="0" lang="en-US" altLang="en-US" sz="2400" b="0" i="0" u="none" strike="noStrike" cap="none" normalizeH="0" baseline="0" dirty="0">
                <a:ln>
                  <a:noFill/>
                </a:ln>
                <a:solidFill>
                  <a:schemeClr val="tx1"/>
                </a:solidFill>
                <a:effectLst/>
                <a:latin typeface="Arial Unicode MS"/>
              </a:rPr>
              <a:t> {BEFORE | AFTER} {INSERT | UPDATE | DELETE}</a:t>
            </a:r>
            <a:br>
              <a:rPr kumimoji="0" lang="en-US" altLang="en-US" sz="2400" b="0" i="0" u="none" strike="noStrike" cap="none" normalizeH="0" baseline="0" dirty="0">
                <a:ln>
                  <a:noFill/>
                </a:ln>
                <a:solidFill>
                  <a:schemeClr val="tx1"/>
                </a:solidFill>
                <a:effectLst/>
                <a:latin typeface="Arial Unicode MS"/>
              </a:rPr>
            </a:br>
            <a:r>
              <a:rPr kumimoji="0" lang="en-US" altLang="en-US" sz="2400" b="0" i="0" u="none" strike="noStrike" cap="none" normalizeH="0" baseline="0" dirty="0">
                <a:ln>
                  <a:noFill/>
                </a:ln>
                <a:solidFill>
                  <a:schemeClr val="tx1"/>
                </a:solidFill>
                <a:effectLst/>
                <a:latin typeface="Arial Unicode MS"/>
              </a:rPr>
              <a:t> ON </a:t>
            </a:r>
            <a:r>
              <a:rPr kumimoji="0" lang="en-US" altLang="en-US" sz="2400" b="0" i="0" u="none" strike="noStrike" cap="none" normalizeH="0" baseline="0" dirty="0" err="1">
                <a:ln>
                  <a:noFill/>
                </a:ln>
                <a:solidFill>
                  <a:schemeClr val="tx1"/>
                </a:solidFill>
                <a:effectLst/>
                <a:latin typeface="Arial Unicode MS"/>
              </a:rPr>
              <a:t>table_name</a:t>
            </a:r>
            <a:br>
              <a:rPr kumimoji="0" lang="en-US" altLang="en-US" sz="2400" b="0" i="0" u="none" strike="noStrike" cap="none" normalizeH="0" baseline="0" dirty="0">
                <a:ln>
                  <a:noFill/>
                </a:ln>
                <a:solidFill>
                  <a:schemeClr val="tx1"/>
                </a:solidFill>
                <a:effectLst/>
                <a:latin typeface="Arial Unicode MS"/>
              </a:rPr>
            </a:br>
            <a:r>
              <a:rPr kumimoji="0" lang="en-US" altLang="en-US" sz="2400" b="0" i="0" u="none" strike="noStrike" cap="none" normalizeH="0" baseline="0" dirty="0">
                <a:ln>
                  <a:noFill/>
                </a:ln>
                <a:solidFill>
                  <a:schemeClr val="tx1"/>
                </a:solidFill>
                <a:effectLst/>
                <a:latin typeface="Arial Unicode MS"/>
              </a:rPr>
              <a:t> FOR EACH ROW </a:t>
            </a:r>
            <a:br>
              <a:rPr kumimoji="0" lang="en-US" altLang="en-US" sz="2400" b="0" i="0" u="none" strike="noStrike" cap="none" normalizeH="0" baseline="0" dirty="0">
                <a:ln>
                  <a:noFill/>
                </a:ln>
                <a:solidFill>
                  <a:schemeClr val="tx1"/>
                </a:solidFill>
                <a:effectLst/>
                <a:latin typeface="Arial Unicode MS"/>
              </a:rPr>
            </a:br>
            <a:r>
              <a:rPr kumimoji="0" lang="en-US" altLang="en-US" sz="2400" b="0" i="0" u="none" strike="noStrike" cap="none" normalizeH="0" baseline="0" dirty="0">
                <a:ln>
                  <a:noFill/>
                </a:ln>
                <a:solidFill>
                  <a:schemeClr val="tx1"/>
                </a:solidFill>
                <a:effectLst/>
                <a:latin typeface="Arial Unicode MS"/>
              </a:rPr>
              <a:t>BEGIN </a:t>
            </a:r>
            <a:br>
              <a:rPr kumimoji="0" lang="en-US" altLang="en-US" sz="2400" b="0" i="0" u="none" strike="noStrike" cap="none" normalizeH="0" baseline="0" dirty="0">
                <a:ln>
                  <a:noFill/>
                </a:ln>
                <a:solidFill>
                  <a:schemeClr val="tx1"/>
                </a:solidFill>
                <a:effectLst/>
                <a:latin typeface="Arial Unicode MS"/>
              </a:rPr>
            </a:br>
            <a:r>
              <a:rPr kumimoji="0" lang="en-US" altLang="en-US" sz="2400" b="0" i="0" u="none" strike="noStrike" cap="none" normalizeH="0" baseline="0" dirty="0">
                <a:ln>
                  <a:noFill/>
                </a:ln>
                <a:solidFill>
                  <a:schemeClr val="tx1"/>
                </a:solidFill>
                <a:effectLst/>
                <a:latin typeface="Arial Unicode MS"/>
              </a:rPr>
              <a:t>        -- SQL statements</a:t>
            </a:r>
            <a:br>
              <a:rPr kumimoji="0" lang="en-US" altLang="en-US" sz="2400" b="0" i="0" u="none" strike="noStrike" cap="none" normalizeH="0" baseline="0" dirty="0">
                <a:ln>
                  <a:noFill/>
                </a:ln>
                <a:solidFill>
                  <a:schemeClr val="tx1"/>
                </a:solidFill>
                <a:effectLst/>
                <a:latin typeface="Arial Unicode MS"/>
              </a:rPr>
            </a:br>
            <a:r>
              <a:rPr kumimoji="0" lang="en-US" altLang="en-US" sz="2400" b="0" i="0" u="none" strike="noStrike" cap="none" normalizeH="0" baseline="0" dirty="0">
                <a:ln>
                  <a:noFill/>
                </a:ln>
                <a:solidFill>
                  <a:schemeClr val="tx1"/>
                </a:solidFill>
                <a:effectLst/>
                <a:latin typeface="Arial Unicode MS"/>
              </a:rPr>
              <a:t> END; </a:t>
            </a:r>
            <a:br>
              <a:rPr kumimoji="0" lang="en-US" altLang="en-US" sz="2400" b="0" i="0" u="none" strike="noStrike" cap="none" normalizeH="0" baseline="0" dirty="0">
                <a:ln>
                  <a:noFill/>
                </a:ln>
                <a:solidFill>
                  <a:schemeClr val="tx1"/>
                </a:solidFill>
                <a:effectLst/>
                <a:latin typeface="Arial Unicode MS"/>
              </a:rPr>
            </a:br>
            <a:endParaRPr kumimoji="0" lang="en-US" alt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Syntax Notes:</a:t>
            </a:r>
            <a:br>
              <a:rPr kumimoji="0" lang="en-US" altLang="en-US" sz="2800" b="1" i="0" u="none" strike="noStrike" cap="none" normalizeH="0" baseline="0" dirty="0">
                <a:ln>
                  <a:noFill/>
                </a:ln>
                <a:solidFill>
                  <a:schemeClr val="tx1"/>
                </a:solidFill>
                <a:effectLst/>
                <a:latin typeface="Arial" panose="020B0604020202020204" pitchFamily="34" charset="0"/>
              </a:rPr>
            </a:b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Triggers must have unique names within a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Only one trigger per type/event combination is allowed.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 </a:t>
            </a:r>
            <a:r>
              <a:rPr kumimoji="0" lang="en-US" altLang="en-US" sz="2400" b="0" i="0" u="none" strike="noStrike" cap="none" normalizeH="0" baseline="0" dirty="0">
                <a:ln>
                  <a:noFill/>
                </a:ln>
                <a:solidFill>
                  <a:schemeClr val="tx1"/>
                </a:solidFill>
                <a:effectLst/>
                <a:latin typeface="Arial Unicode MS"/>
              </a:rPr>
              <a:t>NEW</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a:ln>
                  <a:noFill/>
                </a:ln>
                <a:solidFill>
                  <a:schemeClr val="tx1"/>
                </a:solidFill>
                <a:effectLst/>
                <a:latin typeface="Arial Unicode MS"/>
              </a:rPr>
              <a:t>OLD</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pseudorecords</a:t>
            </a:r>
            <a:r>
              <a:rPr kumimoji="0" lang="en-US" altLang="en-US" sz="2400" b="0" i="0" u="none" strike="noStrike" cap="none" normalizeH="0" baseline="0" dirty="0">
                <a:ln>
                  <a:noFill/>
                </a:ln>
                <a:solidFill>
                  <a:schemeClr val="tx1"/>
                </a:solidFill>
                <a:effectLst/>
              </a:rPr>
              <a:t> to reference row values.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486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193946" y="4132404"/>
            <a:ext cx="15967588" cy="2996901"/>
          </a:xfrm>
        </p:spPr>
        <p:txBody>
          <a:bodyPr anchor="b">
            <a:noAutofit/>
          </a:bodyPr>
          <a:lstStyle/>
          <a:p>
            <a:pPr algn="l"/>
            <a:r>
              <a:rPr lang="en-US" sz="2800" b="1" dirty="0"/>
              <a:t>Types of Trigger Events</a:t>
            </a:r>
            <a:br>
              <a:rPr lang="en-US" sz="2800" b="1" dirty="0"/>
            </a:br>
            <a:r>
              <a:rPr lang="en-US" sz="2800" b="1" dirty="0"/>
              <a:t>1. INSERT Trigger</a:t>
            </a:r>
            <a:br>
              <a:rPr lang="en-US" sz="2800" b="1" dirty="0"/>
            </a:br>
            <a:r>
              <a:rPr lang="en-US" sz="2800" dirty="0"/>
              <a:t>Fires when new rows are added to a table.</a:t>
            </a:r>
            <a:br>
              <a:rPr lang="en-US" sz="2800" dirty="0"/>
            </a:br>
            <a:r>
              <a:rPr lang="en-US" sz="2800" dirty="0"/>
              <a:t>Can be used to:</a:t>
            </a:r>
            <a:br>
              <a:rPr lang="en-US" sz="2800" dirty="0"/>
            </a:br>
            <a:r>
              <a:rPr lang="en-US" sz="2800" dirty="0"/>
              <a:t>Validate data before insertion.</a:t>
            </a:r>
            <a:br>
              <a:rPr lang="en-US" sz="2800" dirty="0"/>
            </a:br>
            <a:r>
              <a:rPr lang="en-US" sz="2800" dirty="0"/>
              <a:t>Log new entries.</a:t>
            </a:r>
            <a:br>
              <a:rPr lang="en-US" sz="2800" dirty="0"/>
            </a:br>
            <a:r>
              <a:rPr lang="en-US" sz="2800" dirty="0"/>
              <a:t>Examples:</a:t>
            </a:r>
            <a:br>
              <a:rPr lang="en-US" sz="2800" dirty="0"/>
            </a:br>
            <a:r>
              <a:rPr lang="en-US" sz="2800" dirty="0"/>
              <a:t>Auditing records on </a:t>
            </a:r>
            <a:r>
              <a:rPr lang="en-US" sz="2800" dirty="0" err="1"/>
              <a:t>insertion,Automatically</a:t>
            </a:r>
            <a:r>
              <a:rPr lang="en-US" sz="2800" dirty="0"/>
              <a:t> calculating derived values.</a:t>
            </a:r>
            <a:br>
              <a:rPr lang="en-US" sz="2800" dirty="0"/>
            </a:br>
            <a:r>
              <a:rPr lang="en-US" sz="2800" b="1" dirty="0"/>
              <a:t>2. UPDATE Trigger</a:t>
            </a:r>
            <a:br>
              <a:rPr lang="en-US" sz="2800" b="1" dirty="0"/>
            </a:br>
            <a:r>
              <a:rPr lang="en-US" sz="2800" dirty="0"/>
              <a:t>Fires when existing rows are modified.</a:t>
            </a:r>
            <a:br>
              <a:rPr lang="en-US" sz="2800" dirty="0"/>
            </a:br>
            <a:r>
              <a:rPr lang="en-US" sz="2800" dirty="0"/>
              <a:t>Can be used to:</a:t>
            </a:r>
            <a:br>
              <a:rPr lang="en-US" sz="2800" dirty="0"/>
            </a:br>
            <a:r>
              <a:rPr lang="en-US" sz="2800" dirty="0"/>
              <a:t>Validate or normalize data before updates.</a:t>
            </a:r>
            <a:br>
              <a:rPr lang="en-US" sz="2800" dirty="0"/>
            </a:br>
            <a:r>
              <a:rPr lang="en-US" sz="2800" dirty="0"/>
              <a:t>Track changes in historical tables.</a:t>
            </a:r>
            <a:br>
              <a:rPr lang="en-US" sz="2800" dirty="0"/>
            </a:br>
            <a:r>
              <a:rPr lang="en-US" sz="2800" dirty="0"/>
              <a:t>Examples:</a:t>
            </a:r>
            <a:br>
              <a:rPr lang="en-US" sz="2800" dirty="0"/>
            </a:br>
            <a:r>
              <a:rPr lang="en-US" sz="2800" dirty="0"/>
              <a:t>Updating modification </a:t>
            </a:r>
            <a:r>
              <a:rPr lang="en-US" sz="2800" dirty="0" err="1"/>
              <a:t>timestamps,Preventing</a:t>
            </a:r>
            <a:r>
              <a:rPr lang="en-US" sz="2800" dirty="0"/>
              <a:t> unauthorized data changes.</a:t>
            </a:r>
            <a:br>
              <a:rPr lang="en-US" sz="2800" dirty="0"/>
            </a:br>
            <a:endParaRPr lang="en-US" sz="2800" dirty="0"/>
          </a:p>
        </p:txBody>
      </p:sp>
    </p:spTree>
    <p:extLst>
      <p:ext uri="{BB962C8B-B14F-4D97-AF65-F5344CB8AC3E}">
        <p14:creationId xmlns:p14="http://schemas.microsoft.com/office/powerpoint/2010/main" val="235918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a:xfrm>
            <a:off x="543638" y="3507043"/>
            <a:ext cx="11104724" cy="1185045"/>
          </a:xfrm>
        </p:spPr>
        <p:txBody>
          <a:bodyPr>
            <a:normAutofit fontScale="90000"/>
          </a:bodyPr>
          <a:lstStyle/>
          <a:p>
            <a:r>
              <a:rPr lang="en-US" b="1" dirty="0"/>
              <a:t>3. DELETE Trigger</a:t>
            </a:r>
            <a:br>
              <a:rPr lang="en-US" b="1" dirty="0"/>
            </a:br>
            <a:r>
              <a:rPr lang="en-US" dirty="0"/>
              <a:t>Fires when rows are removed from a table.</a:t>
            </a:r>
            <a:br>
              <a:rPr lang="en-US" dirty="0"/>
            </a:br>
            <a:r>
              <a:rPr lang="en-US" dirty="0"/>
              <a:t>Can be used to:</a:t>
            </a:r>
            <a:br>
              <a:rPr lang="en-US" dirty="0"/>
            </a:br>
            <a:r>
              <a:rPr lang="en-US" dirty="0"/>
              <a:t>Archive deleted data for recovery.</a:t>
            </a:r>
            <a:br>
              <a:rPr lang="en-US" dirty="0"/>
            </a:br>
            <a:r>
              <a:rPr lang="en-US" dirty="0"/>
              <a:t>Enforce business rules (e.g., prevent deletions if dependent records exist).</a:t>
            </a:r>
            <a:br>
              <a:rPr lang="en-US" dirty="0"/>
            </a:br>
            <a:r>
              <a:rPr lang="en-US" dirty="0"/>
              <a:t>Examples:</a:t>
            </a:r>
            <a:br>
              <a:rPr lang="en-US" dirty="0"/>
            </a:br>
            <a:r>
              <a:rPr lang="en-US" dirty="0"/>
              <a:t>Logging deleted rows for audit trails.</a:t>
            </a:r>
            <a:br>
              <a:rPr lang="en-US" dirty="0"/>
            </a:br>
            <a:endParaRPr lang="en-US" dirty="0"/>
          </a:p>
        </p:txBody>
      </p:sp>
    </p:spTree>
    <p:extLst>
      <p:ext uri="{BB962C8B-B14F-4D97-AF65-F5344CB8AC3E}">
        <p14:creationId xmlns:p14="http://schemas.microsoft.com/office/powerpoint/2010/main" val="272386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CCE9C-52F1-D990-1499-4B6F955F8C27}"/>
            </a:ext>
          </a:extLst>
        </p:cNvPr>
        <p:cNvGrpSpPr/>
        <p:nvPr/>
      </p:nvGrpSpPr>
      <p:grpSpPr>
        <a:xfrm>
          <a:off x="0" y="0"/>
          <a:ext cx="0" cy="0"/>
          <a:chOff x="0" y="0"/>
          <a:chExt cx="0" cy="0"/>
        </a:xfrm>
      </p:grpSpPr>
      <p:sp>
        <p:nvSpPr>
          <p:cNvPr id="3" name="Rectangle 1">
            <a:extLst>
              <a:ext uri="{FF2B5EF4-FFF2-40B4-BE49-F238E27FC236}">
                <a16:creationId xmlns:a16="http://schemas.microsoft.com/office/drawing/2014/main" id="{8A75AF2E-D306-C037-28F4-8480F52A47C6}"/>
              </a:ext>
            </a:extLst>
          </p:cNvPr>
          <p:cNvSpPr>
            <a:spLocks noGrp="1" noChangeArrowheads="1"/>
          </p:cNvSpPr>
          <p:nvPr>
            <p:ph type="title"/>
          </p:nvPr>
        </p:nvSpPr>
        <p:spPr bwMode="auto">
          <a:xfrm>
            <a:off x="601919" y="521772"/>
            <a:ext cx="10557694"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chemeClr val="tx1"/>
                </a:solidFill>
                <a:effectLst/>
                <a:latin typeface="Arial" panose="020B0604020202020204" pitchFamily="34" charset="0"/>
              </a:rPr>
              <a:t>Conclusion</a:t>
            </a:r>
            <a:br>
              <a:rPr kumimoji="0" lang="en-US" altLang="en-US" sz="4000" b="0" i="0" u="none" strike="noStrike" cap="none" normalizeH="0" baseline="0" dirty="0">
                <a:ln>
                  <a:noFill/>
                </a:ln>
                <a:solidFill>
                  <a:schemeClr val="tx1"/>
                </a:solidFill>
                <a:effectLst/>
                <a:latin typeface="Arial" panose="020B0604020202020204" pitchFamily="34" charset="0"/>
              </a:rPr>
            </a:b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In conclusion, trigger events in MySQL—</a:t>
            </a:r>
            <a:r>
              <a:rPr kumimoji="0" lang="en-US" altLang="en-US" sz="2800" b="0" i="0" u="none" strike="noStrike" cap="none" normalizeH="0" baseline="0" dirty="0">
                <a:ln>
                  <a:noFill/>
                </a:ln>
                <a:solidFill>
                  <a:schemeClr val="tx1"/>
                </a:solidFill>
                <a:effectLst/>
                <a:latin typeface="Arial Unicode MS"/>
              </a:rPr>
              <a:t>INSERT</a:t>
            </a:r>
            <a:r>
              <a:rPr kumimoji="0" lang="en-US" altLang="en-US" sz="2800" b="0" i="0" u="none" strike="noStrike" cap="none" normalizeH="0" baseline="0" dirty="0">
                <a:ln>
                  <a:noFill/>
                </a:ln>
                <a:solidFill>
                  <a:schemeClr val="tx1"/>
                </a:solidFill>
                <a:effectLst/>
              </a:rPr>
              <a:t>, </a:t>
            </a:r>
            <a:r>
              <a:rPr kumimoji="0" lang="en-US" altLang="en-US" sz="2800" b="0" i="0" u="none" strike="noStrike" cap="none" normalizeH="0" baseline="0" dirty="0">
                <a:ln>
                  <a:noFill/>
                </a:ln>
                <a:solidFill>
                  <a:schemeClr val="tx1"/>
                </a:solidFill>
                <a:effectLst/>
                <a:latin typeface="Arial Unicode MS"/>
              </a:rPr>
              <a:t>UPDATE</a:t>
            </a:r>
            <a:r>
              <a:rPr kumimoji="0" lang="en-US" altLang="en-US" sz="2800" b="0" i="0" u="none" strike="noStrike" cap="none" normalizeH="0" baseline="0" dirty="0">
                <a:ln>
                  <a:noFill/>
                </a:ln>
                <a:solidFill>
                  <a:schemeClr val="tx1"/>
                </a:solidFill>
                <a:effectLst/>
              </a:rPr>
              <a:t>, and </a:t>
            </a:r>
            <a:r>
              <a:rPr kumimoji="0" lang="en-US" altLang="en-US" sz="2800" b="0" i="0" u="none" strike="noStrike" cap="none" normalizeH="0" baseline="0" dirty="0">
                <a:ln>
                  <a:noFill/>
                </a:ln>
                <a:solidFill>
                  <a:schemeClr val="tx1"/>
                </a:solidFill>
                <a:effectLst/>
                <a:latin typeface="Arial Unicode MS"/>
              </a:rPr>
              <a:t>DELETE</a:t>
            </a:r>
            <a:r>
              <a:rPr kumimoji="0" lang="en-US" altLang="en-US" sz="2800" b="0" i="0" u="none" strike="noStrike" cap="none" normalizeH="0" baseline="0" dirty="0">
                <a:ln>
                  <a:noFill/>
                </a:ln>
                <a:solidFill>
                  <a:schemeClr val="tx1"/>
                </a:solidFill>
                <a:effectLst/>
              </a:rPr>
              <a:t>—are powerful tools for automating and enhancing database operations. By tying triggers to specific events, they ensure data integrity, enforce business rules, and streamline repetitive tasks, such as logging changes or validating inputs. However, while triggers can significantly improve efficiency and reliability, they must be implemented thoughtfully to avoid performance bottlenecks, maintain clarity in database logic, and prevent unintended consequences like circular dependencies. When used judiciously and documented thoroughly, triggers can become invaluable assets in managing and optimizing database workflows.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7712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p:txBody>
          <a:bodyPr wrap="square" anchor="b">
            <a:normAutofit/>
          </a:bodyPr>
          <a:lstStyle/>
          <a:p>
            <a:r>
              <a:rPr lang="en-US" sz="4400"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5"/>
          </p:nvPr>
        </p:nvSpPr>
        <p:spPr>
          <a:xfrm>
            <a:off x="6351639" y="3219450"/>
            <a:ext cx="5407362" cy="3092780"/>
          </a:xfrm>
        </p:spPr>
        <p:txBody>
          <a:bodyPr>
            <a:normAutofit/>
          </a:bodyPr>
          <a:lstStyle/>
          <a:p>
            <a:r>
              <a:rPr lang="en-US" sz="3200" dirty="0"/>
              <a:t>If you have any doubts?</a:t>
            </a:r>
          </a:p>
          <a:p>
            <a:r>
              <a:rPr lang="en-US" sz="3200" dirty="0"/>
              <a:t>thahliyamist@gmail.com</a:t>
            </a:r>
          </a:p>
        </p:txBody>
      </p:sp>
    </p:spTree>
    <p:extLst>
      <p:ext uri="{BB962C8B-B14F-4D97-AF65-F5344CB8AC3E}">
        <p14:creationId xmlns:p14="http://schemas.microsoft.com/office/powerpoint/2010/main" val="3103683689"/>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EDA63D-DE73-4ED5-BDF0-D3D9FD35E1ED}">
  <ds:schemaRefs>
    <ds:schemaRef ds:uri="http://schemas.microsoft.com/sharepoint/v3/contenttype/forms"/>
  </ds:schemaRefs>
</ds:datastoreItem>
</file>

<file path=customXml/itemProps2.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Frosty design</Template>
  <TotalTime>32</TotalTime>
  <Words>537</Words>
  <Application>Microsoft Office PowerPoint</Application>
  <PresentationFormat>Widescreen</PresentationFormat>
  <Paragraphs>48</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Unicode MS</vt:lpstr>
      <vt:lpstr>Avenir Next LT Pro</vt:lpstr>
      <vt:lpstr>Calibri</vt:lpstr>
      <vt:lpstr>Goudy Old Style</vt:lpstr>
      <vt:lpstr>Wingdings</vt:lpstr>
      <vt:lpstr>FrostyVTI</vt:lpstr>
      <vt:lpstr>Triggers and  events in Mysql</vt:lpstr>
      <vt:lpstr> What are Triggers?  Automatically execute SQL code in response to specific table actions (INSERT, UPDATE, DELETE). Immediate, real-time responses.  What are Events?  Perform scheduled SQL operations at a global database level. Used for maintenance, cleanup, and reporting. </vt:lpstr>
      <vt:lpstr>Triggers in MySQL  Definition: Triggers are objects tied to tables that execute automatically when a specific action occurs.  Key Characteristics:  Operates at the row level (FOR EACH ROW). Supports BEFORE and AFTER triggers. Triggers are associated with table-level events, not database-level events.   </vt:lpstr>
      <vt:lpstr>Types of Triggers  BEFORE Triggers: Executed before the action (INSERT, UPDATE, DELETE) is performed. Commonly used for: Validations. Default value assignments.  AFTER Triggers: Executed after the action is completed. Commonly used for: Auditing/logging. Cascading updates/deletes. </vt:lpstr>
      <vt:lpstr>Trigger Syntax General Syntax:  CREATE TRIGGER trigger_name  {BEFORE | AFTER} {INSERT | UPDATE | DELETE}  ON table_name  FOR EACH ROW  BEGIN          -- SQL statements  END;   Syntax Notes:  Triggers must have unique names within a database. Only one trigger per type/event combination is allowed. Use NEW and OLD pseudorecords to reference row values. </vt:lpstr>
      <vt:lpstr>Types of Trigger Events 1. INSERT Trigger Fires when new rows are added to a table. Can be used to: Validate data before insertion. Log new entries. Examples: Auditing records on insertion,Automatically calculating derived values. 2. UPDATE Trigger Fires when existing rows are modified. Can be used to: Validate or normalize data before updates. Track changes in historical tables. Examples: Updating modification timestamps,Preventing unauthorized data changes. </vt:lpstr>
      <vt:lpstr>3. DELETE Trigger Fires when rows are removed from a table. Can be used to: Archive deleted data for recovery. Enforce business rules (e.g., prevent deletions if dependent records exist). Examples: Logging deleted rows for audit trails. </vt:lpstr>
      <vt:lpstr>Conclusion  In conclusion, trigger events in MySQL—INSERT, UPDATE, and DELETE—are powerful tools for automating and enhancing database operations. By tying triggers to specific events, they ensure data integrity, enforce business rules, and streamline repetitive tasks, such as logging changes or validating inputs. However, while triggers can significantly improve efficiency and reliability, they must be implemented thoughtfully to avoid performance bottlenecks, maintain clarity in database logic, and prevent unintended consequences like circular dependencies. When used judiciously and documented thoroughly, triggers can become invaluable assets in managing and optimizing database workflows.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2024-11-30T18:11:04Z</dcterms:created>
  <dcterms:modified xsi:type="dcterms:W3CDTF">2024-11-30T18:43:38Z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