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25" r:id="rId5"/>
    <p:sldId id="326" r:id="rId6"/>
    <p:sldId id="327" r:id="rId7"/>
    <p:sldId id="328" r:id="rId8"/>
    <p:sldId id="329" r:id="rId9"/>
    <p:sldId id="330" r:id="rId10"/>
    <p:sldId id="331" r:id="rId11"/>
    <p:sldId id="332" r:id="rId12"/>
    <p:sldId id="336" r:id="rId13"/>
    <p:sldId id="33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85135"/>
    <a:srgbClr val="BDA07D"/>
    <a:srgbClr val="F5F9F9"/>
    <a:srgbClr val="627272"/>
    <a:srgbClr val="93A5A8"/>
    <a:srgbClr val="3E70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7292A2E-F333-43FB-9621-5CBBE7FDCDCB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238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EAF03AE-1CC2-475F-B909-50970E9699A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63C45E-73BA-4C86-A24F-A5006B4E7BA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37A4CE-17BB-4BB2-AC7B-97495293E2AC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1DB874-DF6A-4AFA-8055-4AD7EE4CE3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77078F-04CB-4625-B536-5BCAA2EC6C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0EF92D-82DD-4142-BCE8-036B91487D2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07088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86C8F5-2FDA-4718-81AA-24F4816BBD56}" type="datetimeFigureOut">
              <a:rPr lang="en-US" smtClean="0"/>
              <a:t>11/14/2024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EC616-C518-4358-9496-6C33B2F5FA5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322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sv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1A476F7-D5C8-1CEC-9F4A-86A24C0BF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455" t="5126"/>
          <a:stretch/>
        </p:blipFill>
        <p:spPr>
          <a:xfrm>
            <a:off x="0" y="0"/>
            <a:ext cx="5423337" cy="5356522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D0CBB0B7-F53E-97B4-C0F5-2D1842F1D23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14735" y="726953"/>
            <a:ext cx="3069021" cy="23816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ABE1252-9BC4-8186-499A-2A7107C29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15203" y="0"/>
            <a:ext cx="204524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67512"/>
            <a:ext cx="5916168" cy="4873752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sz="50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5568696"/>
            <a:ext cx="5276088" cy="859536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4112" y="947737"/>
            <a:ext cx="4048124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2779708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783F9824-10E6-81A0-0A31-9658CC0091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3002FB0-0A62-2FA3-FB8D-3275F1072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B5BF220-87F8-C1D3-102B-15C9BF2EE47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04672" y="2093976"/>
            <a:ext cx="10469880" cy="4014216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471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E4764D-8226-78DF-9303-299C95FA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98984" y="0"/>
            <a:ext cx="133643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77C27D79-5B49-F06F-29C2-BF64295274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53477" y="5154421"/>
            <a:ext cx="3279227" cy="122971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1545B34A-525D-FD4C-2384-D583B495C03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5455" t="5126"/>
          <a:stretch/>
        </p:blipFill>
        <p:spPr>
          <a:xfrm flipH="1">
            <a:off x="6768663" y="1729776"/>
            <a:ext cx="5423337" cy="535652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1B59FA15-E93F-D07D-D82B-86E08C540E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2704" y="795528"/>
            <a:ext cx="6099048" cy="512064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anchor="ctr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10">
            <a:extLst>
              <a:ext uri="{FF2B5EF4-FFF2-40B4-BE49-F238E27FC236}">
                <a16:creationId xmlns:a16="http://schemas.microsoft.com/office/drawing/2014/main" id="{4F1B2B40-3852-2BC5-AA67-3AC0C94B535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2" y="950976"/>
            <a:ext cx="4050792" cy="49651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41854219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177962F-BF83-8BF0-521C-AC2FE18512C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5400000">
            <a:off x="7746274" y="2898378"/>
            <a:ext cx="3089740" cy="487679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D003ACC-3116-807F-81D2-E8057D4C2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43485B2-AA3A-87CC-3B1B-A193C6EB59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6EF9689-52F4-4A6F-BEAC-E0B840C11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5833872" cy="3776472"/>
          </a:xfrm>
          <a:solidFill>
            <a:schemeClr val="bg1">
              <a:lumMod val="95000"/>
            </a:schemeClr>
          </a:solidFill>
        </p:spPr>
        <p:txBody>
          <a:bodyPr rIns="91440" anchor="t" anchorCtr="0">
            <a:normAutofit/>
          </a:bodyPr>
          <a:lstStyle>
            <a:lvl1pPr marL="457200" indent="-457200">
              <a:spcAft>
                <a:spcPts val="1800"/>
              </a:spcAft>
              <a:buFont typeface="+mj-lt"/>
              <a:buAutoNum type="arabicPeriod"/>
              <a:defRPr sz="2000"/>
            </a:lvl1pPr>
            <a:lvl2pPr marL="914400" indent="-457200">
              <a:buFont typeface="+mj-lt"/>
              <a:buAutoNum type="alphaLcPeriod"/>
              <a:defRPr sz="1800"/>
            </a:lvl2pPr>
            <a:lvl3pPr marL="1371600" indent="-457200">
              <a:buFont typeface="+mj-lt"/>
              <a:buAutoNum type="arabicParenR"/>
              <a:defRPr sz="1600"/>
            </a:lvl3pPr>
            <a:lvl4pPr marL="1828800" indent="-457200">
              <a:buFont typeface="+mj-lt"/>
              <a:buAutoNum type="alphaLcParenR"/>
              <a:defRPr sz="1400"/>
            </a:lvl4pPr>
            <a:lvl5pPr marL="2286000" indent="-457200">
              <a:buFont typeface="+mj-lt"/>
              <a:buAutoNum type="romanLcPeriod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B532826-83B5-DC67-7DDB-45FD78E830A1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306056" y="2093976"/>
            <a:ext cx="3172968" cy="3776472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1904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647051E-220B-9586-3E85-05AF9DC9B6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315203" y="0"/>
            <a:ext cx="204524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8FA6629-B230-F528-AAE3-D182D963F0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10800000">
            <a:off x="0" y="671161"/>
            <a:ext cx="3089740" cy="4876799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7FA0390C-256A-CE3C-1348-C39DBAE01D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37644" y="655677"/>
            <a:ext cx="2438400" cy="20701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67512"/>
            <a:ext cx="5916168" cy="3666744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4800" cap="all" spc="2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4636008"/>
            <a:ext cx="5276088" cy="1554480"/>
          </a:xfrm>
          <a:prstGeom prst="rect">
            <a:avLst/>
          </a:prstGeom>
        </p:spPr>
        <p:txBody>
          <a:bodyPr anchor="t"/>
          <a:lstStyle>
            <a:lvl1pPr marL="0" indent="0">
              <a:spcAft>
                <a:spcPts val="600"/>
              </a:spcAft>
              <a:buNone/>
              <a:defRPr sz="2000" b="0" i="0" spc="20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754112" y="947737"/>
            <a:ext cx="4023360" cy="49625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553565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ED2A3BD-B73E-1BD7-6B8B-22C9FB1248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10800000">
            <a:off x="0" y="671161"/>
            <a:ext cx="3089740" cy="48767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B3FCFB4-857F-ED0B-D469-F2A392F06B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142482" y="0"/>
            <a:ext cx="2049517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E0604BC-34A9-95A0-8560-88E7547176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9911255" y="0"/>
            <a:ext cx="45719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FF2F08ED-0715-2E8A-476E-A005A7D75B5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5400000">
            <a:off x="9013145" y="4934929"/>
            <a:ext cx="1841938" cy="96893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667512"/>
            <a:ext cx="3291840" cy="551383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9512" y="667512"/>
            <a:ext cx="4105656" cy="5568696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>
              <a:lnSpc>
                <a:spcPct val="150000"/>
              </a:lnSpc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931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and image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248277F-DB00-5149-6533-E8AEF0BAD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573518" y="0"/>
            <a:ext cx="133432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067A69A-84EE-0E71-D053-F462EBCC8E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63520" y="655677"/>
            <a:ext cx="2438400" cy="20701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48" y="658368"/>
            <a:ext cx="5486400" cy="36210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b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30936" y="576072"/>
            <a:ext cx="4023360" cy="54955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099048" y="4553712"/>
            <a:ext cx="5486400" cy="100584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2400" b="0" i="0" spc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</p:spTree>
    <p:extLst>
      <p:ext uri="{BB962C8B-B14F-4D97-AF65-F5344CB8AC3E}">
        <p14:creationId xmlns:p14="http://schemas.microsoft.com/office/powerpoint/2010/main" val="3451331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E17B23C3-2F98-4465-21EA-A49296DA1F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" r="27085" b="-104"/>
          <a:stretch/>
        </p:blipFill>
        <p:spPr>
          <a:xfrm rot="5400000">
            <a:off x="7746274" y="2898378"/>
            <a:ext cx="3089740" cy="48767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397A4D6-9D7A-63FE-63C9-A585FFE05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149840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4370832" cy="3776472"/>
          </a:xfrm>
          <a:solidFill>
            <a:schemeClr val="bg1">
              <a:lumMod val="9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A182AF-83EB-0BA6-3ADD-B49BDD9E37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9048" y="2112264"/>
            <a:ext cx="4370832" cy="3776472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3786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, and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E7C8AFE-E640-9C6A-F20C-CDE1D4EF5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27476" y="0"/>
            <a:ext cx="1334321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31CF2607-B5C7-9992-C51D-DD5E7FC5FB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79827" y="3157140"/>
            <a:ext cx="2438400" cy="2070100"/>
          </a:xfrm>
          <a:prstGeom prst="rect">
            <a:avLst/>
          </a:pr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6D2F83CD-8345-462A-4412-5A54CB1FDDE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8916"/>
          <a:stretch/>
        </p:blipFill>
        <p:spPr>
          <a:xfrm>
            <a:off x="0" y="3950466"/>
            <a:ext cx="3005804" cy="2224362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44ACCFF-64A9-40AA-93F9-86E3CE0161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685800"/>
            <a:ext cx="5486400" cy="3383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b"/>
          <a:lstStyle>
            <a:lvl1pPr>
              <a:lnSpc>
                <a:spcPct val="90000"/>
              </a:lnSpc>
              <a:defRPr sz="4800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D785D0F-160C-4A31-93B3-F251B073075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8096" y="4343400"/>
            <a:ext cx="5486400" cy="1005840"/>
          </a:xfrm>
          <a:prstGeom prst="rect">
            <a:avLst/>
          </a:prstGeom>
          <a:solidFill>
            <a:schemeClr val="tx1">
              <a:alpha val="5000"/>
            </a:schemeClr>
          </a:solidFill>
        </p:spPr>
        <p:txBody>
          <a:bodyPr anchor="t">
            <a:normAutofit/>
          </a:bodyPr>
          <a:lstStyle>
            <a:lvl1pPr marL="0" indent="0">
              <a:buNone/>
              <a:defRPr sz="2400" b="0" i="0" spc="0" baseline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Click to add name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31CCC134-2698-41E9-A225-76300EF59E5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684264" y="576072"/>
            <a:ext cx="4023360" cy="5495544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1306737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397A4D6-9D7A-63FE-63C9-A585FFE055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3419856" cy="3776472"/>
          </a:xfrm>
          <a:solidFill>
            <a:schemeClr val="tx1">
              <a:alpha val="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3A182AF-83EB-0BA6-3ADD-B49BDD9E37E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864608" y="2093976"/>
            <a:ext cx="6382512" cy="3749040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CB897DD0-4462-B31B-50A9-D399FD0F58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3529"/>
          <a:stretch/>
        </p:blipFill>
        <p:spPr>
          <a:xfrm>
            <a:off x="3815" y="4389845"/>
            <a:ext cx="5024198" cy="246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25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B5EA319-BD06-493B-D1CD-EC2AF73944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47991" y="0"/>
            <a:ext cx="1703832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8560446E-E817-5E2A-D76A-43A4168EF1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6200000">
            <a:off x="7246669" y="4842646"/>
            <a:ext cx="1611949" cy="1853259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17DC846D-C40C-085A-6A57-EBD733E9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6291072" cy="2670048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F5F674E-A7FF-FC97-AC6B-9E98247F6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3346704"/>
            <a:ext cx="6016752" cy="2670048"/>
          </a:xfrm>
          <a:solidFill>
            <a:schemeClr val="bg1">
              <a:lumMod val="9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Picture Placeholder 10">
            <a:extLst>
              <a:ext uri="{FF2B5EF4-FFF2-40B4-BE49-F238E27FC236}">
                <a16:creationId xmlns:a16="http://schemas.microsoft.com/office/drawing/2014/main" id="{F3752326-0FB4-41C5-2D91-5CBFDC2DAD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818120" y="950976"/>
            <a:ext cx="4050792" cy="496519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pc="400" baseline="0"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15923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14BC85D4-4139-2AAA-166E-6FBA095A8B1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5455" t="5126"/>
          <a:stretch/>
        </p:blipFill>
        <p:spPr>
          <a:xfrm>
            <a:off x="0" y="1729776"/>
            <a:ext cx="5423337" cy="535652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931BC73-A262-809F-6027-25B33F16B5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41270" y="0"/>
            <a:ext cx="1250729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AEA2C9-0142-1847-0FE5-307C101C6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683241" y="0"/>
            <a:ext cx="45719" cy="6858000"/>
          </a:xfrm>
          <a:prstGeom prst="rect">
            <a:avLst/>
          </a:prstGeom>
          <a:solidFill>
            <a:schemeClr val="accent6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6007DF4F-A4F8-98C7-5975-55CBED0D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667512"/>
            <a:ext cx="3621024" cy="5513832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659D4968-2C08-763C-19C6-5913496855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6320" y="1161288"/>
            <a:ext cx="5276088" cy="4535424"/>
          </a:xfrm>
          <a:solidFill>
            <a:schemeClr val="bg1">
              <a:lumMod val="95000"/>
            </a:schemeClr>
          </a:solidFill>
        </p:spPr>
        <p:txBody>
          <a:bodyPr anchor="t" anchorCtr="0">
            <a:normAutofit/>
          </a:bodyPr>
          <a:lstStyle>
            <a:lvl1pPr marL="457200" indent="-457200">
              <a:lnSpc>
                <a:spcPct val="80000"/>
              </a:lnSpc>
              <a:spcAft>
                <a:spcPts val="1800"/>
              </a:spcAft>
              <a:buFont typeface="+mj-lt"/>
              <a:buAutoNum type="arabicPeriod"/>
              <a:defRPr sz="2000"/>
            </a:lvl1pPr>
            <a:lvl2pPr marL="914400" indent="-457200">
              <a:buFont typeface="+mj-lt"/>
              <a:buAutoNum type="alphaLcPeriod"/>
              <a:defRPr sz="1800"/>
            </a:lvl2pPr>
            <a:lvl3pPr marL="1371600" indent="-457200">
              <a:buFont typeface="+mj-lt"/>
              <a:buAutoNum type="arabicParenR"/>
              <a:defRPr sz="1600"/>
            </a:lvl3pPr>
            <a:lvl4pPr marL="1714500" indent="-342900">
              <a:buFont typeface="+mj-lt"/>
              <a:buAutoNum type="alphaLcParenR"/>
              <a:defRPr sz="1400"/>
            </a:lvl4pPr>
            <a:lvl5pPr marL="2228850" indent="-400050">
              <a:buFont typeface="+mj-lt"/>
              <a:buAutoNum type="romanLcPeriod"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53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9F0B854-EF27-FB51-FED5-D9C462D78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383"/>
            <a:ext cx="12192000" cy="1524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AAF96D3-D3E2-FEAC-EE69-279502A57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760"/>
            <a:ext cx="10890504" cy="1545336"/>
          </a:xfrm>
          <a:solidFill>
            <a:schemeClr val="bg1">
              <a:lumMod val="95000"/>
            </a:schemeClr>
          </a:solidFill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A9ADD0-45A7-DB71-D010-70B5B174C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2093976"/>
            <a:ext cx="2880360" cy="3776472"/>
          </a:xfrm>
          <a:solidFill>
            <a:schemeClr val="tx1">
              <a:alpha val="5000"/>
            </a:schemeClr>
          </a:solidFill>
        </p:spPr>
        <p:txBody>
          <a:bodyPr rIns="45720"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4ECD368-DD7D-CC8B-3678-D0BFE82918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261104" y="2093976"/>
            <a:ext cx="6967728" cy="4014216"/>
          </a:xfrm>
          <a:noFill/>
        </p:spPr>
        <p:txBody>
          <a:bodyPr anchor="t" anchorCtr="0">
            <a:normAutofit/>
          </a:bodyPr>
          <a:lstStyle>
            <a:lvl1pPr>
              <a:spcAft>
                <a:spcPts val="1800"/>
              </a:spcAft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96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FB4E19-B10C-43FA-AB4B-5D0396BD64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C552B-0CAD-4920-B258-233A9F86DF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983FFB-15A3-4B11-A130-4565577A3F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spc="150" baseline="0">
                <a:solidFill>
                  <a:schemeClr val="accent4">
                    <a:lumMod val="75000"/>
                  </a:schemeClr>
                </a:solidFill>
              </a:defRPr>
            </a:lvl1pPr>
          </a:lstStyle>
          <a:p>
            <a:fld id="{F91729D4-A164-47A3-830D-E792BCE699E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75F976-A881-DB46-9D98-9D55727C1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9C7589-D4CD-50AB-9AA4-198FD4932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7109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5" r:id="rId4"/>
    <p:sldLayoutId id="2147483683" r:id="rId5"/>
    <p:sldLayoutId id="2147483684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5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4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4">
              <a:lumMod val="7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302F459B-002E-E89C-3A0E-589730DD7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350" y="666750"/>
            <a:ext cx="7054849" cy="4875213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Arial Black" panose="020B0A04020102020204" pitchFamily="34" charset="0"/>
              </a:rPr>
              <a:t>Integrating R and Python Scripts in Power BI</a:t>
            </a:r>
            <a:endParaRPr lang="en-IN" b="1" dirty="0">
              <a:solidFill>
                <a:schemeClr val="tx1"/>
              </a:solidFill>
              <a:latin typeface="Arial Black" panose="020B0A040201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0A882EA-8D0D-F58A-9CB0-77DF040715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4858"/>
          <a:stretch/>
        </p:blipFill>
        <p:spPr>
          <a:xfrm>
            <a:off x="6476386" y="3429000"/>
            <a:ext cx="5115847" cy="227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2765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00CCF9-507A-9B33-F360-5F3A97BF4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5" y="667512"/>
            <a:ext cx="9260807" cy="366674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THANK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94F8A-4651-0476-8C8A-075A356960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68096" y="4636008"/>
            <a:ext cx="5276088" cy="155448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thahliyamist@gmail.com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69435B0A-4EE0-1346-7375-E8C7E1ED6C9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 l="19636" r="19636"/>
          <a:stretch/>
        </p:blipFill>
        <p:spPr>
          <a:xfrm>
            <a:off x="7754112" y="947737"/>
            <a:ext cx="4023360" cy="4962525"/>
          </a:xfrm>
        </p:spPr>
      </p:pic>
    </p:spTree>
    <p:extLst>
      <p:ext uri="{BB962C8B-B14F-4D97-AF65-F5344CB8AC3E}">
        <p14:creationId xmlns:p14="http://schemas.microsoft.com/office/powerpoint/2010/main" val="4165655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AF76D-A0D2-8179-168C-8025D3773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096" y="667512"/>
            <a:ext cx="3291840" cy="5513832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Why Integrate R and Python in Power BI?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9330A5-9701-4D21-4CCC-742D1F9B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D1D5AB-40E9-64F5-FCED-A66CADB486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18039" y="67990"/>
            <a:ext cx="5801032" cy="6766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000" b="1" dirty="0">
                <a:solidFill>
                  <a:schemeClr val="tx1"/>
                </a:solidFill>
              </a:rPr>
              <a:t>Key Advantages:</a:t>
            </a:r>
          </a:p>
          <a:p>
            <a:pPr>
              <a:buFont typeface="+mj-lt"/>
              <a:buAutoNum type="arabicPeriod"/>
            </a:pPr>
            <a:r>
              <a:rPr lang="en-IN" sz="2000" b="1" dirty="0">
                <a:solidFill>
                  <a:schemeClr val="tx1"/>
                </a:solidFill>
              </a:rPr>
              <a:t>Advanced Analytics</a:t>
            </a:r>
            <a:r>
              <a:rPr lang="en-IN" sz="2000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</a:rPr>
              <a:t>Implement predictive analytics, clustering, or statistical </a:t>
            </a:r>
            <a:r>
              <a:rPr lang="en-IN" sz="1800" dirty="0" err="1">
                <a:solidFill>
                  <a:schemeClr val="tx1"/>
                </a:solidFill>
              </a:rPr>
              <a:t>modeling</a:t>
            </a:r>
            <a:r>
              <a:rPr lang="en-IN" sz="1800" dirty="0">
                <a:solidFill>
                  <a:schemeClr val="tx1"/>
                </a:solidFill>
              </a:rPr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</a:rPr>
              <a:t>Perform calculations beyond Power BI's native DAX and M query capabilities.</a:t>
            </a:r>
          </a:p>
          <a:p>
            <a:pPr>
              <a:buFont typeface="+mj-lt"/>
              <a:buAutoNum type="arabicPeriod"/>
            </a:pPr>
            <a:r>
              <a:rPr lang="en-IN" sz="2000" b="1" dirty="0">
                <a:solidFill>
                  <a:schemeClr val="tx1"/>
                </a:solidFill>
              </a:rPr>
              <a:t>Custom Visualizations</a:t>
            </a:r>
            <a:r>
              <a:rPr lang="en-IN" sz="2000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</a:rPr>
              <a:t>Create visualizations not natively available in Power BI (e.g., heatmaps, boxplots, or interactive plots).</a:t>
            </a:r>
          </a:p>
          <a:p>
            <a:pPr>
              <a:buFont typeface="+mj-lt"/>
              <a:buAutoNum type="arabicPeriod"/>
            </a:pPr>
            <a:r>
              <a:rPr lang="en-IN" sz="2000" b="1" dirty="0">
                <a:solidFill>
                  <a:schemeClr val="tx1"/>
                </a:solidFill>
              </a:rPr>
              <a:t>Data Transformation</a:t>
            </a:r>
            <a:r>
              <a:rPr lang="en-IN" sz="2000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</a:rPr>
              <a:t>Use R or Python for data wrangling tasks such as handling missing data, creating calculated fields, or reshaping datasets.</a:t>
            </a:r>
          </a:p>
          <a:p>
            <a:pPr>
              <a:buFont typeface="+mj-lt"/>
              <a:buAutoNum type="arabicPeriod"/>
            </a:pPr>
            <a:r>
              <a:rPr lang="en-IN" sz="2000" b="1" dirty="0">
                <a:solidFill>
                  <a:schemeClr val="tx1"/>
                </a:solidFill>
              </a:rPr>
              <a:t>Leveraging Libraries</a:t>
            </a:r>
            <a:r>
              <a:rPr lang="en-IN" sz="2000" dirty="0">
                <a:solidFill>
                  <a:schemeClr val="tx1"/>
                </a:solidFill>
              </a:rPr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IN" sz="1800" dirty="0">
                <a:solidFill>
                  <a:schemeClr val="tx1"/>
                </a:solidFill>
              </a:rPr>
              <a:t>Access a vast ecosystem of open-source libraries: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IN" sz="1600" b="1" dirty="0">
                <a:solidFill>
                  <a:schemeClr val="tx1"/>
                </a:solidFill>
              </a:rPr>
              <a:t>R</a:t>
            </a:r>
            <a:r>
              <a:rPr lang="en-IN" sz="1600" dirty="0">
                <a:solidFill>
                  <a:schemeClr val="tx1"/>
                </a:solidFill>
              </a:rPr>
              <a:t>: </a:t>
            </a:r>
            <a:r>
              <a:rPr lang="en-IN" sz="1600" dirty="0" err="1">
                <a:solidFill>
                  <a:schemeClr val="tx1"/>
                </a:solidFill>
              </a:rPr>
              <a:t>dplyr</a:t>
            </a:r>
            <a:r>
              <a:rPr lang="en-IN" sz="1600" dirty="0">
                <a:solidFill>
                  <a:schemeClr val="tx1"/>
                </a:solidFill>
              </a:rPr>
              <a:t>, ggplot2, </a:t>
            </a:r>
            <a:r>
              <a:rPr lang="en-IN" sz="1600" dirty="0" err="1">
                <a:solidFill>
                  <a:schemeClr val="tx1"/>
                </a:solidFill>
              </a:rPr>
              <a:t>tidyr</a:t>
            </a:r>
            <a:r>
              <a:rPr lang="en-IN" sz="1600" dirty="0">
                <a:solidFill>
                  <a:schemeClr val="tx1"/>
                </a:solidFill>
              </a:rPr>
              <a:t>, caret.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IN" sz="1600" b="1" dirty="0">
                <a:solidFill>
                  <a:schemeClr val="tx1"/>
                </a:solidFill>
              </a:rPr>
              <a:t>Python</a:t>
            </a:r>
            <a:r>
              <a:rPr lang="en-IN" sz="1600" dirty="0">
                <a:solidFill>
                  <a:schemeClr val="tx1"/>
                </a:solidFill>
              </a:rPr>
              <a:t>: pandas, matplotlib, seaborn, scikit-learn, TensorFlow.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209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3B7E171-44C5-125C-52FE-E299D3FDF0AC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344129" y="471943"/>
            <a:ext cx="7544110" cy="5599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4800" b="1" dirty="0">
                <a:solidFill>
                  <a:schemeClr val="tx1"/>
                </a:solidFill>
              </a:rPr>
              <a:t> R Scripts</a:t>
            </a:r>
          </a:p>
          <a:p>
            <a:endParaRPr lang="en-US" sz="4800" b="1" dirty="0">
              <a:solidFill>
                <a:schemeClr val="tx1"/>
              </a:solidFill>
            </a:endParaRPr>
          </a:p>
          <a:p>
            <a:r>
              <a:rPr lang="en-US" sz="2800" dirty="0">
                <a:solidFill>
                  <a:schemeClr val="tx1"/>
                </a:solidFill>
              </a:rPr>
              <a:t>R scripts are sequences of R programming language commands used to perform data manipulation, analysis, statistical modeling, or visualization. These scripts automate workflows by processing data in a structured, repeatable manner. R scripts can range from basic data operations to complex predictive analytics and are widely used in data science, machine learning, and statistical computing.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E384E-1984-28A4-7A96-CD824C2BA3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72823" y="1799304"/>
            <a:ext cx="3515033" cy="2163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906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F3930-7226-63E0-7754-B4FBBDA5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4CF8FB6-FC4C-430B-7839-C52E9E532B96}"/>
              </a:ext>
            </a:extLst>
          </p:cNvPr>
          <p:cNvSpPr>
            <a:spLocks noGrp="1" noChangeArrowheads="1"/>
          </p:cNvSpPr>
          <p:nvPr>
            <p:ph idx="13"/>
          </p:nvPr>
        </p:nvSpPr>
        <p:spPr bwMode="auto">
          <a:xfrm>
            <a:off x="505645" y="262133"/>
            <a:ext cx="10535980" cy="64940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Features of R Scripts: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Statistical Computing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advanced statistical operations, including hypothesis testing, regression, and clustering.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Manipulation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Clean, filter, reshape, and aggregate data using libraries like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dplyr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tidyr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Visualization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rich, customized charts and graphs using packages like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ggplot2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plotly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 predictive models with libraries such as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caret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randomForest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or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xgboost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Easily integrate with other tools like Power BI, Python, or SQL for data workflows.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5724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3B4909C-4BC3-5C86-4A54-0C24EE017A90}"/>
              </a:ext>
            </a:extLst>
          </p:cNvPr>
          <p:cNvSpPr>
            <a:spLocks noGrp="1" noChangeArrowheads="1"/>
          </p:cNvSpPr>
          <p:nvPr>
            <p:ph type="body" sz="quarter" idx="10"/>
          </p:nvPr>
        </p:nvSpPr>
        <p:spPr bwMode="auto">
          <a:xfrm>
            <a:off x="599769" y="864038"/>
            <a:ext cx="5771534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Scripts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scripts are files containing Python code designed to execute specific tasks, automate processes, or perform complex computations. A script is essentially a plain text file (with the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extension) that runs sequentially from top to bottom, processing data, performing analyses, or generating outputs. Python scripts are widely used across data science, web development, machine learning, and system automation.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328175-AD59-EF5B-D984-C240D6E9F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2073" y="2086896"/>
            <a:ext cx="4916803" cy="268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652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5BC64-6AC5-A7BE-0281-C9832CBF4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z="2400" smtClean="0"/>
              <a:t>6</a:t>
            </a:fld>
            <a:endParaRPr lang="en-US" sz="24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8A8775-26F4-03A6-916C-5121BC974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0500" y="203337"/>
            <a:ext cx="10890504" cy="1545336"/>
          </a:xfrm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How Python and R is works in Power BI</a:t>
            </a:r>
            <a:endParaRPr lang="en-IN" sz="3600" b="1" dirty="0">
              <a:solidFill>
                <a:schemeClr val="tx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0C60EF6-8951-D497-B1AF-7D96A07D8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500" y="1489440"/>
            <a:ext cx="108654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Integration Overview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 Python and R are embedded within Power BI Desktop, enabling users to: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 and transform data in Power Query.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custom visuals using Python and R scripts.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Leverage libraries for advanced analytics and machine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CCB433-AF36-E95C-E53F-376045D3A4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961" y="3551684"/>
            <a:ext cx="1148407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Enabling Python and R in Power BI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use either language: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 Python or R on your machine.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 the necessary libraries or packages (e.g., pandas for Python or ggplot2 for R).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Configure Power BI: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 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File &gt; Options and settings &gt; Options.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up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Under “Global,” specify the Python and R home directories.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565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FCE61F-A4B1-C1BD-8937-C2A157D02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695D048-FBF4-475A-CDD6-1156038B04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2932" y="-18832"/>
            <a:ext cx="12226338" cy="71096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Using Python and R in Power BI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A. Importing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can use Python or R scripts as a data source in Power BI.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 to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Home &gt; Get Data &gt; Other &gt; Python script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 script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Write a script to load or generate data. For example: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Python: Read data from a file or an API using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pandas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 R: Use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read.csv()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dbGetQuery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similar tasks.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output of the script is treated as a dataset in Power BI.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B. Data Transformation in Power Query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and R scripts can be used in the Power Query Editor for preprocessing and advanced data manipulation.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and reshape data.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complex calculations or business logic.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machine learning preprocessing.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6848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4C7587-DB63-4AB0-CEFD-FA701A9E8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93F1915-6CF7-D9F9-7D89-73F20D31CF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8762" y="302359"/>
            <a:ext cx="8809704" cy="6555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C. Creating Custom Visualizations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 Python and R support the creation of visuals that go beyond Power BI’s native charts.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Visuals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libraries like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matplotlib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seaborn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plotly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visualizations.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visuals are dynamic and respond to Power BI slicers and filters.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 Visuals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libraries like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ggplot2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lattice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plotly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elegant statistical plots.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 visuals are also interactive and support Power BI filters.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D. Advanced Analytics and Machine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 and R enable predictive modeling, clustering, and statistical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machine learning libraries like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scikit-learn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TensorFlow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or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statsmodels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tasks like forecasting, clustering, and natural language processing.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packages like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caret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machine learning or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forecast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for time series analysis.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 regression, classification, or hypothesis testing.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32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31B0D7-DAD1-8AD2-F7B4-83A6863C8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748" y="305689"/>
            <a:ext cx="10890504" cy="1545336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7D3A0F-8DE2-B626-823A-0F9F18E331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39" y="2093976"/>
            <a:ext cx="9566295" cy="377647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Python and R in Power BI provide powerful tools to go beyond its native capabilities. Whether you're a data scientist using Python for machine learning or a statistician using R for advanced analytics, integrating these languages into Power BI bridges the gap between business intelligence and advanced data science.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85354A-49B3-6FB4-DAF4-06FC9566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BD12358-51D2-46B3-9BDE-DF29528B945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50389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ED6DA"/>
      </a:accent1>
      <a:accent2>
        <a:srgbClr val="3E7090"/>
      </a:accent2>
      <a:accent3>
        <a:srgbClr val="93A5A8"/>
      </a:accent3>
      <a:accent4>
        <a:srgbClr val="627272"/>
      </a:accent4>
      <a:accent5>
        <a:srgbClr val="BDA07D"/>
      </a:accent5>
      <a:accent6>
        <a:srgbClr val="D8CAB7"/>
      </a:accent6>
      <a:hlink>
        <a:srgbClr val="0563C1"/>
      </a:hlink>
      <a:folHlink>
        <a:srgbClr val="954F72"/>
      </a:folHlink>
    </a:clrScheme>
    <a:fontScheme name="Custom 24">
      <a:majorFont>
        <a:latin typeface="Segoe UI Ligh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33468121_win32_CP_V3" id="{DB41292E-DA07-4A60-84D2-21F0B686AF93}" vid="{CD2DD4A9-674C-44A3-BA93-D7C3019ED0B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  <Background xmlns="71af3243-3dd4-4a8d-8c0d-dd76da1f02a5">false</Background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2AF5DA8-6387-4138-BF96-B65D39F2FC2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279BBA1-1277-4614-8DDE-B2EB2275122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E47603A-423C-4B8F-AA3D-8E6FA47105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Coastal presentation</Template>
  <TotalTime>97</TotalTime>
  <Words>850</Words>
  <Application>Microsoft Office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Arial Black</vt:lpstr>
      <vt:lpstr>Arial Unicode MS</vt:lpstr>
      <vt:lpstr>Calibri</vt:lpstr>
      <vt:lpstr>Segoe UI Light</vt:lpstr>
      <vt:lpstr>Custom</vt:lpstr>
      <vt:lpstr>Integrating R and Python Scripts in Power BI</vt:lpstr>
      <vt:lpstr>Why Integrate R and Python in Power BI?</vt:lpstr>
      <vt:lpstr>PowerPoint Presentation</vt:lpstr>
      <vt:lpstr>PowerPoint Presentation</vt:lpstr>
      <vt:lpstr>PowerPoint Presentation</vt:lpstr>
      <vt:lpstr>How Python and R is works in Power BI</vt:lpstr>
      <vt:lpstr>PowerPoint Presentation</vt:lpstr>
      <vt:lpstr>PowerPoint Presentation</vt:lpstr>
      <vt:lpstr>CONCLUSION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Thahliya M</dc:creator>
  <cp:lastModifiedBy>Thahliya M</cp:lastModifiedBy>
  <cp:revision>4</cp:revision>
  <dcterms:created xsi:type="dcterms:W3CDTF">2024-10-30T16:34:42Z</dcterms:created>
  <dcterms:modified xsi:type="dcterms:W3CDTF">2024-11-14T17:24:03Z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