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57" r:id="rId6"/>
    <p:sldId id="286" r:id="rId7"/>
    <p:sldId id="288" r:id="rId8"/>
    <p:sldId id="289" r:id="rId9"/>
    <p:sldId id="299" r:id="rId10"/>
    <p:sldId id="29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12/6/2024</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1AE53-5947-3555-0D87-B08F05DC31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71C6F3-A032-6FD4-7FD2-53F6C9D42B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107F4F-6B80-34D5-CBEB-421E2B786F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7D20B9-D560-221B-4459-44CD96407FA7}"/>
              </a:ext>
            </a:extLst>
          </p:cNvPr>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3880441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Righ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anchor="ctr" anchorCtr="0">
            <a:noAutofit/>
          </a:bodyPr>
          <a:lstStyle>
            <a:lvl1pPr>
              <a:defRPr sz="6000" b="1">
                <a:latin typeface="+mj-lt"/>
              </a:defRPr>
            </a:lvl1pPr>
          </a:lstStyle>
          <a:p>
            <a:r>
              <a:rPr lang="en-US" dirty="0"/>
              <a:t>Click to add title</a:t>
            </a:r>
          </a:p>
        </p:txBody>
      </p:sp>
      <p:sp>
        <p:nvSpPr>
          <p:cNvPr id="15" name="Picture Placeholder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a:t>Click icon to add picture</a:t>
            </a: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7ABED-9B03-7E17-9ED3-E6BE38DC1E9E}"/>
              </a:ext>
            </a:extLst>
          </p:cNvPr>
          <p:cNvSpPr>
            <a:spLocks noGrp="1"/>
          </p:cNvSpPr>
          <p:nvPr>
            <p:ph type="ctrTitle"/>
          </p:nvPr>
        </p:nvSpPr>
        <p:spPr/>
        <p:txBody>
          <a:bodyPr/>
          <a:lstStyle/>
          <a:p>
            <a:r>
              <a:rPr lang="en-US" dirty="0"/>
              <a:t>MySQL JSON Data Type &amp; Functions</a:t>
            </a:r>
            <a:endParaRPr lang="en-IN" dirty="0"/>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982160" y="471696"/>
            <a:ext cx="9779182" cy="3366815"/>
          </a:xfrm>
        </p:spPr>
        <p:txBody>
          <a:bodyPr vert="horz" lIns="91440" tIns="45720" rIns="91440" bIns="45720" rtlCol="0" anchor="t">
            <a:noAutofit/>
          </a:bodyPr>
          <a:lstStyle/>
          <a:p>
            <a:r>
              <a:rPr lang="en-IN" sz="3600" b="1" dirty="0"/>
              <a:t>Introduction to JSON in MySQL</a:t>
            </a:r>
          </a:p>
          <a:p>
            <a:pPr>
              <a:buFont typeface="Arial" panose="020B0604020202020204" pitchFamily="34" charset="0"/>
              <a:buChar char="•"/>
            </a:pPr>
            <a:r>
              <a:rPr lang="en-IN" b="1" dirty="0"/>
              <a:t>JSON Data Type</a:t>
            </a:r>
            <a:r>
              <a:rPr lang="en-IN" dirty="0"/>
              <a:t>: Stores JSON-formatted data as a native binary format for efficient storage and access.</a:t>
            </a:r>
          </a:p>
          <a:p>
            <a:pPr>
              <a:buFont typeface="Arial" panose="020B0604020202020204" pitchFamily="34" charset="0"/>
              <a:buChar char="•"/>
            </a:pPr>
            <a:r>
              <a:rPr lang="en-IN" b="1" dirty="0"/>
              <a:t>Key Benefits</a:t>
            </a:r>
            <a:r>
              <a:rPr lang="en-IN" dirty="0"/>
              <a:t>:</a:t>
            </a:r>
          </a:p>
          <a:p>
            <a:pPr marL="742950" lvl="1" indent="-285750">
              <a:buFont typeface="Arial" panose="020B0604020202020204" pitchFamily="34" charset="0"/>
              <a:buChar char="•"/>
            </a:pPr>
            <a:r>
              <a:rPr lang="en-IN" dirty="0"/>
              <a:t>Data validation: Ensures valid JSON.</a:t>
            </a:r>
          </a:p>
          <a:p>
            <a:pPr marL="742950" lvl="1" indent="-285750">
              <a:buFont typeface="Arial" panose="020B0604020202020204" pitchFamily="34" charset="0"/>
              <a:buChar char="•"/>
            </a:pPr>
            <a:r>
              <a:rPr lang="en-IN" dirty="0"/>
              <a:t>Flexibility: Stores semi-structured data.</a:t>
            </a:r>
          </a:p>
          <a:p>
            <a:pPr marL="742950" lvl="1" indent="-285750">
              <a:buFont typeface="Arial" panose="020B0604020202020204" pitchFamily="34" charset="0"/>
              <a:buChar char="•"/>
            </a:pPr>
            <a:r>
              <a:rPr lang="en-IN" dirty="0"/>
              <a:t>Performance: Optimized access to JSON elements.</a:t>
            </a:r>
          </a:p>
          <a:p>
            <a:pPr marL="742950" lvl="1" indent="-285750">
              <a:buFont typeface="Arial" panose="020B0604020202020204" pitchFamily="34" charset="0"/>
              <a:buChar char="•"/>
            </a:pPr>
            <a:endParaRPr lang="en-IN" dirty="0"/>
          </a:p>
          <a:p>
            <a:r>
              <a:rPr lang="en-US" b="1" dirty="0"/>
              <a:t>JSON Data Type Features</a:t>
            </a:r>
          </a:p>
          <a:p>
            <a:pPr>
              <a:buFont typeface="Arial" panose="020B0604020202020204" pitchFamily="34" charset="0"/>
              <a:buChar char="•"/>
            </a:pPr>
            <a:r>
              <a:rPr lang="en-US" dirty="0"/>
              <a:t>Stored in </a:t>
            </a:r>
            <a:r>
              <a:rPr lang="en-US" b="1" dirty="0"/>
              <a:t>binary</a:t>
            </a:r>
            <a:r>
              <a:rPr lang="en-US" dirty="0"/>
              <a:t> format for efficient parsing and searching.</a:t>
            </a:r>
          </a:p>
          <a:p>
            <a:pPr>
              <a:buFont typeface="Arial" panose="020B0604020202020204" pitchFamily="34" charset="0"/>
              <a:buChar char="•"/>
            </a:pPr>
            <a:r>
              <a:rPr lang="en-US" dirty="0"/>
              <a:t>Ensures </a:t>
            </a:r>
            <a:r>
              <a:rPr lang="en-US" b="1" dirty="0"/>
              <a:t>data integrity</a:t>
            </a:r>
            <a:r>
              <a:rPr lang="en-US" dirty="0"/>
              <a:t> by allowing only valid JSON documents.</a:t>
            </a:r>
          </a:p>
          <a:p>
            <a:pPr>
              <a:buFont typeface="Arial" panose="020B0604020202020204" pitchFamily="34" charset="0"/>
              <a:buChar char="•"/>
            </a:pPr>
            <a:r>
              <a:rPr lang="en-US" dirty="0"/>
              <a:t>Supports </a:t>
            </a:r>
            <a:r>
              <a:rPr lang="en-US" b="1" dirty="0"/>
              <a:t>arrays, objects, and nested structures</a:t>
            </a:r>
            <a:r>
              <a:rPr lang="en-US" dirty="0"/>
              <a:t>.</a:t>
            </a:r>
          </a:p>
          <a:p>
            <a:pPr lvl="1"/>
            <a:endParaRPr lang="en-IN" dirty="0"/>
          </a:p>
          <a:p>
            <a:endParaRPr lang="en-US" dirty="0"/>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5E146-A47C-215D-87B1-5157D37A8C6A}"/>
              </a:ext>
            </a:extLst>
          </p:cNvPr>
          <p:cNvSpPr>
            <a:spLocks noGrp="1" noChangeArrowheads="1"/>
          </p:cNvSpPr>
          <p:nvPr>
            <p:ph type="title"/>
          </p:nvPr>
        </p:nvSpPr>
        <p:spPr bwMode="auto">
          <a:xfrm>
            <a:off x="814031" y="0"/>
            <a:ext cx="9386290"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Creating JSON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TABLE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 ( id INT AUTO_INCREMENT PRIMARY KEY, data JSON ); </a:t>
            </a:r>
            <a:br>
              <a:rPr kumimoji="0" lang="en-US" altLang="en-US" sz="2400" b="0" i="0" u="none" strike="noStrike" cap="none" normalizeH="0" baseline="0" dirty="0">
                <a:ln>
                  <a:noFill/>
                </a:ln>
                <a:solidFill>
                  <a:schemeClr val="tx1"/>
                </a:solidFill>
                <a:effectLst/>
                <a:latin typeface="Arial Unicode MS"/>
              </a:rPr>
            </a:b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Insert JSON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INSERT INTO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 (data) VALUES ('{"name": "John", "age": 30}’);</a:t>
            </a:r>
            <a:br>
              <a:rPr kumimoji="0" lang="en-US" altLang="en-US" sz="2400" b="0" i="0" u="none" strike="noStrike" cap="none" normalizeH="0" baseline="0" dirty="0">
                <a:ln>
                  <a:noFill/>
                </a:ln>
                <a:solidFill>
                  <a:schemeClr val="tx1"/>
                </a:solidFill>
                <a:effectLst/>
                <a:latin typeface="Arial Unicode MS"/>
              </a:rPr>
            </a:br>
            <a:br>
              <a:rPr kumimoji="0" lang="en-US" altLang="en-US" sz="2400" b="0" i="0" u="none" strike="noStrike" cap="none" normalizeH="0" baseline="0" dirty="0">
                <a:ln>
                  <a:noFill/>
                </a:ln>
                <a:solidFill>
                  <a:schemeClr val="tx1"/>
                </a:solidFill>
                <a:effectLst/>
                <a:latin typeface="Arial Unicode MS"/>
              </a:rPr>
            </a:b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551DBC3-E73C-E766-B3E5-330D05A4AF62}"/>
              </a:ext>
            </a:extLst>
          </p:cNvPr>
          <p:cNvSpPr>
            <a:spLocks noChangeArrowheads="1"/>
          </p:cNvSpPr>
          <p:nvPr/>
        </p:nvSpPr>
        <p:spPr bwMode="auto">
          <a:xfrm>
            <a:off x="642095" y="3530082"/>
            <a:ext cx="1062789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Common JSON Functions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Retrieving JSON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JSON_EXTRACT(</a:t>
            </a:r>
            <a:r>
              <a:rPr kumimoji="0" lang="en-US" altLang="en-US" sz="2400" b="0" i="0" u="none" strike="noStrike" cap="none" normalizeH="0" baseline="0" dirty="0" err="1">
                <a:ln>
                  <a:noFill/>
                </a:ln>
                <a:solidFill>
                  <a:schemeClr val="tx1"/>
                </a:solidFill>
                <a:effectLst/>
                <a:latin typeface="Arial Unicode MS"/>
              </a:rPr>
              <a:t>json_doc</a:t>
            </a:r>
            <a:r>
              <a:rPr kumimoji="0" lang="en-US" altLang="en-US" sz="2400" b="0" i="0" u="none" strike="noStrike" cap="none" normalizeH="0" baseline="0" dirty="0">
                <a:ln>
                  <a:noFill/>
                </a:ln>
                <a:solidFill>
                  <a:schemeClr val="tx1"/>
                </a:solidFill>
                <a:effectLst/>
                <a:latin typeface="Arial Unicode MS"/>
              </a:rPr>
              <a:t>, path)</a:t>
            </a:r>
            <a:r>
              <a:rPr kumimoji="0" lang="en-US" altLang="en-US" sz="2400" b="0" i="0" u="none" strike="noStrike" cap="none" normalizeH="0" baseline="0" dirty="0">
                <a:ln>
                  <a:noFill/>
                </a:ln>
                <a:solidFill>
                  <a:schemeClr val="tx1"/>
                </a:solidFill>
                <a:effectLst/>
              </a:rPr>
              <a:t>: Extracts value(s) using a JSON path.</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JSON_EXTRACT(data, '$.name') AS Name FROM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 </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-&gt;</a:t>
            </a:r>
            <a:r>
              <a:rPr kumimoji="0" lang="en-US" altLang="en-US" sz="2400" b="0" i="0" u="none" strike="noStrike" cap="none" normalizeH="0" baseline="0" dirty="0">
                <a:ln>
                  <a:noFill/>
                </a:ln>
                <a:solidFill>
                  <a:schemeClr val="tx1"/>
                </a:solidFill>
                <a:effectLst/>
              </a:rPr>
              <a:t> (shortcut for JSON_EXTRACT):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data-&gt;'$.name' AS Name FROM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8F2801A-74C9-C8D2-30FB-ABE9A84945DF}"/>
              </a:ext>
            </a:extLst>
          </p:cNvPr>
          <p:cNvSpPr>
            <a:spLocks noGrp="1" noChangeArrowheads="1"/>
          </p:cNvSpPr>
          <p:nvPr>
            <p:ph type="subTitle" idx="1"/>
          </p:nvPr>
        </p:nvSpPr>
        <p:spPr bwMode="auto">
          <a:xfrm>
            <a:off x="459144" y="-184666"/>
            <a:ext cx="1132542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Updating JSON Values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JSON_SET(</a:t>
            </a:r>
            <a:r>
              <a:rPr kumimoji="0" lang="en-US" altLang="en-US" sz="2400" b="0" i="0" u="none" strike="noStrike" cap="none" normalizeH="0" baseline="0" dirty="0" err="1">
                <a:ln>
                  <a:noFill/>
                </a:ln>
                <a:solidFill>
                  <a:schemeClr val="tx1"/>
                </a:solidFill>
                <a:effectLst/>
                <a:latin typeface="Arial Unicode MS"/>
              </a:rPr>
              <a:t>json_doc</a:t>
            </a:r>
            <a:r>
              <a:rPr kumimoji="0" lang="en-US" altLang="en-US" sz="2400" b="0" i="0" u="none" strike="noStrike" cap="none" normalizeH="0" baseline="0" dirty="0">
                <a:ln>
                  <a:noFill/>
                </a:ln>
                <a:solidFill>
                  <a:schemeClr val="tx1"/>
                </a:solidFill>
                <a:effectLst/>
                <a:latin typeface="Arial Unicode MS"/>
              </a:rPr>
              <a:t>, path, value)</a:t>
            </a:r>
            <a:r>
              <a:rPr kumimoji="0" lang="en-US" altLang="en-US" sz="2400" b="0" i="0" u="none" strike="noStrike" cap="none" normalizeH="0" baseline="0" dirty="0">
                <a:ln>
                  <a:noFill/>
                </a:ln>
                <a:solidFill>
                  <a:schemeClr val="tx1"/>
                </a:solidFill>
                <a:effectLst/>
              </a:rPr>
              <a:t>: Updates or inserts a value.</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UPDATE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 SET data = JSON_SET(data, '$.age', 35);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Arial" panose="020B0604020202020204" pitchFamily="34" charset="0"/>
              </a:rPr>
              <a:t>Checking Key Existence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JSON_CONTAINS(</a:t>
            </a:r>
            <a:r>
              <a:rPr kumimoji="0" lang="en-US" altLang="en-US" sz="2400" b="0" i="0" u="none" strike="noStrike" cap="none" normalizeH="0" baseline="0" dirty="0" err="1">
                <a:ln>
                  <a:noFill/>
                </a:ln>
                <a:solidFill>
                  <a:schemeClr val="tx1"/>
                </a:solidFill>
                <a:effectLst/>
                <a:latin typeface="Arial Unicode MS"/>
              </a:rPr>
              <a:t>json_doc</a:t>
            </a:r>
            <a:r>
              <a:rPr kumimoji="0" lang="en-US" altLang="en-US" sz="2400" b="0" i="0" u="none" strike="noStrike" cap="none" normalizeH="0" baseline="0" dirty="0">
                <a:ln>
                  <a:noFill/>
                </a:ln>
                <a:solidFill>
                  <a:schemeClr val="tx1"/>
                </a:solidFill>
                <a:effectLst/>
                <a:latin typeface="Arial Unicode MS"/>
              </a:rPr>
              <a:t>, value, path)</a:t>
            </a:r>
            <a:r>
              <a:rPr kumimoji="0" lang="en-US" altLang="en-US" sz="2400" b="0" i="0" u="none" strike="noStrike" cap="none" normalizeH="0" baseline="0" dirty="0">
                <a:ln>
                  <a:noFill/>
                </a:ln>
                <a:solidFill>
                  <a:schemeClr val="tx1"/>
                </a:solidFill>
                <a:effectLst/>
              </a:rPr>
              <a:t>: Checks if a value exists.</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JSON_CONTAINS(data, '"John"', '$.name') FROM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Manipulating JSON Arrays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JSON_ARRAY_APPEND(</a:t>
            </a:r>
            <a:r>
              <a:rPr kumimoji="0" lang="en-US" altLang="en-US" sz="2400" b="0" i="0" u="none" strike="noStrike" cap="none" normalizeH="0" baseline="0" dirty="0" err="1">
                <a:ln>
                  <a:noFill/>
                </a:ln>
                <a:solidFill>
                  <a:schemeClr val="tx1"/>
                </a:solidFill>
                <a:effectLst/>
                <a:latin typeface="Arial Unicode MS"/>
              </a:rPr>
              <a:t>json_doc</a:t>
            </a:r>
            <a:r>
              <a:rPr kumimoji="0" lang="en-US" altLang="en-US" sz="2400" b="0" i="0" u="none" strike="noStrike" cap="none" normalizeH="0" baseline="0" dirty="0">
                <a:ln>
                  <a:noFill/>
                </a:ln>
                <a:solidFill>
                  <a:schemeClr val="tx1"/>
                </a:solidFill>
                <a:effectLst/>
                <a:latin typeface="Arial Unicode MS"/>
              </a:rPr>
              <a:t>, path, value)</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a:ln>
                  <a:noFill/>
                </a:ln>
                <a:solidFill>
                  <a:schemeClr val="tx1"/>
                </a:solidFill>
                <a:effectLst/>
                <a:latin typeface="Arial Unicode MS"/>
              </a:rPr>
              <a:t>sql</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UPDATE </a:t>
            </a:r>
            <a:r>
              <a:rPr kumimoji="0" lang="en-US" altLang="en-US" sz="2400" b="0" i="0" u="none" strike="noStrike" cap="none" normalizeH="0" baseline="0" dirty="0" err="1">
                <a:ln>
                  <a:noFill/>
                </a:ln>
                <a:solidFill>
                  <a:schemeClr val="tx1"/>
                </a:solidFill>
                <a:effectLst/>
                <a:latin typeface="Arial Unicode MS"/>
              </a:rPr>
              <a:t>sample_table</a:t>
            </a:r>
            <a:r>
              <a:rPr kumimoji="0" lang="en-US" altLang="en-US" sz="2400" b="0" i="0" u="none" strike="noStrike" cap="none" normalizeH="0" baseline="0" dirty="0">
                <a:ln>
                  <a:noFill/>
                </a:ln>
                <a:solidFill>
                  <a:schemeClr val="tx1"/>
                </a:solidFill>
                <a:effectLst/>
                <a:latin typeface="Arial Unicode MS"/>
              </a:rPr>
              <a:t> SET data = JSON_ARRAY_APPEND(data, '$.hobbies', 'coding');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9FC7F20-BFE0-B10C-0C44-EB863A59C4D4}"/>
              </a:ext>
            </a:extLst>
          </p:cNvPr>
          <p:cNvSpPr>
            <a:spLocks noGrp="1" noChangeArrowheads="1"/>
          </p:cNvSpPr>
          <p:nvPr>
            <p:ph type="title"/>
          </p:nvPr>
        </p:nvSpPr>
        <p:spPr bwMode="auto">
          <a:xfrm>
            <a:off x="1202062" y="1120676"/>
            <a:ext cx="587680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a:ln>
                  <a:noFill/>
                </a:ln>
                <a:solidFill>
                  <a:schemeClr val="tx1"/>
                </a:solidFill>
                <a:effectLst/>
                <a:latin typeface="Arial" panose="020B0604020202020204" pitchFamily="34" charset="0"/>
              </a:rPr>
              <a:t>JSON Path Syntax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 refers to the root of the JSON document.</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 accesses child elements (</a:t>
            </a:r>
            <a:r>
              <a:rPr kumimoji="0" lang="en-US" altLang="en-US" sz="2400" b="0" i="0" u="none" strike="noStrike" cap="none" normalizeH="0" baseline="0">
                <a:ln>
                  <a:noFill/>
                </a:ln>
                <a:solidFill>
                  <a:schemeClr val="tx1"/>
                </a:solidFill>
                <a:effectLst/>
                <a:latin typeface="Arial Unicode MS"/>
              </a:rPr>
              <a:t>$.name</a:t>
            </a:r>
            <a:r>
              <a:rPr kumimoji="0" lang="en-US" altLang="en-US" sz="2400" b="0" i="0" u="none" strike="noStrike" cap="none" normalizeH="0" baseline="0">
                <a:ln>
                  <a:noFill/>
                </a:ln>
                <a:solidFill>
                  <a:schemeClr val="tx1"/>
                </a:solidFill>
                <a:effectLst/>
              </a:rPr>
              <a:t>).</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[index]</a:t>
            </a:r>
            <a:r>
              <a:rPr kumimoji="0" lang="en-US" altLang="en-US" sz="2400" b="0" i="0" u="none" strike="noStrike" cap="none" normalizeH="0" baseline="0">
                <a:ln>
                  <a:noFill/>
                </a:ln>
                <a:solidFill>
                  <a:schemeClr val="tx1"/>
                </a:solidFill>
                <a:effectLst/>
              </a:rPr>
              <a:t> for arrays (</a:t>
            </a:r>
            <a:r>
              <a:rPr kumimoji="0" lang="en-US" altLang="en-US" sz="2400" b="0" i="0" u="none" strike="noStrike" cap="none" normalizeH="0" baseline="0">
                <a:ln>
                  <a:noFill/>
                </a:ln>
                <a:solidFill>
                  <a:schemeClr val="tx1"/>
                </a:solidFill>
                <a:effectLst/>
                <a:latin typeface="Arial Unicode MS"/>
              </a:rPr>
              <a:t>$.hobbies[0]</a:t>
            </a:r>
            <a:r>
              <a:rPr kumimoji="0" lang="en-US" altLang="en-US" sz="2400" b="0" i="0" u="none" strike="noStrike" cap="none" normalizeH="0" baseline="0">
                <a:ln>
                  <a:noFill/>
                </a:ln>
                <a:solidFill>
                  <a:schemeClr val="tx1"/>
                </a:solidFill>
                <a:effectLst/>
              </a:rPr>
              <a:t>).</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a:ln>
                  <a:noFill/>
                </a:ln>
                <a:solidFill>
                  <a:schemeClr val="tx1"/>
                </a:solidFill>
                <a:effectLst/>
                <a:latin typeface="Arial Unicode MS"/>
              </a:rPr>
              <a:t>[*]</a:t>
            </a:r>
            <a:r>
              <a:rPr kumimoji="0" lang="en-US" altLang="en-US" sz="2400" b="0" i="0" u="none" strike="noStrike" cap="none" normalizeH="0" baseline="0">
                <a:ln>
                  <a:noFill/>
                </a:ln>
                <a:solidFill>
                  <a:schemeClr val="tx1"/>
                </a:solidFill>
                <a:effectLst/>
              </a:rPr>
              <a:t> to reference all array elements.</a:t>
            </a:r>
            <a:endParaRPr kumimoji="0" lang="en-US" altLang="en-US" sz="2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533A8-D864-1044-61F2-93AE0C5C03C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2691584-AFF7-6B45-F6B0-41D3DECDFDC6}"/>
              </a:ext>
            </a:extLst>
          </p:cNvPr>
          <p:cNvSpPr>
            <a:spLocks noGrp="1"/>
          </p:cNvSpPr>
          <p:nvPr>
            <p:ph type="subTitle" idx="1"/>
          </p:nvPr>
        </p:nvSpPr>
        <p:spPr>
          <a:xfrm>
            <a:off x="85144" y="3065881"/>
            <a:ext cx="11774064" cy="912850"/>
          </a:xfrm>
        </p:spPr>
        <p:txBody>
          <a:bodyPr/>
          <a:lstStyle/>
          <a:p>
            <a:r>
              <a:rPr lang="en-US" b="1" dirty="0">
                <a:solidFill>
                  <a:schemeClr val="tx1"/>
                </a:solidFill>
              </a:rPr>
              <a:t>Conclusion</a:t>
            </a:r>
          </a:p>
          <a:p>
            <a:r>
              <a:rPr lang="en-US" dirty="0">
                <a:solidFill>
                  <a:schemeClr val="tx1"/>
                </a:solidFill>
              </a:rPr>
              <a:t>The JSON data type in MySQL offers a robust solution for managing semi-structured and dynamic data within a relational database. By combining the flexibility of JSON with the power of SQL, MySQL enables efficient data storage, querying, and manipulation. While it is ideal for use cases like storing user preferences, event logs, or API responses, it should be used with caution in scenarios requiring frequent relational joins or high-performance indexing. Leveraging JSON functions effectively allows developers to create dynamic and scalable applications, but understanding its limitations ensures the right balance between flexibility and performance in database design.</a:t>
            </a:r>
            <a:endParaRPr lang="en-US" b="1"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209262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If you have any questions?</a:t>
            </a:r>
          </a:p>
          <a:p>
            <a:r>
              <a:rPr lang="en-US" dirty="0"/>
              <a:t>thahliyamist@gmail.com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Transaction Management and ACID Properties,Day39</Template>
  <TotalTime>38</TotalTime>
  <Words>478</Words>
  <Application>Microsoft Office PowerPoint</Application>
  <PresentationFormat>Widescreen</PresentationFormat>
  <Paragraphs>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Unicode MS</vt:lpstr>
      <vt:lpstr>Calibri</vt:lpstr>
      <vt:lpstr>Tenorite</vt:lpstr>
      <vt:lpstr>Custom</vt:lpstr>
      <vt:lpstr>MySQL JSON Data Type &amp; Functions</vt:lpstr>
      <vt:lpstr>PowerPoint Presentation</vt:lpstr>
      <vt:lpstr>Creating JSON Columns  CREATE TABLE sample_table ( id INT AUTO_INCREMENT PRIMARY KEY, data JSON );   Insert JSON data:  INSERT INTO sample_table (data) VALUES ('{"name": "John", "age": 30}’);  </vt:lpstr>
      <vt:lpstr>PowerPoint Presentation</vt:lpstr>
      <vt:lpstr>JSON Path Syntax $ refers to the root of the JSON document. . accesses child elements ($.name). [index] for arrays ($.hobbies[0]). [*] to reference all array elements.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2024-12-06T08:41:30Z</dcterms:created>
  <dcterms:modified xsi:type="dcterms:W3CDTF">2024-12-06T09:20:25Z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