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theme/themeOverride7.xml" ContentType="application/vnd.openxmlformats-officedocument.themeOverride+xml"/>
  <Override PartName="/ppt/notesSlides/notesSlide6.xml" ContentType="application/vnd.openxmlformats-officedocument.presentationml.notesSlide+xml"/>
  <Override PartName="/ppt/theme/themeOverride8.xml" ContentType="application/vnd.openxmlformats-officedocument.themeOverride+xml"/>
  <Override PartName="/ppt/notesSlides/notesSlide7.xml" ContentType="application/vnd.openxmlformats-officedocument.presentationml.notesSlide+xml"/>
  <Override PartName="/ppt/theme/themeOverride9.xml" ContentType="application/vnd.openxmlformats-officedocument.themeOverr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78" r:id="rId5"/>
    <p:sldId id="280" r:id="rId6"/>
    <p:sldId id="281" r:id="rId7"/>
    <p:sldId id="282" r:id="rId8"/>
    <p:sldId id="283" r:id="rId9"/>
    <p:sldId id="284" r:id="rId10"/>
    <p:sldId id="287" r:id="rId11"/>
    <p:sldId id="286" r:id="rId12"/>
    <p:sldId id="2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8" d="100"/>
          <a:sy n="78" d="100"/>
        </p:scale>
        <p:origin x="1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AAF8D-CDC1-1BAC-132B-05B028F86B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A6D95E-A5DF-6197-5D4C-D9CBEE5B0C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C112F5-6AE1-B7B4-9D46-EEC0EEB2CD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799E9D-D6FB-1BFB-CD11-4D7580E3799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675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6E451-2C0E-1B09-CDD9-F1D399E8D8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0B14A8-FE29-4074-E12A-37EE2A168F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E1A192-3717-4951-682A-94AC864DAD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27EEDA5-FA5A-8A3C-C94D-E107FF48102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9430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61B5C-90E5-F5FA-2CEB-B4ADAB7380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41E760-ACEC-BFFB-AA14-06604BAECE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0F65AC-90BE-22EF-0216-51E3B148550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CB46B1A-55F8-67F6-2322-2075D3E6C4B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7057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90EB0-3091-04B8-0927-EDD0813A50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7F79C2-2E81-732E-09DA-56A0BE5E88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EDC9BA-5B1D-5D0C-E2BC-FE28BEB14A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FC59416-401A-DE18-EF12-E3F9F2BD84C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2903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8ADE7-8871-960B-1F6B-10B774B15E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E53B42-BE6A-CA11-FAF0-6B8CA8BCA0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6B4A57-B09B-3A36-B6A9-6241F6AE99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9E7E22-25B8-D01D-8F5E-BA62A48B79B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5656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69671-6747-A14F-E51D-4CA3DE1F76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F10367-86A5-B257-BE10-6EAE02251F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9A9FC0-553C-DB25-FB86-D2D12F83AF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4B5965-955E-01D7-21B9-03F7167C781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2513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27C30-3F57-6BBA-5F48-2A596554C3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1FEFEC-8955-8143-17DE-80EBA10176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15C74F-7D48-B528-9C52-A27AC30C34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E7F21AD-FF8B-E0B4-1839-7FE89AF38A8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2351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A50BB-EE8B-FCCB-C448-3010909765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CC645D-E8BE-51C3-D241-42C1F43D2E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3C95F1-194A-5741-F57B-DD234AC40CA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A78CA5-28FC-617A-C380-71DBCD4E6F6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4061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11/1/2024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11/1/2024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8.pn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8.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6.xml"/><Relationship Id="rId5" Type="http://schemas.openxmlformats.org/officeDocument/2006/relationships/image" Target="../media/image8.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7.xml"/><Relationship Id="rId5" Type="http://schemas.openxmlformats.org/officeDocument/2006/relationships/image" Target="../media/image8.pn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8.pn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9.xml"/><Relationship Id="rId5" Type="http://schemas.openxmlformats.org/officeDocument/2006/relationships/image" Target="../media/image8.pn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400" b="1" dirty="0"/>
              <a:t>Using Custom Visuals in Power BI</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F037474-B726-83D2-CDAA-781B770AE3A5}"/>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C1E37D05-AF8B-3C30-188C-3793E8793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E511E459-3D46-7BBE-C0DD-36BDE8905076}"/>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2091BC5F-FC24-5088-1A5F-112D857060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4" name="Content Placeholder 2">
            <a:extLst>
              <a:ext uri="{FF2B5EF4-FFF2-40B4-BE49-F238E27FC236}">
                <a16:creationId xmlns:a16="http://schemas.microsoft.com/office/drawing/2014/main" id="{EEEDB0A0-9710-30B8-F809-E614F68266DE}"/>
              </a:ext>
            </a:extLst>
          </p:cNvPr>
          <p:cNvSpPr>
            <a:spLocks noGrp="1"/>
          </p:cNvSpPr>
          <p:nvPr>
            <p:ph idx="1"/>
          </p:nvPr>
        </p:nvSpPr>
        <p:spPr>
          <a:xfrm>
            <a:off x="5981656" y="-224108"/>
            <a:ext cx="6210343" cy="4058751"/>
          </a:xfrm>
        </p:spPr>
        <p:txBody>
          <a:bodyPr anchor="t">
            <a:noAutofit/>
          </a:bodyPr>
          <a:lstStyle/>
          <a:p>
            <a:pPr marL="36900" indent="0">
              <a:buNone/>
            </a:pPr>
            <a:endParaRPr lang="en-US" sz="2000" b="1" dirty="0">
              <a:solidFill>
                <a:schemeClr val="bg1"/>
              </a:solidFill>
              <a:effectLst/>
            </a:endParaRPr>
          </a:p>
          <a:p>
            <a:pPr>
              <a:buFont typeface="Arial" panose="020B0604020202020204" pitchFamily="34" charset="0"/>
              <a:buChar char="•"/>
            </a:pPr>
            <a:r>
              <a:rPr lang="en-US" sz="3200" b="1" dirty="0">
                <a:solidFill>
                  <a:schemeClr val="bg1"/>
                </a:solidFill>
                <a:effectLst/>
              </a:rPr>
              <a:t>What are Custom Visuals in Power BI?</a:t>
            </a:r>
            <a:endParaRPr lang="en-US" sz="3200" dirty="0">
              <a:solidFill>
                <a:schemeClr val="bg1"/>
              </a:solidFill>
              <a:effectLst/>
            </a:endParaRPr>
          </a:p>
          <a:p>
            <a:pPr marL="742950" lvl="1" indent="-285750">
              <a:buFont typeface="Arial" panose="020B0604020202020204" pitchFamily="34" charset="0"/>
              <a:buChar char="•"/>
            </a:pPr>
            <a:r>
              <a:rPr lang="en-US" sz="2000" dirty="0">
                <a:solidFill>
                  <a:schemeClr val="bg1"/>
                </a:solidFill>
                <a:effectLst/>
              </a:rPr>
              <a:t>Definition: Custom visuals are visualizations created by the Power BI community, Microsoft partners, or users themselves to provide enhanced visualization capabilities beyond the standard offerings.</a:t>
            </a:r>
          </a:p>
          <a:p>
            <a:pPr marL="742950" lvl="1" indent="-285750">
              <a:buFont typeface="Arial" panose="020B0604020202020204" pitchFamily="34" charset="0"/>
              <a:buChar char="•"/>
            </a:pPr>
            <a:r>
              <a:rPr lang="en-US" sz="2000" dirty="0">
                <a:solidFill>
                  <a:schemeClr val="bg1"/>
                </a:solidFill>
                <a:effectLst/>
              </a:rPr>
              <a:t>Purpose: They allow users to communicate data insights more effectively, customize presentation formats, and create unique user experiences.</a:t>
            </a:r>
          </a:p>
          <a:p>
            <a:pPr>
              <a:buFont typeface="Arial" panose="020B0604020202020204" pitchFamily="34" charset="0"/>
              <a:buChar char="•"/>
            </a:pPr>
            <a:r>
              <a:rPr lang="en-US" sz="3200" b="1" dirty="0">
                <a:solidFill>
                  <a:schemeClr val="bg1"/>
                </a:solidFill>
                <a:effectLst/>
              </a:rPr>
              <a:t>Why Use Custom Visuals?</a:t>
            </a:r>
            <a:endParaRPr lang="en-US" sz="3200" dirty="0">
              <a:solidFill>
                <a:schemeClr val="bg1"/>
              </a:solidFill>
              <a:effectLst/>
            </a:endParaRPr>
          </a:p>
          <a:p>
            <a:pPr marL="742950" lvl="1" indent="-285750">
              <a:buFont typeface="Arial" panose="020B0604020202020204" pitchFamily="34" charset="0"/>
              <a:buChar char="•"/>
            </a:pPr>
            <a:r>
              <a:rPr lang="en-US" sz="2000" dirty="0">
                <a:solidFill>
                  <a:schemeClr val="bg1"/>
                </a:solidFill>
                <a:effectLst/>
              </a:rPr>
              <a:t>Custom visuals offer flexibility and creativity, helping users adapt to specific data visualization needs.</a:t>
            </a:r>
          </a:p>
          <a:p>
            <a:pPr marL="742950" lvl="1" indent="-285750">
              <a:buFont typeface="Arial" panose="020B0604020202020204" pitchFamily="34" charset="0"/>
              <a:buChar char="•"/>
            </a:pPr>
            <a:r>
              <a:rPr lang="en-US" sz="2000" dirty="0">
                <a:solidFill>
                  <a:schemeClr val="bg1"/>
                </a:solidFill>
                <a:effectLst/>
              </a:rPr>
              <a:t>Benefits include expanded design options, specialized data representations, and more engaging, interactive dashboards.</a:t>
            </a:r>
          </a:p>
          <a:p>
            <a:endParaRPr lang="en-US" sz="2000" dirty="0">
              <a:solidFill>
                <a:schemeClr val="bg1"/>
              </a:solidFill>
              <a:effectLst/>
            </a:endParaRPr>
          </a:p>
        </p:txBody>
      </p:sp>
      <p:pic>
        <p:nvPicPr>
          <p:cNvPr id="5" name="Picture 4">
            <a:extLst>
              <a:ext uri="{FF2B5EF4-FFF2-40B4-BE49-F238E27FC236}">
                <a16:creationId xmlns:a16="http://schemas.microsoft.com/office/drawing/2014/main" id="{E55F94F2-06AC-938F-0880-96AC79438619}"/>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0513" y="-108145"/>
            <a:ext cx="6096000" cy="6857990"/>
          </a:xfrm>
          <a:prstGeom prst="rect">
            <a:avLst/>
          </a:prstGeom>
        </p:spPr>
      </p:pic>
      <p:sp>
        <p:nvSpPr>
          <p:cNvPr id="6" name="TextBox 5">
            <a:extLst>
              <a:ext uri="{FF2B5EF4-FFF2-40B4-BE49-F238E27FC236}">
                <a16:creationId xmlns:a16="http://schemas.microsoft.com/office/drawing/2014/main" id="{8F7B39F7-B147-2B49-1E8C-79108A7D7FB2}"/>
              </a:ext>
            </a:extLst>
          </p:cNvPr>
          <p:cNvSpPr txBox="1"/>
          <p:nvPr/>
        </p:nvSpPr>
        <p:spPr>
          <a:xfrm>
            <a:off x="2871664" y="3320845"/>
            <a:ext cx="45719"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46C4D328-C89A-1285-5781-8EABD4D5C196}"/>
              </a:ext>
            </a:extLst>
          </p:cNvPr>
          <p:cNvSpPr txBox="1"/>
          <p:nvPr/>
        </p:nvSpPr>
        <p:spPr>
          <a:xfrm>
            <a:off x="759543" y="1805268"/>
            <a:ext cx="6100916" cy="1569660"/>
          </a:xfrm>
          <a:prstGeom prst="rect">
            <a:avLst/>
          </a:prstGeom>
          <a:noFill/>
        </p:spPr>
        <p:txBody>
          <a:bodyPr wrap="square">
            <a:spAutoFit/>
          </a:bodyPr>
          <a:lstStyle/>
          <a:p>
            <a:r>
              <a:rPr lang="en-US" sz="4800" b="1" dirty="0">
                <a:solidFill>
                  <a:schemeClr val="bg1"/>
                </a:solidFill>
                <a:effectLst/>
              </a:rPr>
              <a:t>Introduction to Custom Visuals</a:t>
            </a:r>
          </a:p>
        </p:txBody>
      </p:sp>
    </p:spTree>
    <p:extLst>
      <p:ext uri="{BB962C8B-B14F-4D97-AF65-F5344CB8AC3E}">
        <p14:creationId xmlns:p14="http://schemas.microsoft.com/office/powerpoint/2010/main" val="3671267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5B73996-2822-8642-F470-8C64631FADCD}"/>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B0915D2F-4C6C-5B19-EBC7-186B404AB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ACD468B3-030C-270A-B60A-A9FBD95402A0}"/>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C14704BB-C84E-C337-54CC-B1B5BC5132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ECAFD488-5579-41E5-69D0-0E81914E83C8}"/>
              </a:ext>
            </a:extLst>
          </p:cNvPr>
          <p:cNvSpPr>
            <a:spLocks noGrp="1"/>
          </p:cNvSpPr>
          <p:nvPr>
            <p:ph type="title"/>
          </p:nvPr>
        </p:nvSpPr>
        <p:spPr>
          <a:xfrm>
            <a:off x="813118" y="2458550"/>
            <a:ext cx="5291506" cy="970450"/>
          </a:xfrm>
        </p:spPr>
        <p:txBody>
          <a:bodyPr anchor="b">
            <a:noAutofit/>
          </a:bodyPr>
          <a:lstStyle/>
          <a:p>
            <a:pPr algn="l"/>
            <a:r>
              <a:rPr lang="en-IN" sz="4000" dirty="0">
                <a:solidFill>
                  <a:schemeClr val="bg1"/>
                </a:solidFill>
                <a:effectLst/>
              </a:rPr>
              <a:t>Accessing Custom Visuals</a:t>
            </a:r>
            <a:endParaRPr lang="en-US" sz="4000" dirty="0">
              <a:solidFill>
                <a:schemeClr val="bg1"/>
              </a:solidFill>
              <a:effectLst/>
              <a:latin typeface="Arial" panose="020B0604020202020204" pitchFamily="34" charset="0"/>
              <a:cs typeface="Arial" panose="020B0604020202020204" pitchFamily="34" charset="0"/>
            </a:endParaRPr>
          </a:p>
        </p:txBody>
      </p:sp>
      <p:sp>
        <p:nvSpPr>
          <p:cNvPr id="7" name="Rectangle 1">
            <a:extLst>
              <a:ext uri="{FF2B5EF4-FFF2-40B4-BE49-F238E27FC236}">
                <a16:creationId xmlns:a16="http://schemas.microsoft.com/office/drawing/2014/main" id="{14114459-E3CF-CDA4-5FF2-1182DA8814BA}"/>
              </a:ext>
            </a:extLst>
          </p:cNvPr>
          <p:cNvSpPr txBox="1">
            <a:spLocks noChangeArrowheads="1"/>
          </p:cNvSpPr>
          <p:nvPr/>
        </p:nvSpPr>
        <p:spPr bwMode="auto">
          <a:xfrm>
            <a:off x="6212997" y="305068"/>
            <a:ext cx="6096000"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defTabSz="914400" eaLnBrk="0" fontAlgn="base" hangingPunct="0">
              <a:lnSpc>
                <a:spcPct val="100000"/>
              </a:lnSpc>
              <a:spcBef>
                <a:spcPct val="0"/>
              </a:spcBef>
              <a:spcAft>
                <a:spcPct val="0"/>
              </a:spcAft>
              <a:buClrTx/>
              <a:buSzTx/>
              <a:buFontTx/>
              <a:buChar char="•"/>
            </a:pPr>
            <a:r>
              <a:rPr lang="en-US" altLang="en-US" sz="2000" b="1" dirty="0">
                <a:ln>
                  <a:noFill/>
                </a:ln>
                <a:solidFill>
                  <a:schemeClr val="bg1"/>
                </a:solidFill>
                <a:effectLst/>
                <a:latin typeface="Arial" panose="020B0604020202020204" pitchFamily="34" charset="0"/>
              </a:rPr>
              <a:t>Power BI AppSource Marketplace</a:t>
            </a:r>
            <a:r>
              <a:rPr lang="en-US" altLang="en-US" sz="2000" dirty="0">
                <a:ln>
                  <a:noFill/>
                </a:ln>
                <a:solidFill>
                  <a:schemeClr val="bg1"/>
                </a:solidFill>
                <a:effectLst/>
                <a:latin typeface="Arial" panose="020B0604020202020204" pitchFamily="34" charset="0"/>
              </a:rPr>
              <a:t>:</a:t>
            </a:r>
          </a:p>
          <a:p>
            <a:pPr marL="0" indent="0" defTabSz="914400" eaLnBrk="0" fontAlgn="base" hangingPunct="0">
              <a:lnSpc>
                <a:spcPct val="100000"/>
              </a:lnSpc>
              <a:spcBef>
                <a:spcPct val="0"/>
              </a:spcBef>
              <a:spcAft>
                <a:spcPct val="0"/>
              </a:spcAft>
              <a:buClrTx/>
              <a:buSzTx/>
              <a:buFontTx/>
              <a:buChar char="•"/>
            </a:pPr>
            <a:r>
              <a:rPr lang="en-US" altLang="en-US" sz="2000" b="1" dirty="0">
                <a:ln>
                  <a:noFill/>
                </a:ln>
                <a:solidFill>
                  <a:schemeClr val="bg1"/>
                </a:solidFill>
                <a:effectLst/>
                <a:latin typeface="Arial" panose="020B0604020202020204" pitchFamily="34" charset="0"/>
              </a:rPr>
              <a:t>Step 1</a:t>
            </a:r>
            <a:r>
              <a:rPr lang="en-US" altLang="en-US" sz="2000" dirty="0">
                <a:ln>
                  <a:noFill/>
                </a:ln>
                <a:solidFill>
                  <a:schemeClr val="bg1"/>
                </a:solidFill>
                <a:effectLst/>
                <a:latin typeface="Arial" panose="020B0604020202020204" pitchFamily="34" charset="0"/>
              </a:rPr>
              <a:t>: Open Power BI Desktop, navigate to the Visualizations pane, and select the “Get more visuals” (three dots at the bottom).</a:t>
            </a:r>
          </a:p>
          <a:p>
            <a:pPr marL="0" indent="0" defTabSz="914400" eaLnBrk="0" fontAlgn="base" hangingPunct="0">
              <a:lnSpc>
                <a:spcPct val="100000"/>
              </a:lnSpc>
              <a:spcBef>
                <a:spcPct val="0"/>
              </a:spcBef>
              <a:spcAft>
                <a:spcPct val="0"/>
              </a:spcAft>
              <a:buClrTx/>
              <a:buSzTx/>
              <a:buFontTx/>
              <a:buChar char="•"/>
            </a:pPr>
            <a:r>
              <a:rPr lang="en-US" altLang="en-US" sz="2000" b="1" dirty="0">
                <a:ln>
                  <a:noFill/>
                </a:ln>
                <a:solidFill>
                  <a:schemeClr val="bg1"/>
                </a:solidFill>
                <a:effectLst/>
                <a:latin typeface="Arial" panose="020B0604020202020204" pitchFamily="34" charset="0"/>
              </a:rPr>
              <a:t>Step 2</a:t>
            </a:r>
            <a:r>
              <a:rPr lang="en-US" altLang="en-US" sz="2000" dirty="0">
                <a:ln>
                  <a:noFill/>
                </a:ln>
                <a:solidFill>
                  <a:schemeClr val="bg1"/>
                </a:solidFill>
                <a:effectLst/>
                <a:latin typeface="Arial" panose="020B0604020202020204" pitchFamily="34" charset="0"/>
              </a:rPr>
              <a:t>: Choose “Get more visuals,” which opens the AppSource marketplace. AppSource is Power BI’s central marketplace for additional tools, visuals, and add-ins.</a:t>
            </a:r>
          </a:p>
          <a:p>
            <a:pPr marL="0" indent="0" defTabSz="914400" eaLnBrk="0" fontAlgn="base" hangingPunct="0">
              <a:lnSpc>
                <a:spcPct val="100000"/>
              </a:lnSpc>
              <a:spcBef>
                <a:spcPct val="0"/>
              </a:spcBef>
              <a:spcAft>
                <a:spcPct val="0"/>
              </a:spcAft>
              <a:buClrTx/>
              <a:buSzTx/>
              <a:buFontTx/>
              <a:buChar char="•"/>
            </a:pPr>
            <a:r>
              <a:rPr lang="en-US" altLang="en-US" sz="2000" b="1" dirty="0">
                <a:ln>
                  <a:noFill/>
                </a:ln>
                <a:solidFill>
                  <a:schemeClr val="bg1"/>
                </a:solidFill>
                <a:effectLst/>
                <a:latin typeface="Arial" panose="020B0604020202020204" pitchFamily="34" charset="0"/>
              </a:rPr>
              <a:t>Step 3</a:t>
            </a:r>
            <a:r>
              <a:rPr lang="en-US" altLang="en-US" sz="2000" dirty="0">
                <a:ln>
                  <a:noFill/>
                </a:ln>
                <a:solidFill>
                  <a:schemeClr val="bg1"/>
                </a:solidFill>
                <a:effectLst/>
                <a:latin typeface="Arial" panose="020B0604020202020204" pitchFamily="34" charset="0"/>
              </a:rPr>
              <a:t>: Search for and select visuals. The marketplace offers previews, descriptions, and ratings to help users choose visuals that meet their needs.</a:t>
            </a:r>
          </a:p>
          <a:p>
            <a:pPr marL="0" indent="0" defTabSz="914400" eaLnBrk="0" fontAlgn="base" hangingPunct="0">
              <a:lnSpc>
                <a:spcPct val="100000"/>
              </a:lnSpc>
              <a:spcBef>
                <a:spcPct val="0"/>
              </a:spcBef>
              <a:spcAft>
                <a:spcPct val="0"/>
              </a:spcAft>
              <a:buClrTx/>
              <a:buSzTx/>
              <a:buFontTx/>
              <a:buChar char="•"/>
            </a:pPr>
            <a:r>
              <a:rPr lang="en-US" altLang="en-US" sz="2000" b="1" dirty="0">
                <a:ln>
                  <a:noFill/>
                </a:ln>
                <a:solidFill>
                  <a:schemeClr val="bg1"/>
                </a:solidFill>
                <a:effectLst/>
                <a:latin typeface="Arial" panose="020B0604020202020204" pitchFamily="34" charset="0"/>
              </a:rPr>
              <a:t>Importing Custom Visuals</a:t>
            </a:r>
            <a:r>
              <a:rPr lang="en-US" altLang="en-US" sz="2000" dirty="0">
                <a:ln>
                  <a:noFill/>
                </a:ln>
                <a:solidFill>
                  <a:schemeClr val="bg1"/>
                </a:solidFill>
                <a:effectLst/>
                <a:latin typeface="Arial" panose="020B0604020202020204" pitchFamily="34" charset="0"/>
              </a:rPr>
              <a:t>:</a:t>
            </a:r>
          </a:p>
          <a:p>
            <a:pPr marL="0" indent="0" defTabSz="914400" eaLnBrk="0" fontAlgn="base" hangingPunct="0">
              <a:lnSpc>
                <a:spcPct val="100000"/>
              </a:lnSpc>
              <a:spcBef>
                <a:spcPct val="0"/>
              </a:spcBef>
              <a:spcAft>
                <a:spcPct val="0"/>
              </a:spcAft>
              <a:buClrTx/>
              <a:buSzTx/>
              <a:buFontTx/>
              <a:buChar char="•"/>
            </a:pPr>
            <a:r>
              <a:rPr lang="en-US" altLang="en-US" sz="2000" dirty="0">
                <a:ln>
                  <a:noFill/>
                </a:ln>
                <a:solidFill>
                  <a:schemeClr val="bg1"/>
                </a:solidFill>
                <a:effectLst/>
                <a:latin typeface="Arial" panose="020B0604020202020204" pitchFamily="34" charset="0"/>
              </a:rPr>
              <a:t>Once selected, download the visual by clicking “Add.”</a:t>
            </a:r>
          </a:p>
          <a:p>
            <a:pPr marL="0" indent="0" defTabSz="914400" eaLnBrk="0" fontAlgn="base" hangingPunct="0">
              <a:lnSpc>
                <a:spcPct val="100000"/>
              </a:lnSpc>
              <a:spcBef>
                <a:spcPct val="0"/>
              </a:spcBef>
              <a:spcAft>
                <a:spcPct val="0"/>
              </a:spcAft>
              <a:buClrTx/>
              <a:buSzTx/>
              <a:buFontTx/>
              <a:buChar char="•"/>
            </a:pPr>
            <a:r>
              <a:rPr lang="en-US" altLang="en-US" sz="2000" dirty="0">
                <a:ln>
                  <a:noFill/>
                </a:ln>
                <a:solidFill>
                  <a:schemeClr val="bg1"/>
                </a:solidFill>
                <a:effectLst/>
                <a:latin typeface="Arial" panose="020B0604020202020204" pitchFamily="34" charset="0"/>
              </a:rPr>
              <a:t>Alternatively, import visuals by downloading from AppSource and using “Import a visual from a file” if you have visuals stored locally.</a:t>
            </a:r>
          </a:p>
          <a:p>
            <a:pPr marL="0" indent="0" defTabSz="914400" eaLnBrk="0" fontAlgn="base" hangingPunct="0">
              <a:lnSpc>
                <a:spcPct val="100000"/>
              </a:lnSpc>
              <a:spcBef>
                <a:spcPct val="0"/>
              </a:spcBef>
              <a:spcAft>
                <a:spcPct val="0"/>
              </a:spcAft>
              <a:buClrTx/>
              <a:buSzTx/>
              <a:buFontTx/>
              <a:buChar char="•"/>
            </a:pPr>
            <a:r>
              <a:rPr lang="en-US" altLang="en-US" sz="2000" b="1" dirty="0">
                <a:ln>
                  <a:noFill/>
                </a:ln>
                <a:solidFill>
                  <a:schemeClr val="bg1"/>
                </a:solidFill>
                <a:effectLst/>
                <a:latin typeface="Arial" panose="020B0604020202020204" pitchFamily="34" charset="0"/>
              </a:rPr>
              <a:t>Security Note</a:t>
            </a:r>
            <a:r>
              <a:rPr lang="en-US" altLang="en-US" sz="2000" dirty="0">
                <a:ln>
                  <a:noFill/>
                </a:ln>
                <a:solidFill>
                  <a:schemeClr val="bg1"/>
                </a:solidFill>
                <a:effectLst/>
                <a:latin typeface="Arial" panose="020B0604020202020204" pitchFamily="34" charset="0"/>
              </a:rPr>
              <a:t>: Emphasize checking certifications and security standards if working with sensitive data. </a:t>
            </a:r>
          </a:p>
        </p:txBody>
      </p:sp>
      <p:sp>
        <p:nvSpPr>
          <p:cNvPr id="8" name="Content Placeholder 7">
            <a:extLst>
              <a:ext uri="{FF2B5EF4-FFF2-40B4-BE49-F238E27FC236}">
                <a16:creationId xmlns:a16="http://schemas.microsoft.com/office/drawing/2014/main" id="{0546F7BF-8735-1040-ECEE-504F5F8677F7}"/>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008819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90DA93E-EA1A-6C5D-53FF-381215ACD832}"/>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B267FDF7-D859-B451-2DF4-BA3D50A10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46DEA93E-687A-D98C-41FD-3C036CBE1BC2}"/>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E1F2312-EA87-E9CC-AB7B-15F23B8B1A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7AAD3F5E-7B54-31BD-7F63-4F4172B7BBAD}"/>
              </a:ext>
            </a:extLst>
          </p:cNvPr>
          <p:cNvSpPr>
            <a:spLocks noGrp="1"/>
          </p:cNvSpPr>
          <p:nvPr>
            <p:ph type="title"/>
          </p:nvPr>
        </p:nvSpPr>
        <p:spPr>
          <a:xfrm>
            <a:off x="887911" y="2281084"/>
            <a:ext cx="4538124" cy="970450"/>
          </a:xfrm>
        </p:spPr>
        <p:txBody>
          <a:bodyPr anchor="b">
            <a:noAutofit/>
          </a:bodyPr>
          <a:lstStyle/>
          <a:p>
            <a:pPr algn="l"/>
            <a:r>
              <a:rPr lang="en-IN" sz="4800" b="1" dirty="0">
                <a:solidFill>
                  <a:schemeClr val="bg1"/>
                </a:solidFill>
                <a:effectLst/>
              </a:rPr>
              <a:t>Types of Custom Visuals</a:t>
            </a:r>
            <a:endParaRPr lang="en-US" sz="4800" b="1" dirty="0">
              <a:solidFill>
                <a:schemeClr val="bg1"/>
              </a:solidFill>
              <a:effectLst/>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F8ED450A-385A-A736-60EC-AFD6023966FB}"/>
              </a:ext>
            </a:extLst>
          </p:cNvPr>
          <p:cNvSpPr>
            <a:spLocks noGrp="1" noChangeArrowheads="1"/>
          </p:cNvSpPr>
          <p:nvPr>
            <p:ph idx="1"/>
          </p:nvPr>
        </p:nvSpPr>
        <p:spPr bwMode="auto">
          <a:xfrm>
            <a:off x="5610510" y="444488"/>
            <a:ext cx="6590112"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Certified Visuals</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Description: Certified by Microsoft, these visuals undergo rigorous testing for performance, security, and functionality.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Advantages: Reliable, secure, suitable for sensitive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Examples</a:t>
            </a:r>
            <a:r>
              <a:rPr kumimoji="0" lang="en-US" altLang="en-US" sz="1800" b="0" i="0" u="none" strike="noStrike" cap="none" normalizeH="0" baseline="0" dirty="0">
                <a:ln>
                  <a:noFill/>
                </a:ln>
                <a:solidFill>
                  <a:schemeClr val="bg1"/>
                </a:solidFill>
                <a:effectLst/>
                <a:latin typeface="Arial" panose="020B0604020202020204" pitchFamily="34" charset="0"/>
              </a:rPr>
              <a:t>: Key Influencers, Gantt Chart by MAQ Software, and </a:t>
            </a:r>
            <a:r>
              <a:rPr kumimoji="0" lang="en-US" altLang="en-US" sz="1800" b="0" i="0" u="none" strike="noStrike" cap="none" normalizeH="0" baseline="0" dirty="0" err="1">
                <a:ln>
                  <a:noFill/>
                </a:ln>
                <a:solidFill>
                  <a:schemeClr val="bg1"/>
                </a:solidFill>
                <a:effectLst/>
                <a:latin typeface="Arial" panose="020B0604020202020204" pitchFamily="34" charset="0"/>
              </a:rPr>
              <a:t>Mapbox</a:t>
            </a:r>
            <a:r>
              <a:rPr kumimoji="0" lang="en-US" altLang="en-US" sz="1800" b="0" i="0" u="none" strike="noStrike" cap="none" normalizeH="0" baseline="0" dirty="0">
                <a:ln>
                  <a:noFill/>
                </a:ln>
                <a:solidFill>
                  <a:schemeClr val="bg1"/>
                </a:solidFill>
                <a:effectLst/>
                <a:latin typeface="Arial" panose="020B0604020202020204" pitchFamily="34" charset="0"/>
              </a:rPr>
              <a:t> for geospatial visualization.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Community-Sourced Visuals</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Description: Created by Power BI community or third-party developers, these visuals provide broader options, often unique and experimental.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Advantages: Wide variety, innovative, and adaptable to various use cases.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Examples</a:t>
            </a:r>
            <a:r>
              <a:rPr kumimoji="0" lang="en-US" altLang="en-US" sz="1800" b="0" i="0" u="none" strike="noStrike" cap="none" normalizeH="0" baseline="0" dirty="0">
                <a:ln>
                  <a:noFill/>
                </a:ln>
                <a:solidFill>
                  <a:schemeClr val="bg1"/>
                </a:solidFill>
                <a:effectLst/>
                <a:latin typeface="Arial" panose="020B0604020202020204" pitchFamily="34" charset="0"/>
              </a:rPr>
              <a:t>: Sankey Diagram, Radar Chart, and Word Cloud.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Custom-Built Visuals</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Description: Custom visuals can be developed in-house using Power BI Developer tools, providing a solution tailored to an organization’s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Advantages: Full customization, specialized visualization unique to specific requirements.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Example</a:t>
            </a:r>
            <a:r>
              <a:rPr kumimoji="0" lang="en-US" altLang="en-US" sz="1800" b="0" i="0" u="none" strike="noStrike" cap="none" normalizeH="0" baseline="0" dirty="0">
                <a:ln>
                  <a:noFill/>
                </a:ln>
                <a:solidFill>
                  <a:schemeClr val="bg1"/>
                </a:solidFill>
                <a:effectLst/>
                <a:latin typeface="Arial" panose="020B0604020202020204" pitchFamily="34" charset="0"/>
              </a:rPr>
              <a:t>: Bespoke visuals for complex data representations like layered supply chains or specific industry metrics.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4070489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361E852-034B-0B30-DAD6-04848762718C}"/>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4374699A-196E-5FF6-2A46-67EAB3100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9C2DFD0F-D957-BF11-597D-34B6591C23A3}"/>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7C73A247-3E8C-2270-9B1E-843441A0C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0F050364-DC8E-50D0-BCE6-9411DA9BA0DA}"/>
              </a:ext>
            </a:extLst>
          </p:cNvPr>
          <p:cNvSpPr>
            <a:spLocks noGrp="1"/>
          </p:cNvSpPr>
          <p:nvPr>
            <p:ph type="title"/>
          </p:nvPr>
        </p:nvSpPr>
        <p:spPr>
          <a:xfrm>
            <a:off x="666841" y="2458550"/>
            <a:ext cx="4538124" cy="970450"/>
          </a:xfrm>
        </p:spPr>
        <p:txBody>
          <a:bodyPr anchor="b">
            <a:noAutofit/>
          </a:bodyPr>
          <a:lstStyle/>
          <a:p>
            <a:pPr algn="l"/>
            <a:r>
              <a:rPr lang="en-US" sz="5400" b="1" dirty="0">
                <a:solidFill>
                  <a:schemeClr val="bg1"/>
                </a:solidFill>
              </a:rPr>
              <a:t>Using Custom Visuals in Power BI</a:t>
            </a:r>
            <a:endParaRPr lang="en-US" sz="5400" b="1" dirty="0">
              <a:solidFill>
                <a:schemeClr val="bg1"/>
              </a:solidFill>
              <a:effectLst/>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BBB56DCC-EDD3-01A3-A790-3CD95ED39C29}"/>
              </a:ext>
            </a:extLst>
          </p:cNvPr>
          <p:cNvSpPr>
            <a:spLocks noGrp="1" noChangeArrowheads="1"/>
          </p:cNvSpPr>
          <p:nvPr>
            <p:ph idx="1"/>
          </p:nvPr>
        </p:nvSpPr>
        <p:spPr bwMode="auto">
          <a:xfrm>
            <a:off x="6329452" y="189965"/>
            <a:ext cx="5554145" cy="7109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1"/>
                </a:solidFill>
                <a:effectLst/>
                <a:latin typeface="Arial" panose="020B0604020202020204" pitchFamily="34" charset="0"/>
              </a:rPr>
              <a:t>Steps to Add a Custom Visual to Your Report:</a:t>
            </a:r>
            <a:endParaRPr kumimoji="0" lang="en-US" altLang="en-US" sz="2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1"/>
                </a:solidFill>
                <a:effectLst/>
                <a:latin typeface="Arial" panose="020B0604020202020204" pitchFamily="34" charset="0"/>
              </a:rPr>
              <a:t>Step 1</a:t>
            </a:r>
            <a:r>
              <a:rPr kumimoji="0" lang="en-US" altLang="en-US" sz="2400" b="0" i="0" u="none" strike="noStrike" cap="none" normalizeH="0" baseline="0" dirty="0">
                <a:ln>
                  <a:noFill/>
                </a:ln>
                <a:solidFill>
                  <a:schemeClr val="bg1"/>
                </a:solidFill>
                <a:effectLst/>
                <a:latin typeface="Arial" panose="020B0604020202020204" pitchFamily="34" charset="0"/>
              </a:rPr>
              <a:t>: Import a visual by either selecting one from AppSource or adding it from a local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1"/>
                </a:solidFill>
                <a:effectLst/>
                <a:latin typeface="Arial" panose="020B0604020202020204" pitchFamily="34" charset="0"/>
              </a:rPr>
              <a:t>Step 2</a:t>
            </a:r>
            <a:r>
              <a:rPr kumimoji="0" lang="en-US" altLang="en-US" sz="2400" b="0" i="0" u="none" strike="noStrike" cap="none" normalizeH="0" baseline="0" dirty="0">
                <a:ln>
                  <a:noFill/>
                </a:ln>
                <a:solidFill>
                  <a:schemeClr val="bg1"/>
                </a:solidFill>
                <a:effectLst/>
                <a:latin typeface="Arial" panose="020B0604020202020204" pitchFamily="34" charset="0"/>
              </a:rPr>
              <a:t>: Once imported, the custom visual will appear in the Visualizations pane.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1"/>
                </a:solidFill>
                <a:effectLst/>
                <a:latin typeface="Arial" panose="020B0604020202020204" pitchFamily="34" charset="0"/>
              </a:rPr>
              <a:t>Step 3</a:t>
            </a:r>
            <a:r>
              <a:rPr kumimoji="0" lang="en-US" altLang="en-US" sz="2400" b="0" i="0" u="none" strike="noStrike" cap="none" normalizeH="0" baseline="0" dirty="0">
                <a:ln>
                  <a:noFill/>
                </a:ln>
                <a:solidFill>
                  <a:schemeClr val="bg1"/>
                </a:solidFill>
                <a:effectLst/>
                <a:latin typeface="Arial" panose="020B0604020202020204" pitchFamily="34" charset="0"/>
              </a:rPr>
              <a:t>: Drag the visual onto the report canvas and populate it with data, similar to using built-in visuals.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1"/>
                </a:solidFill>
                <a:effectLst/>
                <a:latin typeface="Arial" panose="020B0604020202020204" pitchFamily="34" charset="0"/>
              </a:rPr>
              <a:t>Customizing the Visual</a:t>
            </a:r>
            <a:r>
              <a:rPr kumimoji="0" lang="en-US" altLang="en-US" sz="24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Utilize the Format pane to adjust the visual’s colors, labels, sizes, and interactivity settings.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Customize display options to align with report design and meet specific data presentation needs.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808937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7660B98-88BB-A969-5F06-B6CE07A69841}"/>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D1091589-320C-1A34-22FB-EEC090D3A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F18C1FBB-1103-72F2-36D5-7E621619211F}"/>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76202" y="63217"/>
            <a:ext cx="6096000" cy="6857990"/>
          </a:xfrm>
          <a:prstGeom prst="rect">
            <a:avLst/>
          </a:prstGeom>
        </p:spPr>
      </p:pic>
      <p:pic>
        <p:nvPicPr>
          <p:cNvPr id="57" name="Picture 56">
            <a:extLst>
              <a:ext uri="{FF2B5EF4-FFF2-40B4-BE49-F238E27FC236}">
                <a16:creationId xmlns:a16="http://schemas.microsoft.com/office/drawing/2014/main" id="{E01B51A4-BA7D-0278-DE6A-6548025284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E1DFE521-D4BC-73AD-3E81-CF6DE27323E8}"/>
              </a:ext>
            </a:extLst>
          </p:cNvPr>
          <p:cNvSpPr>
            <a:spLocks noGrp="1"/>
          </p:cNvSpPr>
          <p:nvPr>
            <p:ph type="title"/>
          </p:nvPr>
        </p:nvSpPr>
        <p:spPr>
          <a:xfrm>
            <a:off x="959799" y="3492212"/>
            <a:ext cx="4538124" cy="970450"/>
          </a:xfrm>
        </p:spPr>
        <p:txBody>
          <a:bodyPr anchor="b">
            <a:noAutofit/>
          </a:bodyPr>
          <a:lstStyle/>
          <a:p>
            <a:pPr algn="l"/>
            <a:r>
              <a:rPr lang="en-US" sz="4800" b="1" dirty="0">
                <a:solidFill>
                  <a:schemeClr val="bg1"/>
                </a:solidFill>
                <a:effectLst/>
              </a:rPr>
              <a:t>Examples of Popular Custom Visuals</a:t>
            </a:r>
            <a:endParaRPr lang="en-US" sz="4800" b="1" dirty="0">
              <a:solidFill>
                <a:schemeClr val="bg1"/>
              </a:solidFill>
              <a:effectLst/>
              <a:latin typeface="Arial" panose="020B0604020202020204" pitchFamily="34" charset="0"/>
              <a:cs typeface="Arial" panose="020B0604020202020204" pitchFamily="34" charset="0"/>
            </a:endParaRPr>
          </a:p>
        </p:txBody>
      </p:sp>
      <p:sp>
        <p:nvSpPr>
          <p:cNvPr id="5" name="Rectangle 2">
            <a:extLst>
              <a:ext uri="{FF2B5EF4-FFF2-40B4-BE49-F238E27FC236}">
                <a16:creationId xmlns:a16="http://schemas.microsoft.com/office/drawing/2014/main" id="{8A55C4E9-D83C-6407-545A-F70B8610359D}"/>
              </a:ext>
            </a:extLst>
          </p:cNvPr>
          <p:cNvSpPr>
            <a:spLocks noGrp="1" noChangeArrowheads="1"/>
          </p:cNvSpPr>
          <p:nvPr>
            <p:ph idx="1"/>
          </p:nvPr>
        </p:nvSpPr>
        <p:spPr bwMode="auto">
          <a:xfrm>
            <a:off x="6331967" y="366777"/>
            <a:ext cx="5783831"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Arial" panose="020B0604020202020204" pitchFamily="34" charset="0"/>
              </a:rPr>
              <a:t>1. Word Cloud</a:t>
            </a:r>
            <a:r>
              <a:rPr kumimoji="0" lang="en-US" altLang="en-US" sz="20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Arial" panose="020B0604020202020204" pitchFamily="34" charset="0"/>
              </a:rPr>
              <a:t>Description: Visualizes text data by showing word frequency and relevance through size and color variations.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Arial" panose="020B0604020202020204" pitchFamily="34" charset="0"/>
              </a:rPr>
              <a:t>Use Case: Ideal for customer feedback analysis, survey responses, and social media comments.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Arial" panose="020B0604020202020204" pitchFamily="34" charset="0"/>
              </a:rPr>
              <a:t>2. Infographic Designer</a:t>
            </a:r>
            <a:r>
              <a:rPr kumimoji="0" lang="en-US" altLang="en-US" sz="20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Arial" panose="020B0604020202020204" pitchFamily="34" charset="0"/>
              </a:rPr>
              <a:t>Description: Allows adding icons, shapes, and images to create visually appealing, infographic-like visuals.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Arial" panose="020B0604020202020204" pitchFamily="34" charset="0"/>
              </a:rPr>
              <a:t>Use Case: Useful for presenting marketing or demographic data in a creative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Arial" panose="020B0604020202020204" pitchFamily="34" charset="0"/>
              </a:rPr>
              <a:t>3. KPI Indicator</a:t>
            </a:r>
            <a:r>
              <a:rPr kumimoji="0" lang="en-US" altLang="en-US" sz="20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Arial" panose="020B0604020202020204" pitchFamily="34" charset="0"/>
              </a:rPr>
              <a:t>Description: Displays Key Performance Indicators (KPIs) with visual targets, making it easy to track performance against benchmarks.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Arial" panose="020B0604020202020204" pitchFamily="34" charset="0"/>
              </a:rPr>
              <a:t>Use Case: Great for dashboards that require tracking key metrics in a clear, goal-oriented way.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418193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D29B0F3-23CC-F179-1AF1-3498BB7B4CE2}"/>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817EF99-E5AF-D627-E414-B766F96EE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2B932DFD-BEC0-8B13-A4AF-6C9B641683DF}"/>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76202" y="63217"/>
            <a:ext cx="6096000" cy="6857990"/>
          </a:xfrm>
          <a:prstGeom prst="rect">
            <a:avLst/>
          </a:prstGeom>
        </p:spPr>
      </p:pic>
      <p:pic>
        <p:nvPicPr>
          <p:cNvPr id="57" name="Picture 56">
            <a:extLst>
              <a:ext uri="{FF2B5EF4-FFF2-40B4-BE49-F238E27FC236}">
                <a16:creationId xmlns:a16="http://schemas.microsoft.com/office/drawing/2014/main" id="{3DADE34C-6306-9420-4D93-2D2F3048DC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60D0D573-A834-FA5C-2070-03F9B86F2D8C}"/>
              </a:ext>
            </a:extLst>
          </p:cNvPr>
          <p:cNvSpPr>
            <a:spLocks noGrp="1"/>
          </p:cNvSpPr>
          <p:nvPr>
            <p:ph type="title"/>
          </p:nvPr>
        </p:nvSpPr>
        <p:spPr>
          <a:xfrm>
            <a:off x="1097451" y="2521762"/>
            <a:ext cx="4538124" cy="970450"/>
          </a:xfrm>
        </p:spPr>
        <p:txBody>
          <a:bodyPr anchor="b">
            <a:noAutofit/>
          </a:bodyPr>
          <a:lstStyle/>
          <a:p>
            <a:pPr algn="l"/>
            <a:r>
              <a:rPr lang="en-US" sz="4800" b="1" dirty="0">
                <a:solidFill>
                  <a:schemeClr val="bg1"/>
                </a:solidFill>
              </a:rPr>
              <a:t>Best Practices for Using Custom Visuals</a:t>
            </a:r>
            <a:endParaRPr lang="en-US" sz="4800" b="1" dirty="0">
              <a:solidFill>
                <a:schemeClr val="bg1"/>
              </a:solidFill>
              <a:effectLst/>
              <a:latin typeface="Arial" panose="020B0604020202020204" pitchFamily="34" charset="0"/>
              <a:cs typeface="Arial" panose="020B0604020202020204" pitchFamily="34" charset="0"/>
            </a:endParaRPr>
          </a:p>
        </p:txBody>
      </p:sp>
      <p:sp>
        <p:nvSpPr>
          <p:cNvPr id="5" name="Rectangle 2">
            <a:extLst>
              <a:ext uri="{FF2B5EF4-FFF2-40B4-BE49-F238E27FC236}">
                <a16:creationId xmlns:a16="http://schemas.microsoft.com/office/drawing/2014/main" id="{D0998854-330F-B2F0-E0E9-D548E25F26BF}"/>
              </a:ext>
            </a:extLst>
          </p:cNvPr>
          <p:cNvSpPr>
            <a:spLocks noGrp="1" noChangeArrowheads="1"/>
          </p:cNvSpPr>
          <p:nvPr>
            <p:ph idx="1"/>
          </p:nvPr>
        </p:nvSpPr>
        <p:spPr bwMode="auto">
          <a:xfrm>
            <a:off x="6382378" y="260558"/>
            <a:ext cx="5386836"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Use Certified Visuals for Security</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Stick to certified visuals for sensitive data, as they meet Microsoft’s security standards and undergo quality checks.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Test for Performance Impact</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Custom visuals can affect report performance, especially when handling large datasets or using complex calculations.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Run tests on responsiveness and load time after adding custom visuals.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Accessibility Considerations</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Some custom visuals may not support accessibility features, such as screen readers or high-contrast modes.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Test if accessibility is a priority, and consider alternatives if specific visuals lack support.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Consistency in Design</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Choose visuals that align with the report’s design style to maintain a cohesive look.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Ensure color schemes, font styles, and layout are consistent across visuals for a polished presentation.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499353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78C7B06-A9B2-6CDE-A8DB-CFCFA88DEB3A}"/>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A69E0513-8458-6AA5-8D06-3B69BF5B3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42FA3E89-E254-067A-6BB2-9ECA6A9B172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161025" y="58802"/>
            <a:ext cx="6096000" cy="6857990"/>
          </a:xfrm>
          <a:prstGeom prst="rect">
            <a:avLst/>
          </a:prstGeom>
        </p:spPr>
      </p:pic>
      <p:pic>
        <p:nvPicPr>
          <p:cNvPr id="57" name="Picture 56">
            <a:extLst>
              <a:ext uri="{FF2B5EF4-FFF2-40B4-BE49-F238E27FC236}">
                <a16:creationId xmlns:a16="http://schemas.microsoft.com/office/drawing/2014/main" id="{46422009-0549-8FD4-4DBC-8128B5B44E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298A7382-263D-CEAF-2178-848ABECC3455}"/>
              </a:ext>
            </a:extLst>
          </p:cNvPr>
          <p:cNvSpPr>
            <a:spLocks noGrp="1"/>
          </p:cNvSpPr>
          <p:nvPr>
            <p:ph type="title"/>
          </p:nvPr>
        </p:nvSpPr>
        <p:spPr>
          <a:xfrm>
            <a:off x="1097451" y="2521762"/>
            <a:ext cx="4538124" cy="970450"/>
          </a:xfrm>
        </p:spPr>
        <p:txBody>
          <a:bodyPr anchor="b">
            <a:normAutofit/>
          </a:bodyPr>
          <a:lstStyle/>
          <a:p>
            <a:pPr algn="l"/>
            <a:r>
              <a:rPr lang="en-US" sz="4000" dirty="0">
                <a:solidFill>
                  <a:schemeClr val="bg1"/>
                </a:solidFill>
                <a:effectLst/>
                <a:latin typeface="Arial" panose="020B0604020202020204" pitchFamily="34" charset="0"/>
                <a:cs typeface="Arial" panose="020B0604020202020204" pitchFamily="34" charset="0"/>
              </a:rPr>
              <a:t>CONCLUSION</a:t>
            </a:r>
          </a:p>
        </p:txBody>
      </p:sp>
      <p:sp>
        <p:nvSpPr>
          <p:cNvPr id="4" name="Rectangle 1">
            <a:extLst>
              <a:ext uri="{FF2B5EF4-FFF2-40B4-BE49-F238E27FC236}">
                <a16:creationId xmlns:a16="http://schemas.microsoft.com/office/drawing/2014/main" id="{0A840F9F-3F33-9813-002A-19F808B8D215}"/>
              </a:ext>
            </a:extLst>
          </p:cNvPr>
          <p:cNvSpPr>
            <a:spLocks noGrp="1" noChangeArrowheads="1"/>
          </p:cNvSpPr>
          <p:nvPr>
            <p:ph idx="1"/>
          </p:nvPr>
        </p:nvSpPr>
        <p:spPr bwMode="auto">
          <a:xfrm>
            <a:off x="6333811" y="825529"/>
            <a:ext cx="5858189"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bg1"/>
                </a:solidFill>
                <a:effectLst/>
                <a:latin typeface="Arial" panose="020B0604020202020204" pitchFamily="34" charset="0"/>
              </a:rPr>
              <a:t>In conclusion, custom visuals in Power BI are a powerful asset that enables users to go beyond standard visualization options, tailoring reports to meet unique analytical and presentation needs. By leveraging certified and community-sourced visuals, users can communicate complex data insights more effectively, driving engagement and enhancing data storytelling. While custom visuals add flexibility and creativity, it’s essential to balance their use with considerations for performance, security, and accessibility to ensure a seamless and inclusive user experience. Mastering custom visuals can significantly elevate your Power BI skills, transforming data into actionable, visually compelling insights that better serve decision-making processes.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820801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4883985-CFA6-2B0E-BAC3-8E131E98470B}"/>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A49306B0-7FF3-F901-5DFA-34D8C5F6D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4901D66E-AC6A-B3CF-7A77-8B0D1F9B193D}"/>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76202" y="63217"/>
            <a:ext cx="6096000" cy="6857990"/>
          </a:xfrm>
          <a:prstGeom prst="rect">
            <a:avLst/>
          </a:prstGeom>
        </p:spPr>
      </p:pic>
      <p:pic>
        <p:nvPicPr>
          <p:cNvPr id="57" name="Picture 56">
            <a:extLst>
              <a:ext uri="{FF2B5EF4-FFF2-40B4-BE49-F238E27FC236}">
                <a16:creationId xmlns:a16="http://schemas.microsoft.com/office/drawing/2014/main" id="{5C114D29-5E8A-2930-7E23-F41A643EEE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A75160E6-D2AF-42A9-8C89-F9CCEDB5A25D}"/>
              </a:ext>
            </a:extLst>
          </p:cNvPr>
          <p:cNvSpPr>
            <a:spLocks noGrp="1"/>
          </p:cNvSpPr>
          <p:nvPr>
            <p:ph type="title"/>
          </p:nvPr>
        </p:nvSpPr>
        <p:spPr>
          <a:xfrm>
            <a:off x="1097451" y="2521762"/>
            <a:ext cx="4538124" cy="970450"/>
          </a:xfrm>
        </p:spPr>
        <p:txBody>
          <a:bodyPr anchor="b">
            <a:normAutofit/>
          </a:bodyPr>
          <a:lstStyle/>
          <a:p>
            <a:pPr algn="l"/>
            <a:r>
              <a:rPr lang="en-US" sz="4000" dirty="0">
                <a:solidFill>
                  <a:schemeClr val="bg1"/>
                </a:solidFill>
                <a:effectLst/>
                <a:latin typeface="Arial" panose="020B0604020202020204" pitchFamily="34" charset="0"/>
                <a:cs typeface="Arial" panose="020B0604020202020204" pitchFamily="34" charset="0"/>
              </a:rPr>
              <a:t>THANK YOU</a:t>
            </a:r>
          </a:p>
        </p:txBody>
      </p:sp>
      <p:sp>
        <p:nvSpPr>
          <p:cNvPr id="24" name="Content Placeholder 2">
            <a:extLst>
              <a:ext uri="{FF2B5EF4-FFF2-40B4-BE49-F238E27FC236}">
                <a16:creationId xmlns:a16="http://schemas.microsoft.com/office/drawing/2014/main" id="{B6E67DF1-8C26-E0BB-B4AC-7E0446AAC6AF}"/>
              </a:ext>
            </a:extLst>
          </p:cNvPr>
          <p:cNvSpPr>
            <a:spLocks noGrp="1"/>
          </p:cNvSpPr>
          <p:nvPr>
            <p:ph idx="1"/>
          </p:nvPr>
        </p:nvSpPr>
        <p:spPr>
          <a:xfrm>
            <a:off x="6900492" y="1732449"/>
            <a:ext cx="4849055" cy="4058751"/>
          </a:xfrm>
        </p:spPr>
        <p:txBody>
          <a:bodyPr anchor="t">
            <a:normAutofit/>
          </a:bodyPr>
          <a:lstStyle/>
          <a:p>
            <a:pPr marL="36900" indent="0">
              <a:buNone/>
            </a:pPr>
            <a:r>
              <a:rPr lang="en-US" sz="3600" dirty="0">
                <a:solidFill>
                  <a:schemeClr val="bg1"/>
                </a:solidFill>
                <a:effectLst/>
              </a:rPr>
              <a:t>If you have any doubts</a:t>
            </a:r>
          </a:p>
          <a:p>
            <a:pPr marL="36900" indent="0">
              <a:buNone/>
            </a:pPr>
            <a:endParaRPr lang="en-US" sz="3600" dirty="0">
              <a:solidFill>
                <a:schemeClr val="bg1"/>
              </a:solidFill>
              <a:effectLst/>
            </a:endParaRPr>
          </a:p>
          <a:p>
            <a:pPr marL="36900" indent="0">
              <a:buNone/>
            </a:pPr>
            <a:r>
              <a:rPr lang="en-US" sz="3600" dirty="0">
                <a:solidFill>
                  <a:schemeClr val="bg1"/>
                </a:solidFill>
                <a:effectLst/>
              </a:rPr>
              <a:t>thahliyamist@gmail.com</a:t>
            </a:r>
          </a:p>
        </p:txBody>
      </p:sp>
    </p:spTree>
    <p:extLst>
      <p:ext uri="{BB962C8B-B14F-4D97-AF65-F5344CB8AC3E}">
        <p14:creationId xmlns:p14="http://schemas.microsoft.com/office/powerpoint/2010/main" val="232912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Quadratic collection</Template>
  <TotalTime>40</TotalTime>
  <Words>926</Words>
  <Application>Microsoft Office PowerPoint</Application>
  <PresentationFormat>Widescreen</PresentationFormat>
  <Paragraphs>75</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Goudy Old Style</vt:lpstr>
      <vt:lpstr>Wingdings 2</vt:lpstr>
      <vt:lpstr>SlateVTI</vt:lpstr>
      <vt:lpstr>Using Custom Visuals in Power BI</vt:lpstr>
      <vt:lpstr>PowerPoint Presentation</vt:lpstr>
      <vt:lpstr>Accessing Custom Visuals</vt:lpstr>
      <vt:lpstr>Types of Custom Visuals</vt:lpstr>
      <vt:lpstr>Using Custom Visuals in Power BI</vt:lpstr>
      <vt:lpstr>Examples of Popular Custom Visuals</vt:lpstr>
      <vt:lpstr>Best Practices for Using Custom Visuals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2024-11-01T14:46:47Z</dcterms:created>
  <dcterms:modified xsi:type="dcterms:W3CDTF">2024-11-01T15:27:20Z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