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4"/>
  </p:notesMasterIdLst>
  <p:handoutMasterIdLst>
    <p:handoutMasterId r:id="rId15"/>
  </p:handoutMasterIdLst>
  <p:sldIdLst>
    <p:sldId id="256" r:id="rId5"/>
    <p:sldId id="257" r:id="rId6"/>
    <p:sldId id="262" r:id="rId7"/>
    <p:sldId id="319" r:id="rId8"/>
    <p:sldId id="313" r:id="rId9"/>
    <p:sldId id="320" r:id="rId10"/>
    <p:sldId id="31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11/20/2024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11/20/2024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3" r:id="rId18"/>
    <p:sldLayoutId id="2147483717" r:id="rId19"/>
    <p:sldLayoutId id="2147483672" r:id="rId20"/>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IN" b="1" dirty="0"/>
              <a:t>Joining Tables in MySQL</a:t>
            </a:r>
            <a:endParaRPr lang="en-US" b="1"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01932D-07A8-D77E-046C-BA2CB197B6E0}"/>
              </a:ext>
            </a:extLst>
          </p:cNvPr>
          <p:cNvSpPr>
            <a:spLocks noGrp="1"/>
          </p:cNvSpPr>
          <p:nvPr>
            <p:ph type="title"/>
          </p:nvPr>
        </p:nvSpPr>
        <p:spPr>
          <a:xfrm>
            <a:off x="530308" y="0"/>
            <a:ext cx="3805719" cy="1847528"/>
          </a:xfrm>
        </p:spPr>
        <p:txBody>
          <a:bodyPr/>
          <a:lstStyle/>
          <a:p>
            <a:r>
              <a:rPr lang="en-IN" sz="4000" b="1" dirty="0"/>
              <a:t>Joining Tables in MySQL</a:t>
            </a:r>
          </a:p>
        </p:txBody>
      </p:sp>
      <p:sp>
        <p:nvSpPr>
          <p:cNvPr id="6" name="Rectangle 1">
            <a:extLst>
              <a:ext uri="{FF2B5EF4-FFF2-40B4-BE49-F238E27FC236}">
                <a16:creationId xmlns:a16="http://schemas.microsoft.com/office/drawing/2014/main" id="{FD2A74C6-A0B1-8EE2-4BEA-2B4CAE014A1D}"/>
              </a:ext>
            </a:extLst>
          </p:cNvPr>
          <p:cNvSpPr>
            <a:spLocks noGrp="1" noChangeArrowheads="1"/>
          </p:cNvSpPr>
          <p:nvPr>
            <p:ph sz="quarter" idx="15"/>
          </p:nvPr>
        </p:nvSpPr>
        <p:spPr bwMode="auto">
          <a:xfrm>
            <a:off x="146849" y="2248632"/>
            <a:ext cx="633260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What is a Join?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Combining rows from two or more tables based on a related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Essential for relational database queries.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Use Joins?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Retrieve meaningful data from multiple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Optimize data organization and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A1B7774-CD41-828D-AC82-E4239D8425B2}"/>
              </a:ext>
            </a:extLst>
          </p:cNvPr>
          <p:cNvPicPr>
            <a:picLocks noChangeAspect="1"/>
          </p:cNvPicPr>
          <p:nvPr/>
        </p:nvPicPr>
        <p:blipFill>
          <a:blip r:embed="rId3"/>
          <a:stretch>
            <a:fillRect/>
          </a:stretch>
        </p:blipFill>
        <p:spPr>
          <a:xfrm>
            <a:off x="6479458" y="2019914"/>
            <a:ext cx="5032448" cy="28181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62642" y="995760"/>
            <a:ext cx="10441331" cy="4869882"/>
          </a:xfrm>
        </p:spPr>
        <p:txBody>
          <a:bodyPr anchor="ctr">
            <a:noAutofit/>
          </a:bodyPr>
          <a:lstStyle/>
          <a:p>
            <a:pPr algn="l"/>
            <a:r>
              <a:rPr lang="en-US" sz="4400" b="1" dirty="0"/>
              <a:t>Types of Joins Overview</a:t>
            </a:r>
            <a:br>
              <a:rPr lang="en-US" sz="4400" b="1" dirty="0"/>
            </a:br>
            <a:br>
              <a:rPr lang="en-US" sz="3200" b="1" dirty="0"/>
            </a:br>
            <a:r>
              <a:rPr lang="en-US" sz="3200" b="1" dirty="0"/>
              <a:t>Inner Join</a:t>
            </a:r>
            <a:r>
              <a:rPr lang="en-US" sz="3200" dirty="0"/>
              <a:t>: </a:t>
            </a:r>
            <a:br>
              <a:rPr lang="en-US" sz="3200" dirty="0"/>
            </a:br>
            <a:r>
              <a:rPr lang="en-US" sz="3200" dirty="0"/>
              <a:t>Returns rows where there is a match in both tables.</a:t>
            </a:r>
            <a:br>
              <a:rPr lang="en-US" sz="3200" dirty="0"/>
            </a:br>
            <a:r>
              <a:rPr lang="en-US" sz="3200" b="1" dirty="0"/>
              <a:t>Left Join (Left Outer Join)</a:t>
            </a:r>
            <a:r>
              <a:rPr lang="en-US" sz="3200" dirty="0"/>
              <a:t>: </a:t>
            </a:r>
            <a:br>
              <a:rPr lang="en-US" sz="3200" dirty="0"/>
            </a:br>
            <a:r>
              <a:rPr lang="en-US" sz="3200" dirty="0"/>
              <a:t>Returns all rows from the left table and matched rows from the right.</a:t>
            </a:r>
            <a:br>
              <a:rPr lang="en-US" sz="3200" dirty="0"/>
            </a:br>
            <a:r>
              <a:rPr lang="en-US" sz="3200" b="1" dirty="0"/>
              <a:t>Right Join (Right Outer Join)</a:t>
            </a:r>
            <a:r>
              <a:rPr lang="en-US" sz="3200" dirty="0"/>
              <a:t>: </a:t>
            </a:r>
            <a:br>
              <a:rPr lang="en-US" sz="3200" dirty="0"/>
            </a:br>
            <a:r>
              <a:rPr lang="en-US" sz="3200" dirty="0"/>
              <a:t>Returns all rows from the right table and matched rows from the left.</a:t>
            </a:r>
            <a:br>
              <a:rPr lang="en-US" sz="3200" dirty="0"/>
            </a:br>
            <a:r>
              <a:rPr lang="en-US" sz="3200" b="1" dirty="0"/>
              <a:t>Full Join (Full Outer Join)</a:t>
            </a:r>
            <a:r>
              <a:rPr lang="en-US" sz="3200" dirty="0"/>
              <a:t>: </a:t>
            </a:r>
            <a:br>
              <a:rPr lang="en-US" sz="3200" dirty="0"/>
            </a:br>
            <a:r>
              <a:rPr lang="en-US" sz="3200" dirty="0"/>
              <a:t>Combines rows when there is a match in one or both tables.</a:t>
            </a:r>
            <a:br>
              <a:rPr lang="en-US" sz="3200" dirty="0"/>
            </a:br>
            <a:endParaRPr lang="en-US" sz="3200"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62ACA05-BF8F-4B75-0AC8-A1350472C347}"/>
              </a:ext>
            </a:extLst>
          </p:cNvPr>
          <p:cNvSpPr>
            <a:spLocks noGrp="1" noChangeArrowheads="1"/>
          </p:cNvSpPr>
          <p:nvPr>
            <p:ph type="title"/>
          </p:nvPr>
        </p:nvSpPr>
        <p:spPr bwMode="auto">
          <a:xfrm>
            <a:off x="311499" y="297974"/>
            <a:ext cx="791810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Inner Join</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Fetches records with matching values in both tables.</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columns FROM table1 INNER JOIN table2 ON table1.common_column = table2.common_column;</a:t>
            </a:r>
            <a:br>
              <a:rPr kumimoji="0" lang="en-US" altLang="en-US" sz="2400" b="0" i="0" u="none" strike="noStrike" cap="none" normalizeH="0" baseline="0" dirty="0">
                <a:ln>
                  <a:noFill/>
                </a:ln>
                <a:solidFill>
                  <a:schemeClr val="tx1"/>
                </a:solidFill>
                <a:effectLst/>
                <a:latin typeface="Arial Unicode MS"/>
              </a:rPr>
            </a:b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79187D15-DC6D-4BF9-692F-F6D4327BC1BF}"/>
              </a:ext>
            </a:extLst>
          </p:cNvPr>
          <p:cNvSpPr>
            <a:spLocks noChangeArrowheads="1"/>
          </p:cNvSpPr>
          <p:nvPr/>
        </p:nvSpPr>
        <p:spPr bwMode="auto">
          <a:xfrm>
            <a:off x="311500" y="3876766"/>
            <a:ext cx="87198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Tables: </a:t>
            </a:r>
            <a:r>
              <a:rPr kumimoji="0" lang="en-US" altLang="en-US" sz="2400" b="0" i="0" u="none" strike="noStrike" cap="none" normalizeH="0" baseline="0" dirty="0">
                <a:ln>
                  <a:noFill/>
                </a:ln>
                <a:solidFill>
                  <a:schemeClr val="tx1"/>
                </a:solidFill>
                <a:effectLst/>
                <a:latin typeface="Arial Unicode MS"/>
              </a:rPr>
              <a:t>Employees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Departments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Employees.name, </a:t>
            </a:r>
            <a:r>
              <a:rPr kumimoji="0" lang="en-US" altLang="en-US" sz="2400" b="0" i="0" u="none" strike="noStrike" cap="none" normalizeH="0" baseline="0" dirty="0" err="1">
                <a:ln>
                  <a:noFill/>
                </a:ln>
                <a:solidFill>
                  <a:schemeClr val="tx1"/>
                </a:solidFill>
                <a:effectLst/>
                <a:latin typeface="Arial Unicode MS"/>
              </a:rPr>
              <a:t>Departments.department_name</a:t>
            </a:r>
            <a:r>
              <a:rPr kumimoji="0" lang="en-US" altLang="en-US" sz="2400" b="0" i="0" u="none" strike="noStrike" cap="none" normalizeH="0" baseline="0" dirty="0">
                <a:ln>
                  <a:noFill/>
                </a:ln>
                <a:solidFill>
                  <a:schemeClr val="tx1"/>
                </a:solidFill>
                <a:effectLst/>
                <a:latin typeface="Arial Unicode MS"/>
              </a:rPr>
              <a:t> FROM Employees INNER JOIN Departments ON </a:t>
            </a:r>
            <a:r>
              <a:rPr kumimoji="0" lang="en-US" altLang="en-US" sz="2400" b="0" i="0" u="none" strike="noStrike" cap="none" normalizeH="0" baseline="0" dirty="0" err="1">
                <a:ln>
                  <a:noFill/>
                </a:ln>
                <a:solidFill>
                  <a:schemeClr val="tx1"/>
                </a:solidFill>
                <a:effectLst/>
                <a:latin typeface="Arial Unicode MS"/>
              </a:rPr>
              <a:t>Employees.department_id</a:t>
            </a:r>
            <a:r>
              <a:rPr kumimoji="0" lang="en-US" altLang="en-US" sz="2400" b="0" i="0" u="none" strike="noStrike" cap="none" normalizeH="0" baseline="0" dirty="0">
                <a:ln>
                  <a:noFill/>
                </a:ln>
                <a:solidFill>
                  <a:schemeClr val="tx1"/>
                </a:solidFill>
                <a:effectLst/>
                <a:latin typeface="Arial Unicode MS"/>
              </a:rPr>
              <a:t> = Departments.id;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D508A14-9B2D-A53D-97CF-EC388D0B6E25}"/>
              </a:ext>
            </a:extLst>
          </p:cNvPr>
          <p:cNvPicPr>
            <a:picLocks noChangeAspect="1"/>
          </p:cNvPicPr>
          <p:nvPr/>
        </p:nvPicPr>
        <p:blipFill>
          <a:blip r:embed="rId3"/>
          <a:stretch>
            <a:fillRect/>
          </a:stretch>
        </p:blipFill>
        <p:spPr>
          <a:xfrm>
            <a:off x="8229600" y="2259023"/>
            <a:ext cx="3515272" cy="2646633"/>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38666" y="-176505"/>
            <a:ext cx="8647721" cy="1185045"/>
          </a:xfrm>
        </p:spPr>
        <p:txBody>
          <a:bodyPr>
            <a:normAutofit/>
          </a:bodyPr>
          <a:lstStyle/>
          <a:p>
            <a:r>
              <a:rPr lang="en-IN" sz="4400" b="1" dirty="0"/>
              <a:t>Left Join</a:t>
            </a:r>
            <a:endParaRPr lang="en-US" sz="4400" b="1" dirty="0"/>
          </a:p>
        </p:txBody>
      </p:sp>
      <p:sp>
        <p:nvSpPr>
          <p:cNvPr id="4" name="Rectangle 1">
            <a:extLst>
              <a:ext uri="{FF2B5EF4-FFF2-40B4-BE49-F238E27FC236}">
                <a16:creationId xmlns:a16="http://schemas.microsoft.com/office/drawing/2014/main" id="{9DE7A40E-C6D4-3F6F-D45F-0CCBA83D1114}"/>
              </a:ext>
            </a:extLst>
          </p:cNvPr>
          <p:cNvSpPr>
            <a:spLocks noGrp="1" noChangeArrowheads="1"/>
          </p:cNvSpPr>
          <p:nvPr>
            <p:ph idx="10"/>
          </p:nvPr>
        </p:nvSpPr>
        <p:spPr bwMode="auto">
          <a:xfrm>
            <a:off x="155208" y="1008540"/>
            <a:ext cx="776959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Fetches all rows from the left table and matched rows from the right table; unmatched rows in the right table return NULL.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columns FROM table1 LEFT JOIN table2 ON table1.common_column = table2.common_column;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25DBD58-3BE6-561A-ED4F-0C15F2F2A0D2}"/>
              </a:ext>
            </a:extLst>
          </p:cNvPr>
          <p:cNvPicPr>
            <a:picLocks noChangeAspect="1"/>
          </p:cNvPicPr>
          <p:nvPr/>
        </p:nvPicPr>
        <p:blipFill>
          <a:blip r:embed="rId3"/>
          <a:stretch>
            <a:fillRect/>
          </a:stretch>
        </p:blipFill>
        <p:spPr>
          <a:xfrm>
            <a:off x="7768559" y="1940488"/>
            <a:ext cx="4268233" cy="29770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2">
            <a:extLst>
              <a:ext uri="{FF2B5EF4-FFF2-40B4-BE49-F238E27FC236}">
                <a16:creationId xmlns:a16="http://schemas.microsoft.com/office/drawing/2014/main" id="{5556BADD-D2C0-3C18-753B-6B864C2EB2DF}"/>
              </a:ext>
            </a:extLst>
          </p:cNvPr>
          <p:cNvSpPr>
            <a:spLocks noChangeArrowheads="1"/>
          </p:cNvSpPr>
          <p:nvPr/>
        </p:nvSpPr>
        <p:spPr bwMode="auto">
          <a:xfrm>
            <a:off x="283027" y="4409576"/>
            <a:ext cx="75729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Employees.name, </a:t>
            </a:r>
            <a:r>
              <a:rPr kumimoji="0" lang="en-US" altLang="en-US" sz="2400" b="0" i="0" u="none" strike="noStrike" cap="none" normalizeH="0" baseline="0" dirty="0" err="1">
                <a:ln>
                  <a:noFill/>
                </a:ln>
                <a:solidFill>
                  <a:schemeClr val="tx1"/>
                </a:solidFill>
                <a:effectLst/>
                <a:latin typeface="Arial Unicode MS"/>
              </a:rPr>
              <a:t>Departments.department_name</a:t>
            </a:r>
            <a:r>
              <a:rPr kumimoji="0" lang="en-US" altLang="en-US" sz="2400" b="0" i="0" u="none" strike="noStrike" cap="none" normalizeH="0" baseline="0" dirty="0">
                <a:ln>
                  <a:noFill/>
                </a:ln>
                <a:solidFill>
                  <a:schemeClr val="tx1"/>
                </a:solidFill>
                <a:effectLst/>
                <a:latin typeface="Arial Unicode MS"/>
              </a:rPr>
              <a:t> FROM Employees LEFT JOIN Departments ON </a:t>
            </a:r>
            <a:r>
              <a:rPr kumimoji="0" lang="en-US" altLang="en-US" sz="2400" b="0" i="0" u="none" strike="noStrike" cap="none" normalizeH="0" baseline="0" dirty="0" err="1">
                <a:ln>
                  <a:noFill/>
                </a:ln>
                <a:solidFill>
                  <a:schemeClr val="tx1"/>
                </a:solidFill>
                <a:effectLst/>
                <a:latin typeface="Arial Unicode MS"/>
              </a:rPr>
              <a:t>Employees.department_id</a:t>
            </a:r>
            <a:r>
              <a:rPr kumimoji="0" lang="en-US" altLang="en-US" sz="2400" b="0" i="0" u="none" strike="noStrike" cap="none" normalizeH="0" baseline="0" dirty="0">
                <a:ln>
                  <a:noFill/>
                </a:ln>
                <a:solidFill>
                  <a:schemeClr val="tx1"/>
                </a:solidFill>
                <a:effectLst/>
                <a:latin typeface="Arial Unicode MS"/>
              </a:rPr>
              <a:t> = Departments.id;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20ECA23-E93D-C00E-7DBC-DD74D63120E4}"/>
              </a:ext>
            </a:extLst>
          </p:cNvPr>
          <p:cNvSpPr>
            <a:spLocks noGrp="1" noChangeArrowheads="1"/>
          </p:cNvSpPr>
          <p:nvPr>
            <p:ph type="title"/>
          </p:nvPr>
        </p:nvSpPr>
        <p:spPr bwMode="auto">
          <a:xfrm>
            <a:off x="244871" y="181958"/>
            <a:ext cx="7876573"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Right Join</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Opposite of Left Join; fetches all rows from the right table and matched rows from the left.</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columns FROM table1 RIGHT JOIN table2 ON table1.common_column = table2.common_column;</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Employees.name, </a:t>
            </a:r>
            <a:r>
              <a:rPr kumimoji="0" lang="en-US" altLang="en-US" sz="2400" b="0" i="0" u="none" strike="noStrike" cap="none" normalizeH="0" baseline="0" dirty="0" err="1">
                <a:ln>
                  <a:noFill/>
                </a:ln>
                <a:solidFill>
                  <a:schemeClr val="tx1"/>
                </a:solidFill>
                <a:effectLst/>
                <a:latin typeface="Arial Unicode MS"/>
              </a:rPr>
              <a:t>Departments.department_name</a:t>
            </a:r>
            <a:r>
              <a:rPr kumimoji="0" lang="en-US" altLang="en-US" sz="2400" b="0" i="0" u="none" strike="noStrike" cap="none" normalizeH="0" baseline="0" dirty="0">
                <a:ln>
                  <a:noFill/>
                </a:ln>
                <a:solidFill>
                  <a:schemeClr val="tx1"/>
                </a:solidFill>
                <a:effectLst/>
                <a:latin typeface="Arial Unicode MS"/>
              </a:rPr>
              <a:t> FROM Employees RIGHT JOIN Departments ON </a:t>
            </a:r>
            <a:r>
              <a:rPr kumimoji="0" lang="en-US" altLang="en-US" sz="2400" b="0" i="0" u="none" strike="noStrike" cap="none" normalizeH="0" baseline="0" dirty="0" err="1">
                <a:ln>
                  <a:noFill/>
                </a:ln>
                <a:solidFill>
                  <a:schemeClr val="tx1"/>
                </a:solidFill>
                <a:effectLst/>
                <a:latin typeface="Arial Unicode MS"/>
              </a:rPr>
              <a:t>Employees.department_id</a:t>
            </a:r>
            <a:r>
              <a:rPr kumimoji="0" lang="en-US" altLang="en-US" sz="2400" b="0" i="0" u="none" strike="noStrike" cap="none" normalizeH="0" baseline="0" dirty="0">
                <a:ln>
                  <a:noFill/>
                </a:ln>
                <a:solidFill>
                  <a:schemeClr val="tx1"/>
                </a:solidFill>
                <a:effectLst/>
                <a:latin typeface="Arial Unicode MS"/>
              </a:rPr>
              <a:t> = Departments.id;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8193F06-0722-AB93-A1D4-F2273CD1F8E3}"/>
              </a:ext>
            </a:extLst>
          </p:cNvPr>
          <p:cNvPicPr>
            <a:picLocks noChangeAspect="1"/>
          </p:cNvPicPr>
          <p:nvPr/>
        </p:nvPicPr>
        <p:blipFill>
          <a:blip r:embed="rId3"/>
          <a:stretch>
            <a:fillRect/>
          </a:stretch>
        </p:blipFill>
        <p:spPr>
          <a:xfrm>
            <a:off x="8191345" y="2215791"/>
            <a:ext cx="3732337" cy="30051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8DBE531D-7925-AD03-D5F4-00963967C127}"/>
              </a:ext>
            </a:extLst>
          </p:cNvPr>
          <p:cNvSpPr>
            <a:spLocks noGrp="1" noChangeArrowheads="1"/>
          </p:cNvSpPr>
          <p:nvPr>
            <p:ph type="title"/>
          </p:nvPr>
        </p:nvSpPr>
        <p:spPr bwMode="auto">
          <a:xfrm>
            <a:off x="174874" y="314314"/>
            <a:ext cx="830053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Full Outer Join</a:t>
            </a:r>
            <a:br>
              <a:rPr kumimoji="0" lang="en-US" altLang="en-US" sz="2000" b="1" i="0" u="none" strike="noStrike" cap="none" normalizeH="0" baseline="0" dirty="0">
                <a:ln>
                  <a:noFill/>
                </a:ln>
                <a:solidFill>
                  <a:schemeClr val="tx1"/>
                </a:solidFill>
                <a:effectLst/>
                <a:latin typeface="Arial" panose="020B0604020202020204" pitchFamily="34" charset="0"/>
              </a:rPr>
            </a:b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 Returns all rows when there is a match in one or both tables; unmatched rows are filled with NULL.</a:t>
            </a: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columns FROM table1 FULL OUTER JOIN table2 ON table1.common_column = table2.common_column; </a:t>
            </a:r>
            <a:br>
              <a:rPr kumimoji="0" lang="en-US" altLang="en-US" sz="2000" b="0" i="0" u="none" strike="noStrike" cap="none" normalizeH="0" baseline="0" dirty="0">
                <a:ln>
                  <a:noFill/>
                </a:ln>
                <a:solidFill>
                  <a:schemeClr val="tx1"/>
                </a:solidFill>
                <a:effectLst/>
                <a:latin typeface="Arial Unicode MS"/>
              </a:rPr>
            </a:br>
            <a:br>
              <a:rPr kumimoji="0" lang="en-US" altLang="en-US" sz="2000" b="0" i="0" u="none" strike="noStrike" cap="none" normalizeH="0" baseline="0" dirty="0">
                <a:ln>
                  <a:noFill/>
                </a:ln>
                <a:solidFill>
                  <a:schemeClr val="tx1"/>
                </a:solidFill>
                <a:effectLst/>
                <a:latin typeface="Arial Unicode MS"/>
              </a:rPr>
            </a:br>
            <a:r>
              <a:rPr kumimoji="0" lang="en-US" altLang="en-US" sz="2000" b="1" i="0" u="none" strike="noStrike" cap="none" normalizeH="0" baseline="0" dirty="0">
                <a:ln>
                  <a:noFill/>
                </a:ln>
                <a:solidFill>
                  <a:schemeClr val="tx1"/>
                </a:solidFill>
                <a:effectLst/>
                <a:latin typeface="Arial Unicode MS"/>
              </a:rPr>
              <a:t>Example</a:t>
            </a:r>
            <a:br>
              <a:rPr kumimoji="0" lang="en-US" altLang="en-US" sz="2000" b="0" i="0" u="none" strike="noStrike" cap="none" normalizeH="0" baseline="0" dirty="0">
                <a:ln>
                  <a:noFill/>
                </a:ln>
                <a:solidFill>
                  <a:schemeClr val="tx1"/>
                </a:solidFill>
                <a:effectLst/>
                <a:latin typeface="Arial Unicode MS"/>
              </a:rPr>
            </a:br>
            <a:br>
              <a:rPr kumimoji="0" lang="en-US" altLang="en-US" sz="2000" b="0" i="0" u="none" strike="noStrike" cap="none" normalizeH="0" baseline="0" dirty="0">
                <a:ln>
                  <a:noFill/>
                </a:ln>
                <a:solidFill>
                  <a:schemeClr val="tx1"/>
                </a:solidFill>
                <a:effectLst/>
                <a:latin typeface="Arial Unicode MS"/>
              </a:rPr>
            </a:br>
            <a:r>
              <a:rPr lang="en-IN" sz="2000" dirty="0">
                <a:latin typeface="Aptos Display" panose="020B0004020202020204" pitchFamily="34" charset="0"/>
              </a:rPr>
              <a:t>SELECT </a:t>
            </a:r>
            <a:r>
              <a:rPr lang="en-IN" sz="2000" dirty="0" err="1">
                <a:latin typeface="Aptos Display" panose="020B0004020202020204" pitchFamily="34" charset="0"/>
              </a:rPr>
              <a:t>e.employee_id</a:t>
            </a:r>
            <a:r>
              <a:rPr lang="en-IN" sz="2000" dirty="0">
                <a:latin typeface="Aptos Display" panose="020B0004020202020204" pitchFamily="34" charset="0"/>
              </a:rPr>
              <a:t>, e.name AS </a:t>
            </a:r>
            <a:r>
              <a:rPr lang="en-IN" sz="2000" dirty="0" err="1">
                <a:latin typeface="Aptos Display" panose="020B0004020202020204" pitchFamily="34" charset="0"/>
              </a:rPr>
              <a:t>d.department_id</a:t>
            </a:r>
            <a:r>
              <a:rPr lang="en-IN" sz="2000" dirty="0">
                <a:latin typeface="Aptos Display" panose="020B0004020202020204" pitchFamily="34" charset="0"/>
              </a:rPr>
              <a:t>, </a:t>
            </a:r>
            <a:r>
              <a:rPr lang="en-IN" sz="2000" dirty="0" err="1">
                <a:latin typeface="Aptos Display" panose="020B0004020202020204" pitchFamily="34" charset="0"/>
              </a:rPr>
              <a:t>d.department_name</a:t>
            </a:r>
            <a:r>
              <a:rPr lang="en-IN" sz="2000" dirty="0">
                <a:latin typeface="Aptos Display" panose="020B0004020202020204" pitchFamily="34" charset="0"/>
              </a:rPr>
              <a:t> FROM Employees e LEFT JOIN Departments d ON </a:t>
            </a:r>
            <a:r>
              <a:rPr lang="en-IN" sz="2000" dirty="0" err="1">
                <a:latin typeface="Aptos Display" panose="020B0004020202020204" pitchFamily="34" charset="0"/>
              </a:rPr>
              <a:t>e.department_id</a:t>
            </a:r>
            <a:r>
              <a:rPr lang="en-IN" sz="2000" dirty="0">
                <a:latin typeface="Aptos Display" panose="020B0004020202020204" pitchFamily="34" charset="0"/>
              </a:rPr>
              <a:t> = </a:t>
            </a:r>
            <a:r>
              <a:rPr lang="en-IN" sz="2000" dirty="0" err="1">
                <a:latin typeface="Aptos Display" panose="020B0004020202020204" pitchFamily="34" charset="0"/>
              </a:rPr>
              <a:t>d.department_id</a:t>
            </a:r>
            <a:r>
              <a:rPr lang="en-IN" sz="2000" dirty="0">
                <a:latin typeface="Aptos Display" panose="020B0004020202020204" pitchFamily="34" charset="0"/>
              </a:rPr>
              <a:t> </a:t>
            </a:r>
            <a:br>
              <a:rPr lang="en-IN" sz="2000" dirty="0">
                <a:latin typeface="Aptos Display" panose="020B0004020202020204" pitchFamily="34" charset="0"/>
              </a:rPr>
            </a:br>
            <a:r>
              <a:rPr lang="en-IN" sz="2000" dirty="0">
                <a:latin typeface="Aptos Display" panose="020B0004020202020204" pitchFamily="34" charset="0"/>
              </a:rPr>
              <a:t>UNION </a:t>
            </a:r>
            <a:br>
              <a:rPr lang="en-IN" sz="2000" dirty="0">
                <a:latin typeface="Aptos Display" panose="020B0004020202020204" pitchFamily="34" charset="0"/>
              </a:rPr>
            </a:br>
            <a:r>
              <a:rPr lang="en-IN" sz="2000" dirty="0">
                <a:latin typeface="Aptos Display" panose="020B0004020202020204" pitchFamily="34" charset="0"/>
              </a:rPr>
              <a:t>SELECT </a:t>
            </a:r>
            <a:r>
              <a:rPr lang="en-IN" sz="2000" dirty="0" err="1">
                <a:latin typeface="Aptos Display" panose="020B0004020202020204" pitchFamily="34" charset="0"/>
              </a:rPr>
              <a:t>e.employee_id</a:t>
            </a:r>
            <a:r>
              <a:rPr lang="en-IN" sz="2000" dirty="0">
                <a:latin typeface="Aptos Display" panose="020B0004020202020204" pitchFamily="34" charset="0"/>
              </a:rPr>
              <a:t>, e.name AS </a:t>
            </a:r>
            <a:r>
              <a:rPr lang="en-IN" sz="2000" dirty="0" err="1">
                <a:latin typeface="Aptos Display" panose="020B0004020202020204" pitchFamily="34" charset="0"/>
              </a:rPr>
              <a:t>employee_name</a:t>
            </a:r>
            <a:r>
              <a:rPr lang="en-IN" sz="2000" dirty="0">
                <a:latin typeface="Aptos Display" panose="020B0004020202020204" pitchFamily="34" charset="0"/>
              </a:rPr>
              <a:t>, </a:t>
            </a:r>
            <a:r>
              <a:rPr lang="en-IN" sz="2000" dirty="0" err="1">
                <a:latin typeface="Aptos Display" panose="020B0004020202020204" pitchFamily="34" charset="0"/>
              </a:rPr>
              <a:t>d.department_id</a:t>
            </a:r>
            <a:r>
              <a:rPr lang="en-IN" sz="2000" dirty="0">
                <a:latin typeface="Aptos Display" panose="020B0004020202020204" pitchFamily="34" charset="0"/>
              </a:rPr>
              <a:t>, </a:t>
            </a:r>
            <a:r>
              <a:rPr lang="en-IN" sz="2000" dirty="0" err="1">
                <a:latin typeface="Aptos Display" panose="020B0004020202020204" pitchFamily="34" charset="0"/>
              </a:rPr>
              <a:t>d.department_name</a:t>
            </a:r>
            <a:r>
              <a:rPr lang="en-IN" sz="2000" dirty="0">
                <a:latin typeface="Aptos Display" panose="020B0004020202020204" pitchFamily="34" charset="0"/>
              </a:rPr>
              <a:t> FROM Employees e RIGHT JOIN Departments d ON </a:t>
            </a:r>
            <a:r>
              <a:rPr lang="en-IN" sz="2000" dirty="0" err="1">
                <a:latin typeface="Aptos Display" panose="020B0004020202020204" pitchFamily="34" charset="0"/>
              </a:rPr>
              <a:t>e.department_id</a:t>
            </a:r>
            <a:r>
              <a:rPr lang="en-IN" sz="2000" dirty="0">
                <a:latin typeface="Aptos Display" panose="020B0004020202020204" pitchFamily="34" charset="0"/>
              </a:rPr>
              <a:t> = </a:t>
            </a:r>
            <a:r>
              <a:rPr lang="en-IN" sz="2000" dirty="0" err="1">
                <a:latin typeface="Aptos Display" panose="020B0004020202020204" pitchFamily="34" charset="0"/>
              </a:rPr>
              <a:t>d.department_id</a:t>
            </a:r>
            <a:r>
              <a:rPr lang="en-IN" sz="2000" dirty="0">
                <a:latin typeface="Aptos Display" panose="020B0004020202020204" pitchFamily="34" charset="0"/>
              </a:rPr>
              <a:t>;</a:t>
            </a:r>
            <a:endParaRPr kumimoji="0" lang="en-US" altLang="en-US" sz="4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F5D0AB4-C492-B9BA-06D6-B9052650AEE9}"/>
              </a:ext>
            </a:extLst>
          </p:cNvPr>
          <p:cNvPicPr>
            <a:picLocks noChangeAspect="1"/>
          </p:cNvPicPr>
          <p:nvPr/>
        </p:nvPicPr>
        <p:blipFill>
          <a:blip r:embed="rId3"/>
          <a:stretch>
            <a:fillRect/>
          </a:stretch>
        </p:blipFill>
        <p:spPr>
          <a:xfrm>
            <a:off x="7918149" y="1250847"/>
            <a:ext cx="4098977" cy="28036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028550" y="193571"/>
            <a:ext cx="7310152" cy="1185045"/>
          </a:xfrm>
        </p:spPr>
        <p:txBody>
          <a:bodyPr wrap="square" anchor="b">
            <a:normAutofit/>
          </a:bodyPr>
          <a:lstStyle/>
          <a:p>
            <a:r>
              <a:rPr lang="en-US" b="1" dirty="0"/>
              <a:t>CONCLUSION</a:t>
            </a:r>
          </a:p>
        </p:txBody>
      </p:sp>
      <p:sp>
        <p:nvSpPr>
          <p:cNvPr id="6" name="Rectangle 1">
            <a:extLst>
              <a:ext uri="{FF2B5EF4-FFF2-40B4-BE49-F238E27FC236}">
                <a16:creationId xmlns:a16="http://schemas.microsoft.com/office/drawing/2014/main" id="{39E832A0-4D22-6744-A3A8-9572E8133950}"/>
              </a:ext>
            </a:extLst>
          </p:cNvPr>
          <p:cNvSpPr>
            <a:spLocks noGrp="1" noChangeArrowheads="1"/>
          </p:cNvSpPr>
          <p:nvPr>
            <p:ph idx="10"/>
          </p:nvPr>
        </p:nvSpPr>
        <p:spPr bwMode="auto">
          <a:xfrm>
            <a:off x="983226" y="1481752"/>
            <a:ext cx="1064489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mastering table joins in MySQL is essential for effectively working with relational databases. Joins allow you to combine data from multiple tables, enabling you to extract meaningful insights and create robust queries for real-world applications. From </a:t>
            </a:r>
            <a:r>
              <a:rPr kumimoji="0" lang="en-US" altLang="en-US" sz="2400" b="1" i="0" u="none" strike="noStrike" cap="none" normalizeH="0" baseline="0" dirty="0">
                <a:ln>
                  <a:noFill/>
                </a:ln>
                <a:solidFill>
                  <a:schemeClr val="tx1"/>
                </a:solidFill>
                <a:effectLst/>
                <a:latin typeface="Arial" panose="020B0604020202020204" pitchFamily="34" charset="0"/>
              </a:rPr>
              <a:t>INNER JOIN</a:t>
            </a:r>
            <a:r>
              <a:rPr kumimoji="0" lang="en-US" altLang="en-US" sz="2400" b="0" i="0" u="none" strike="noStrike" cap="none" normalizeH="0" baseline="0" dirty="0">
                <a:ln>
                  <a:noFill/>
                </a:ln>
                <a:solidFill>
                  <a:schemeClr val="tx1"/>
                </a:solidFill>
                <a:effectLst/>
                <a:latin typeface="Arial" panose="020B0604020202020204" pitchFamily="34" charset="0"/>
              </a:rPr>
              <a:t>, which retrieves only matching rows, to </a:t>
            </a:r>
            <a:r>
              <a:rPr kumimoji="0" lang="en-US" altLang="en-US" sz="2400" b="1" i="0" u="none" strike="noStrike" cap="none" normalizeH="0" baseline="0" dirty="0">
                <a:ln>
                  <a:noFill/>
                </a:ln>
                <a:solidFill>
                  <a:schemeClr val="tx1"/>
                </a:solidFill>
                <a:effectLst/>
                <a:latin typeface="Arial" panose="020B0604020202020204" pitchFamily="34" charset="0"/>
              </a:rPr>
              <a:t>LEFT JOIN</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RIGHT JOIN</a:t>
            </a:r>
            <a:r>
              <a:rPr kumimoji="0" lang="en-US" altLang="en-US" sz="2400" b="0" i="0" u="none" strike="noStrike" cap="none" normalizeH="0" baseline="0" dirty="0">
                <a:ln>
                  <a:noFill/>
                </a:ln>
                <a:solidFill>
                  <a:schemeClr val="tx1"/>
                </a:solidFill>
                <a:effectLst/>
                <a:latin typeface="Arial" panose="020B0604020202020204" pitchFamily="34" charset="0"/>
              </a:rPr>
              <a:t>, which include unmatched data from one table, and the simulated </a:t>
            </a:r>
            <a:r>
              <a:rPr kumimoji="0" lang="en-US" altLang="en-US" sz="2400" b="1" i="0" u="none" strike="noStrike" cap="none" normalizeH="0" baseline="0" dirty="0">
                <a:ln>
                  <a:noFill/>
                </a:ln>
                <a:solidFill>
                  <a:schemeClr val="tx1"/>
                </a:solidFill>
                <a:effectLst/>
                <a:latin typeface="Arial" panose="020B0604020202020204" pitchFamily="34" charset="0"/>
              </a:rPr>
              <a:t>FULL OUTER JOIN</a:t>
            </a:r>
            <a:r>
              <a:rPr kumimoji="0" lang="en-US" altLang="en-US" sz="2400" b="0" i="0" u="none" strike="noStrike" cap="none" normalizeH="0" baseline="0" dirty="0">
                <a:ln>
                  <a:noFill/>
                </a:ln>
                <a:solidFill>
                  <a:schemeClr val="tx1"/>
                </a:solidFill>
                <a:effectLst/>
                <a:latin typeface="Arial" panose="020B0604020202020204" pitchFamily="34" charset="0"/>
              </a:rPr>
              <a:t>, which ensures a comprehensive view by including unmatched data from both tables, each type of join serves a specific purpose. Understanding when and how to use these joins is crucial for optimizing data analysis, enhancing database performance, and delivering impactful results. By practicing with sample datasets and using these techniques effectively, you can unlock the full potential of relational databases in any data-driven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sz="6000" b="1"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3883742" y="3219450"/>
            <a:ext cx="7875259" cy="3092780"/>
          </a:xfrm>
        </p:spPr>
        <p:txBody>
          <a:bodyPr>
            <a:normAutofit/>
          </a:bodyPr>
          <a:lstStyle/>
          <a:p>
            <a:r>
              <a:rPr lang="en-US" sz="3200" dirty="0"/>
              <a:t>If you have any question?</a:t>
            </a:r>
          </a:p>
          <a:p>
            <a:r>
              <a:rPr lang="en-US" sz="3200" dirty="0"/>
              <a:t>thahliyamist@gmail.com</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39</TotalTime>
  <Words>680</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 Display</vt:lpstr>
      <vt:lpstr>Arial</vt:lpstr>
      <vt:lpstr>Arial Unicode MS</vt:lpstr>
      <vt:lpstr>Avenir Next LT Pro</vt:lpstr>
      <vt:lpstr>Calibri</vt:lpstr>
      <vt:lpstr>Goudy Old Style</vt:lpstr>
      <vt:lpstr>Wingdings</vt:lpstr>
      <vt:lpstr>FrostyVTI</vt:lpstr>
      <vt:lpstr>Joining Tables in MySQL</vt:lpstr>
      <vt:lpstr>Joining Tables in MySQL</vt:lpstr>
      <vt:lpstr>Types of Joins Overview  Inner Join:  Returns rows where there is a match in both tables. Left Join (Left Outer Join):  Returns all rows from the left table and matched rows from the right. Right Join (Right Outer Join):  Returns all rows from the right table and matched rows from the left. Full Join (Full Outer Join):  Combines rows when there is a match in one or both tables. </vt:lpstr>
      <vt:lpstr>Inner Join  Definition: Fetches records with matching values in both tables.  Syntax: SELECT columns FROM table1 INNER JOIN table2 ON table1.common_column = table2.common_column;   </vt:lpstr>
      <vt:lpstr>Left Join</vt:lpstr>
      <vt:lpstr>Right Join  Definition: Opposite of Left Join; fetches all rows from the right table and matched rows from the left.  Syntax:  SELECT columns FROM table1 RIGHT JOIN table2 ON table1.common_column = table2.common_column;   Example:  SELECT Employees.name, Departments.department_name FROM Employees RIGHT JOIN Departments ON Employees.department_id = Departments.id; </vt:lpstr>
      <vt:lpstr>Full Outer Join  Definition: Returns all rows when there is a match in one or both tables; unmatched rows are filled with NULL.  Syntax:  SELECT columns FROM table1 FULL OUTER JOIN table2 ON table1.common_column = table2.common_column;   Example  SELECT e.employee_id, e.name AS d.department_id, d.department_name FROM Employees e LEFT JOIN Departments d ON e.department_id = d.department_id  UNION  SELECT e.employee_id, e.name AS employee_name, d.department_id, d.department_name FROM Employees e RIGHT JOIN Departments d ON e.department_id = d.department_id;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2024-11-20T03:51:27Z</dcterms:created>
  <dcterms:modified xsi:type="dcterms:W3CDTF">2024-11-20T04:30:54Z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