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17" r:id="rId5"/>
    <p:sldId id="307" r:id="rId6"/>
    <p:sldId id="308" r:id="rId7"/>
    <p:sldId id="278" r:id="rId8"/>
    <p:sldId id="309" r:id="rId9"/>
    <p:sldId id="26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12/1/2024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US" dirty="0"/>
              <a:t>Handling Time and Date Data in MySQL</a:t>
            </a:r>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222380" y="-379048"/>
            <a:ext cx="11281362" cy="5029200"/>
          </a:xfrm>
        </p:spPr>
        <p:txBody>
          <a:bodyPr/>
          <a:lstStyle/>
          <a:p>
            <a:r>
              <a:rPr lang="en-US" sz="2800" b="1" dirty="0">
                <a:solidFill>
                  <a:schemeClr val="tx1"/>
                </a:solidFill>
              </a:rPr>
              <a:t>Why Handle Date and Time in MySQL?</a:t>
            </a:r>
            <a:br>
              <a:rPr lang="en-US" sz="2800" b="1" dirty="0">
                <a:solidFill>
                  <a:schemeClr val="tx1"/>
                </a:solidFill>
              </a:rPr>
            </a:br>
            <a:br>
              <a:rPr lang="en-US" sz="2800" b="1" dirty="0">
                <a:solidFill>
                  <a:schemeClr val="tx1"/>
                </a:solidFill>
              </a:rPr>
            </a:br>
            <a:r>
              <a:rPr lang="en-US" sz="2800" dirty="0">
                <a:solidFill>
                  <a:schemeClr val="tx1"/>
                </a:solidFill>
              </a:rPr>
              <a:t>Essential for scheduling, logging, and reporting.</a:t>
            </a:r>
            <a:br>
              <a:rPr lang="en-US" sz="2800" dirty="0">
                <a:solidFill>
                  <a:schemeClr val="tx1"/>
                </a:solidFill>
              </a:rPr>
            </a:br>
            <a:r>
              <a:rPr lang="en-US" sz="2800" dirty="0">
                <a:solidFill>
                  <a:schemeClr val="tx1"/>
                </a:solidFill>
              </a:rPr>
              <a:t>Common challenges: format inconsistencies, time zone handling, and calculations.</a:t>
            </a:r>
            <a:br>
              <a:rPr lang="en-US" sz="2800" dirty="0">
                <a:solidFill>
                  <a:schemeClr val="tx1"/>
                </a:solidFill>
              </a:rPr>
            </a:br>
            <a:r>
              <a:rPr lang="en-US" sz="2800" dirty="0">
                <a:solidFill>
                  <a:schemeClr val="tx1"/>
                </a:solidFill>
              </a:rPr>
              <a:t>MySQL simplifies these with specialized types and functions.</a:t>
            </a:r>
            <a:br>
              <a:rPr lang="en-US" sz="2800" dirty="0">
                <a:solidFill>
                  <a:schemeClr val="tx1"/>
                </a:solidFill>
              </a:rPr>
            </a:br>
            <a:br>
              <a:rPr lang="en-US" sz="2800" dirty="0">
                <a:solidFill>
                  <a:schemeClr val="tx1"/>
                </a:solidFill>
              </a:rPr>
            </a:br>
            <a:endParaRPr lang="en-US" sz="2800" dirty="0">
              <a:solidFill>
                <a:schemeClr val="tx1"/>
              </a:solidFill>
            </a:endParaRPr>
          </a:p>
        </p:txBody>
      </p:sp>
      <p:sp>
        <p:nvSpPr>
          <p:cNvPr id="6" name="Rectangle 4">
            <a:extLst>
              <a:ext uri="{FF2B5EF4-FFF2-40B4-BE49-F238E27FC236}">
                <a16:creationId xmlns:a16="http://schemas.microsoft.com/office/drawing/2014/main" id="{4B808FE0-2126-5D41-E192-2F4A19E1A76B}"/>
              </a:ext>
            </a:extLst>
          </p:cNvPr>
          <p:cNvSpPr>
            <a:spLocks noChangeArrowheads="1"/>
          </p:cNvSpPr>
          <p:nvPr/>
        </p:nvSpPr>
        <p:spPr bwMode="auto">
          <a:xfrm>
            <a:off x="324463" y="3305890"/>
            <a:ext cx="1229095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Core Data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DATE:</a:t>
            </a:r>
            <a:r>
              <a:rPr kumimoji="0" lang="en-US" altLang="en-US" sz="2400" b="0" i="0" u="none" strike="noStrike" cap="none" normalizeH="0" baseline="0" dirty="0">
                <a:ln>
                  <a:noFill/>
                </a:ln>
                <a:solidFill>
                  <a:schemeClr val="tx1"/>
                </a:solidFill>
                <a:effectLst/>
                <a:latin typeface="Arial" panose="020B0604020202020204" pitchFamily="34" charset="0"/>
              </a:rPr>
              <a:t> Stores </a:t>
            </a:r>
            <a:r>
              <a:rPr kumimoji="0" lang="en-US" altLang="en-US" sz="2400" b="0" i="0" u="none" strike="noStrike" cap="none" normalizeH="0" baseline="0" dirty="0">
                <a:ln>
                  <a:noFill/>
                </a:ln>
                <a:solidFill>
                  <a:schemeClr val="tx1"/>
                </a:solidFill>
                <a:effectLst/>
                <a:latin typeface="Arial Unicode MS"/>
              </a:rPr>
              <a:t>YYYY-MM-DD</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DATETIME:</a:t>
            </a:r>
            <a:r>
              <a:rPr kumimoji="0" lang="en-US" altLang="en-US" sz="2400" b="0" i="0" u="none" strike="noStrike" cap="none" normalizeH="0" baseline="0" dirty="0">
                <a:ln>
                  <a:noFill/>
                </a:ln>
                <a:solidFill>
                  <a:schemeClr val="tx1"/>
                </a:solidFill>
                <a:effectLst/>
                <a:latin typeface="Arial" panose="020B0604020202020204" pitchFamily="34" charset="0"/>
              </a:rPr>
              <a:t> Stores </a:t>
            </a:r>
            <a:r>
              <a:rPr kumimoji="0" lang="en-US" altLang="en-US" sz="2400" b="0" i="0" u="none" strike="noStrike" cap="none" normalizeH="0" baseline="0" dirty="0">
                <a:ln>
                  <a:noFill/>
                </a:ln>
                <a:solidFill>
                  <a:schemeClr val="tx1"/>
                </a:solidFill>
                <a:effectLst/>
                <a:latin typeface="Arial Unicode MS"/>
              </a:rPr>
              <a:t>YYYY-MM-DD HH:MM:SS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TIMESTAMP:</a:t>
            </a:r>
            <a:r>
              <a:rPr kumimoji="0" lang="en-US" altLang="en-US" sz="2400" b="0" i="0" u="none" strike="noStrike" cap="none" normalizeH="0" baseline="0" dirty="0">
                <a:ln>
                  <a:noFill/>
                </a:ln>
                <a:solidFill>
                  <a:schemeClr val="tx1"/>
                </a:solidFill>
                <a:effectLst/>
                <a:latin typeface="Arial" panose="020B0604020202020204" pitchFamily="34" charset="0"/>
              </a:rPr>
              <a:t> UTC-aware </a:t>
            </a:r>
            <a:r>
              <a:rPr kumimoji="0" lang="en-US" altLang="en-US" sz="2400" b="0" i="0" u="none" strike="noStrike" cap="none" normalizeH="0" baseline="0" dirty="0">
                <a:ln>
                  <a:noFill/>
                </a:ln>
                <a:solidFill>
                  <a:schemeClr val="tx1"/>
                </a:solidFill>
                <a:effectLst/>
                <a:latin typeface="Arial Unicode MS"/>
              </a:rPr>
              <a:t>YYYY-MM-DD HH:MM:SS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TIME:</a:t>
            </a:r>
            <a:r>
              <a:rPr kumimoji="0" lang="en-US" altLang="en-US" sz="2400" b="0" i="0" u="none" strike="noStrike" cap="none" normalizeH="0" baseline="0" dirty="0">
                <a:ln>
                  <a:noFill/>
                </a:ln>
                <a:solidFill>
                  <a:schemeClr val="tx1"/>
                </a:solidFill>
                <a:effectLst/>
                <a:latin typeface="Arial" panose="020B0604020202020204" pitchFamily="34" charset="0"/>
              </a:rPr>
              <a:t> Stores </a:t>
            </a:r>
            <a:r>
              <a:rPr kumimoji="0" lang="en-US" altLang="en-US" sz="2400" b="0" i="0" u="none" strike="noStrike" cap="none" normalizeH="0" baseline="0" dirty="0">
                <a:ln>
                  <a:noFill/>
                </a:ln>
                <a:solidFill>
                  <a:schemeClr val="tx1"/>
                </a:solidFill>
                <a:effectLst/>
                <a:latin typeface="Arial Unicode MS"/>
              </a:rPr>
              <a:t>HH:MM:SS</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YEAR:</a:t>
            </a:r>
            <a:r>
              <a:rPr kumimoji="0" lang="en-US" altLang="en-US" sz="2400" b="0" i="0" u="none" strike="noStrike" cap="none" normalizeH="0" baseline="0" dirty="0">
                <a:ln>
                  <a:noFill/>
                </a:ln>
                <a:solidFill>
                  <a:schemeClr val="tx1"/>
                </a:solidFill>
                <a:effectLst/>
                <a:latin typeface="Arial" panose="020B0604020202020204" pitchFamily="34" charset="0"/>
              </a:rPr>
              <a:t> Stores </a:t>
            </a:r>
            <a:r>
              <a:rPr kumimoji="0" lang="en-US" altLang="en-US" sz="2400" b="0" i="0" u="none" strike="noStrike" cap="none" normalizeH="0" baseline="0" dirty="0">
                <a:ln>
                  <a:noFill/>
                </a:ln>
                <a:solidFill>
                  <a:schemeClr val="tx1"/>
                </a:solidFill>
                <a:effectLst/>
                <a:latin typeface="Arial Unicode MS"/>
              </a:rPr>
              <a:t>YYYY</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AC1A569-2453-49EC-6E80-848D018C0A72}"/>
              </a:ext>
            </a:extLst>
          </p:cNvPr>
          <p:cNvSpPr>
            <a:spLocks noGrp="1" noChangeArrowheads="1"/>
          </p:cNvSpPr>
          <p:nvPr>
            <p:ph type="title"/>
          </p:nvPr>
        </p:nvSpPr>
        <p:spPr bwMode="auto">
          <a:xfrm>
            <a:off x="536165" y="524452"/>
            <a:ext cx="8271752" cy="6124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Essential Functions</a:t>
            </a:r>
            <a:br>
              <a:rPr kumimoji="0" lang="en-US" altLang="en-US" sz="2800" b="1" i="0" u="none" strike="noStrike" cap="none" normalizeH="0" baseline="0" dirty="0">
                <a:ln>
                  <a:noFill/>
                </a:ln>
                <a:solidFill>
                  <a:schemeClr val="tx1"/>
                </a:solidFill>
                <a:effectLst/>
                <a:latin typeface="Arial" panose="020B0604020202020204" pitchFamily="34" charset="0"/>
              </a:rPr>
            </a:b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CURDATE():</a:t>
            </a:r>
            <a:r>
              <a:rPr kumimoji="0" lang="en-US" altLang="en-US" sz="2800" b="0" i="0" u="none" strike="noStrike" cap="none" normalizeH="0" baseline="0" dirty="0">
                <a:ln>
                  <a:noFill/>
                </a:ln>
                <a:solidFill>
                  <a:schemeClr val="tx1"/>
                </a:solidFill>
                <a:effectLst/>
                <a:latin typeface="Arial" panose="020B0604020202020204" pitchFamily="34" charset="0"/>
              </a:rPr>
              <a:t> Current date.</a:t>
            </a: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SELECT CURDATE(); -- Example: 2024-12-01</a:t>
            </a:r>
            <a:br>
              <a:rPr kumimoji="0" lang="en-US" altLang="en-US" sz="2800" b="0" i="0" u="none" strike="noStrike" cap="none" normalizeH="0" baseline="0" dirty="0">
                <a:ln>
                  <a:noFill/>
                </a:ln>
                <a:solidFill>
                  <a:schemeClr val="tx1"/>
                </a:solidFill>
                <a:effectLst/>
                <a:latin typeface="Arial Unicode MS"/>
              </a:rPr>
            </a:br>
            <a:r>
              <a:rPr kumimoji="0" lang="en-US" altLang="en-US" sz="2800" b="0" i="0" u="none" strike="noStrike" cap="none" normalizeH="0" baseline="0" dirty="0">
                <a:ln>
                  <a:noFill/>
                </a:ln>
                <a:solidFill>
                  <a:schemeClr val="tx1"/>
                </a:solidFill>
                <a:effectLst/>
                <a:latin typeface="Arial Unicode MS"/>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CURTIME():</a:t>
            </a:r>
            <a:r>
              <a:rPr kumimoji="0" lang="en-US" altLang="en-US" sz="2800" b="0" i="0" u="none" strike="noStrike" cap="none" normalizeH="0" baseline="0" dirty="0">
                <a:ln>
                  <a:noFill/>
                </a:ln>
                <a:solidFill>
                  <a:schemeClr val="tx1"/>
                </a:solidFill>
                <a:effectLst/>
                <a:latin typeface="Arial" panose="020B0604020202020204" pitchFamily="34" charset="0"/>
              </a:rPr>
              <a:t> Current time.</a:t>
            </a: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SELECT CURTIME(); -- Example: 14:45:00 </a:t>
            </a:r>
            <a:br>
              <a:rPr kumimoji="0" lang="en-US" altLang="en-US" sz="2800" b="0" i="0" u="none" strike="noStrike" cap="none" normalizeH="0" baseline="0" dirty="0">
                <a:ln>
                  <a:noFill/>
                </a:ln>
                <a:solidFill>
                  <a:schemeClr val="tx1"/>
                </a:solidFill>
                <a:effectLst/>
                <a:latin typeface="Arial Unicode MS"/>
              </a:rPr>
            </a:b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NOW():</a:t>
            </a:r>
            <a:r>
              <a:rPr kumimoji="0" lang="en-US" altLang="en-US" sz="2800" b="0" i="0" u="none" strike="noStrike" cap="none" normalizeH="0" baseline="0" dirty="0">
                <a:ln>
                  <a:noFill/>
                </a:ln>
                <a:solidFill>
                  <a:schemeClr val="tx1"/>
                </a:solidFill>
                <a:effectLst/>
                <a:latin typeface="Arial" panose="020B0604020202020204" pitchFamily="34" charset="0"/>
              </a:rPr>
              <a:t> Current date and time.</a:t>
            </a: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Unicode MS"/>
              </a:rPr>
              <a:t>SELECT NOW(); -- Example: 2024-12-01 14:45:00</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80E877D9-CE39-A3C0-D497-456ED472FA56}"/>
              </a:ext>
            </a:extLst>
          </p:cNvPr>
          <p:cNvSpPr>
            <a:spLocks noChangeArrowheads="1"/>
          </p:cNvSpPr>
          <p:nvPr/>
        </p:nvSpPr>
        <p:spPr bwMode="auto">
          <a:xfrm>
            <a:off x="422787" y="56138"/>
            <a:ext cx="9438966"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Unique Index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Ensures all values in the indexed column(s) are unique.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UNIQUE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Composite Index (Multi-Column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An index that spans two or more columns.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(column1, column2);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7292383" y="3702120"/>
            <a:ext cx="408004" cy="895899"/>
          </a:xfrm>
        </p:spPr>
        <p:txBody>
          <a:bodyPr/>
          <a:lstStyle/>
          <a:p>
            <a:fld id="{58FB4751-880F-D840-AAA9-3A15815CC996}" type="slidenum">
              <a:rPr lang="en-US" smtClean="0"/>
              <a:pPr/>
              <a:t>5</a:t>
            </a:fld>
            <a:endParaRPr lang="en-US" dirty="0"/>
          </a:p>
        </p:txBody>
      </p:sp>
      <p:sp>
        <p:nvSpPr>
          <p:cNvPr id="2" name="Rectangle 1">
            <a:extLst>
              <a:ext uri="{FF2B5EF4-FFF2-40B4-BE49-F238E27FC236}">
                <a16:creationId xmlns:a16="http://schemas.microsoft.com/office/drawing/2014/main" id="{2A62752E-B833-EABC-4FD4-DD134934C662}"/>
              </a:ext>
            </a:extLst>
          </p:cNvPr>
          <p:cNvSpPr>
            <a:spLocks noChangeArrowheads="1"/>
          </p:cNvSpPr>
          <p:nvPr/>
        </p:nvSpPr>
        <p:spPr bwMode="auto">
          <a:xfrm>
            <a:off x="420544" y="154906"/>
            <a:ext cx="1163380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Key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Inserting Dates and Times: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INSERT INTO events (</a:t>
            </a:r>
            <a:r>
              <a:rPr kumimoji="0" lang="en-US" altLang="en-US" sz="2400" b="0" i="0" u="none" strike="noStrike" cap="none" normalizeH="0" baseline="0" dirty="0" err="1">
                <a:ln>
                  <a:noFill/>
                </a:ln>
                <a:solidFill>
                  <a:schemeClr val="tx1"/>
                </a:solidFill>
                <a:effectLst/>
                <a:latin typeface="Arial Unicode MS"/>
              </a:rPr>
              <a:t>event_date</a:t>
            </a: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event_time</a:t>
            </a:r>
            <a:r>
              <a:rPr kumimoji="0" lang="en-US" altLang="en-US" sz="2400" b="0" i="0" u="none" strike="noStrike" cap="none" normalizeH="0" baseline="0" dirty="0">
                <a:ln>
                  <a:noFill/>
                </a:ln>
                <a:solidFill>
                  <a:schemeClr val="tx1"/>
                </a:solidFill>
                <a:effectLst/>
                <a:latin typeface="Arial Unicode MS"/>
              </a:rPr>
              <a:t>) VALUES (CURDATE(), CURTIME());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Filtering by Date Range: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 FROM events WHERE </a:t>
            </a:r>
            <a:r>
              <a:rPr kumimoji="0" lang="en-US" altLang="en-US" sz="2400" b="0" i="0" u="none" strike="noStrike" cap="none" normalizeH="0" baseline="0" dirty="0" err="1">
                <a:ln>
                  <a:noFill/>
                </a:ln>
                <a:solidFill>
                  <a:schemeClr val="tx1"/>
                </a:solidFill>
                <a:effectLst/>
                <a:latin typeface="Arial Unicode MS"/>
              </a:rPr>
              <a:t>event_date</a:t>
            </a:r>
            <a:r>
              <a:rPr kumimoji="0" lang="en-US" altLang="en-US" sz="2400" b="0" i="0" u="none" strike="noStrike" cap="none" normalizeH="0" baseline="0" dirty="0">
                <a:ln>
                  <a:noFill/>
                </a:ln>
                <a:solidFill>
                  <a:schemeClr val="tx1"/>
                </a:solidFill>
                <a:effectLst/>
                <a:latin typeface="Arial Unicode MS"/>
              </a:rPr>
              <a:t> BETWEEN '2024-01-01' AND CURDATE();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3BC9EA9-6663-DCD5-3809-48909D1AE34B}"/>
              </a:ext>
            </a:extLst>
          </p:cNvPr>
          <p:cNvSpPr>
            <a:spLocks noChangeArrowheads="1"/>
          </p:cNvSpPr>
          <p:nvPr/>
        </p:nvSpPr>
        <p:spPr bwMode="auto">
          <a:xfrm>
            <a:off x="350287" y="3116361"/>
            <a:ext cx="1245131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Manipulating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Add/Subtract Intervals: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DATE_ADD(CURDATE(), INTERVAL 7 DAY); -- Adds 7 days SELECT DATE_SUB(CURDATE(), INTERVAL 1 MONTH); -- Subtracts 1 month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Calculate Differences:</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DATEDIFF('2024-12-31', CURDATE()) AS </a:t>
            </a:r>
            <a:r>
              <a:rPr kumimoji="0" lang="en-US" altLang="en-US" sz="2400" b="0" i="0" u="none" strike="noStrike" cap="none" normalizeH="0" baseline="0" dirty="0" err="1">
                <a:ln>
                  <a:noFill/>
                </a:ln>
                <a:solidFill>
                  <a:schemeClr val="tx1"/>
                </a:solidFill>
                <a:effectLst/>
                <a:latin typeface="Arial Unicode MS"/>
              </a:rPr>
              <a:t>days_left</a:t>
            </a:r>
            <a:r>
              <a:rPr kumimoji="0" lang="en-US" altLang="en-US" sz="24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SELECT TIMEDIFF('14:30:00', CURTIME()) AS </a:t>
            </a:r>
            <a:r>
              <a:rPr kumimoji="0" lang="en-US" altLang="en-US" sz="2400" b="0" i="0" u="none" strike="noStrike" cap="none" normalizeH="0" baseline="0" dirty="0" err="1">
                <a:ln>
                  <a:noFill/>
                </a:ln>
                <a:solidFill>
                  <a:schemeClr val="tx1"/>
                </a:solidFill>
                <a:effectLst/>
                <a:latin typeface="Arial Unicode MS"/>
              </a:rPr>
              <a:t>time_remaining</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439EC3-949E-B9D2-7611-F74BE9828131}"/>
              </a:ext>
            </a:extLst>
          </p:cNvPr>
          <p:cNvSpPr txBox="1">
            <a:spLocks noChangeArrowheads="1"/>
          </p:cNvSpPr>
          <p:nvPr/>
        </p:nvSpPr>
        <p:spPr bwMode="auto">
          <a:xfrm>
            <a:off x="3763598" y="406224"/>
            <a:ext cx="5065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pPr algn="l" eaLnBrk="0" fontAlgn="base" hangingPunct="0">
              <a:lnSpc>
                <a:spcPct val="100000"/>
              </a:lnSpc>
              <a:spcAft>
                <a:spcPct val="0"/>
              </a:spcAft>
            </a:pPr>
            <a:r>
              <a:rPr lang="en-US" altLang="en-US" sz="3200" b="1" dirty="0">
                <a:latin typeface="Arial" panose="020B0604020202020204" pitchFamily="34" charset="0"/>
              </a:rPr>
              <a:t>Conclusion</a:t>
            </a:r>
            <a:br>
              <a:rPr lang="en-US" altLang="en-US" sz="3200" b="1" dirty="0">
                <a:latin typeface="Arial" panose="020B0604020202020204" pitchFamily="34" charset="0"/>
              </a:rPr>
            </a:br>
            <a:endParaRPr lang="en-US" altLang="en-US" sz="3200" b="1" dirty="0">
              <a:latin typeface="Arial" panose="020B0604020202020204" pitchFamily="34" charset="0"/>
            </a:endParaRPr>
          </a:p>
        </p:txBody>
      </p:sp>
      <p:sp>
        <p:nvSpPr>
          <p:cNvPr id="2" name="Rectangle 1">
            <a:extLst>
              <a:ext uri="{FF2B5EF4-FFF2-40B4-BE49-F238E27FC236}">
                <a16:creationId xmlns:a16="http://schemas.microsoft.com/office/drawing/2014/main" id="{98314BB2-E296-8613-BEE0-FEEBB7152BEA}"/>
              </a:ext>
            </a:extLst>
          </p:cNvPr>
          <p:cNvSpPr>
            <a:spLocks noChangeArrowheads="1"/>
          </p:cNvSpPr>
          <p:nvPr/>
        </p:nvSpPr>
        <p:spPr bwMode="auto">
          <a:xfrm>
            <a:off x="609600" y="1296966"/>
            <a:ext cx="10510576"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Arial Unicode MS"/>
              </a:rPr>
              <a:t>E</a:t>
            </a:r>
            <a:r>
              <a:rPr kumimoji="0" lang="en-US" altLang="en-US" sz="2400" b="0" i="0" u="none" strike="noStrike" cap="none" normalizeH="0" baseline="0" dirty="0">
                <a:ln>
                  <a:noFill/>
                </a:ln>
                <a:effectLst/>
                <a:latin typeface="Arial Unicode MS"/>
              </a:rPr>
              <a:t>ffectively managing date and time data in MySQL is critical for developing robust and reliable database applications. By utilizing MySQL's specialized data types, such as DATE, DATETIME, and TIMESTAMP, alongside powerful functions like CURDATE(), NOW(), and DATE_ADD(), developers can simplify complex temporal operations, ensure data consistency, and optimize performance. Additionally, understanding how to handle time zones with functions like CONVERT_TZ() and implementing indexing for date columns can greatly enhance query efficiency, especially in applications with global or large-scale data. Mastering these tools and best practices not only improves productivity but also ensures accurate and secure data handling, making it an essential skill for database professionals. </a:t>
            </a: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551174" cy="5029200"/>
          </a:xfrm>
        </p:spPr>
        <p:txBody>
          <a:bodyPr/>
          <a:lstStyle/>
          <a:p>
            <a:r>
              <a:rPr lang="en-US" dirty="0"/>
              <a:t>thank you</a:t>
            </a:r>
            <a:br>
              <a:rPr lang="en-US" dirty="0"/>
            </a:br>
            <a:br>
              <a:rPr lang="en-US" dirty="0"/>
            </a:br>
            <a:r>
              <a:rPr lang="en-US" dirty="0" err="1"/>
              <a:t>thahliyamist@</a:t>
            </a:r>
            <a:r>
              <a:rPr lang="en-US" err="1"/>
              <a:t>gmail</a:t>
            </a:r>
            <a:r>
              <a:rPr lang="en-US"/>
              <a:t>.com</a:t>
            </a:r>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Indexing for Query Optimization,Day36</Template>
  <TotalTime>12</TotalTime>
  <Words>461</Words>
  <Application>Microsoft Office PowerPoint</Application>
  <PresentationFormat>Widescreen</PresentationFormat>
  <Paragraphs>59</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Calibri</vt:lpstr>
      <vt:lpstr>Courier New</vt:lpstr>
      <vt:lpstr>Gill Sans Nova Light</vt:lpstr>
      <vt:lpstr>Sagona Book</vt:lpstr>
      <vt:lpstr>Custom</vt:lpstr>
      <vt:lpstr>Handling Time and Date Data in MySQL</vt:lpstr>
      <vt:lpstr>Why Handle Date and Time in MySQL?  Essential for scheduling, logging, and reporting. Common challenges: format inconsistencies, time zone handling, and calculations. MySQL simplifies these with specialized types and functions.  </vt:lpstr>
      <vt:lpstr>Essential Functions  CURDATE(): Current date.  SELECT CURDATE(); -- Example: 2024-12-01   CURTIME(): Current time.  SELECT CURTIME(); -- Example: 14:45:00   NOW(): Current date and time.  SELECT NOW(); -- Example: 2024-12-01 14:45:00 </vt:lpstr>
      <vt:lpstr>PowerPoint Presentation</vt:lpstr>
      <vt:lpstr>PowerPoint Presentation</vt:lpstr>
      <vt:lpstr>PowerPoint Presentation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2024-12-01T16:11:16Z</dcterms:created>
  <dcterms:modified xsi:type="dcterms:W3CDTF">2024-12-01T16:24:09Z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