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78" r:id="rId7"/>
    <p:sldId id="258" r:id="rId8"/>
    <p:sldId id="286" r:id="rId9"/>
    <p:sldId id="289" r:id="rId10"/>
    <p:sldId id="290" r:id="rId11"/>
    <p:sldId id="288" r:id="rId12"/>
    <p:sldId id="287" r:id="rId13"/>
    <p:sldId id="292" r:id="rId14"/>
    <p:sldId id="293" r:id="rId15"/>
    <p:sldId id="28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655" autoAdjust="0"/>
  </p:normalViewPr>
  <p:slideViewPr>
    <p:cSldViewPr snapToGrid="0">
      <p:cViewPr varScale="1">
        <p:scale>
          <a:sx n="68" d="100"/>
          <a:sy n="68" d="100"/>
        </p:scale>
        <p:origin x="77" y="206"/>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11/3/2024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84584" y="1230056"/>
            <a:ext cx="4941771" cy="3200400"/>
          </a:xfrm>
        </p:spPr>
        <p:txBody>
          <a:bodyPr anchor="ctr"/>
          <a:lstStyle/>
          <a:p>
            <a:r>
              <a:rPr lang="en-US" sz="4400" b="1" dirty="0"/>
              <a:t>Implementing Row-Level Security (RLS) in Power BI.</a:t>
            </a:r>
          </a:p>
        </p:txBody>
      </p:sp>
      <p:pic>
        <p:nvPicPr>
          <p:cNvPr id="4" name="Picture 3">
            <a:extLst>
              <a:ext uri="{FF2B5EF4-FFF2-40B4-BE49-F238E27FC236}">
                <a16:creationId xmlns:a16="http://schemas.microsoft.com/office/drawing/2014/main" id="{DB7E6E92-F746-8D59-3C53-13E33AA964D4}"/>
              </a:ext>
            </a:extLst>
          </p:cNvPr>
          <p:cNvPicPr>
            <a:picLocks noChangeAspect="1"/>
          </p:cNvPicPr>
          <p:nvPr/>
        </p:nvPicPr>
        <p:blipFill>
          <a:blip r:embed="rId3"/>
          <a:stretch>
            <a:fillRect/>
          </a:stretch>
        </p:blipFill>
        <p:spPr>
          <a:xfrm>
            <a:off x="6303689" y="1512278"/>
            <a:ext cx="5436755" cy="41999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B45EF2-80AC-12A1-B70F-AE8A9E9B5285}"/>
              </a:ext>
            </a:extLst>
          </p:cNvPr>
          <p:cNvSpPr txBox="1"/>
          <p:nvPr/>
        </p:nvSpPr>
        <p:spPr>
          <a:xfrm>
            <a:off x="699912" y="243512"/>
            <a:ext cx="9335911" cy="6370975"/>
          </a:xfrm>
          <a:prstGeom prst="rect">
            <a:avLst/>
          </a:prstGeom>
          <a:noFill/>
        </p:spPr>
        <p:txBody>
          <a:bodyPr wrap="square" rtlCol="0">
            <a:spAutoFit/>
          </a:bodyPr>
          <a:lstStyle/>
          <a:p>
            <a:r>
              <a:rPr lang="en-US" sz="3600" b="1" dirty="0"/>
              <a:t>Challenges of Implementing RLS</a:t>
            </a:r>
          </a:p>
          <a:p>
            <a:endParaRPr lang="en-US" sz="3600" b="1" dirty="0"/>
          </a:p>
          <a:p>
            <a:pPr>
              <a:buFont typeface="Arial" panose="020B0604020202020204" pitchFamily="34" charset="0"/>
              <a:buChar char="•"/>
            </a:pPr>
            <a:r>
              <a:rPr lang="en-US" sz="2800" b="1" dirty="0"/>
              <a:t>Maintenance Complexity</a:t>
            </a:r>
            <a:r>
              <a:rPr lang="en-US" sz="2800" dirty="0"/>
              <a:t>:</a:t>
            </a:r>
          </a:p>
          <a:p>
            <a:pPr marL="742950" lvl="1" indent="-285750">
              <a:buFont typeface="Arial" panose="020B0604020202020204" pitchFamily="34" charset="0"/>
              <a:buChar char="•"/>
            </a:pPr>
            <a:r>
              <a:rPr lang="en-US" sz="2800" dirty="0"/>
              <a:t>Large numbers of roles or complex DAX filters can make RLS harder to manage.</a:t>
            </a:r>
          </a:p>
          <a:p>
            <a:pPr marL="742950" lvl="1" indent="-285750">
              <a:buFont typeface="Arial" panose="020B0604020202020204" pitchFamily="34" charset="0"/>
              <a:buChar char="•"/>
            </a:pPr>
            <a:endParaRPr lang="en-US" sz="2800" dirty="0"/>
          </a:p>
          <a:p>
            <a:pPr>
              <a:buFont typeface="Arial" panose="020B0604020202020204" pitchFamily="34" charset="0"/>
              <a:buChar char="•"/>
            </a:pPr>
            <a:r>
              <a:rPr lang="en-US" sz="2800" b="1" dirty="0"/>
              <a:t>Performance Implications</a:t>
            </a:r>
            <a:r>
              <a:rPr lang="en-US" sz="2800" dirty="0"/>
              <a:t>:</a:t>
            </a:r>
          </a:p>
          <a:p>
            <a:pPr marL="742950" lvl="1" indent="-285750">
              <a:buFont typeface="Arial" panose="020B0604020202020204" pitchFamily="34" charset="0"/>
              <a:buChar char="•"/>
            </a:pPr>
            <a:r>
              <a:rPr lang="en-US" sz="2800" dirty="0"/>
              <a:t>RLS may affect report load times, especially with complex filters or large datasets.</a:t>
            </a:r>
          </a:p>
          <a:p>
            <a:pPr marL="742950" lvl="1" indent="-285750">
              <a:buFont typeface="Arial" panose="020B0604020202020204" pitchFamily="34" charset="0"/>
              <a:buChar char="•"/>
            </a:pPr>
            <a:endParaRPr lang="en-US" sz="2800" dirty="0"/>
          </a:p>
          <a:p>
            <a:pPr>
              <a:buFont typeface="Arial" panose="020B0604020202020204" pitchFamily="34" charset="0"/>
              <a:buChar char="•"/>
            </a:pPr>
            <a:r>
              <a:rPr lang="en-US" sz="2800" b="1" dirty="0"/>
              <a:t>User Confusion</a:t>
            </a:r>
            <a:r>
              <a:rPr lang="en-US" sz="2800" dirty="0"/>
              <a:t>:</a:t>
            </a:r>
          </a:p>
          <a:p>
            <a:pPr marL="742950" lvl="1" indent="-285750">
              <a:buFont typeface="Arial" panose="020B0604020202020204" pitchFamily="34" charset="0"/>
              <a:buChar char="•"/>
            </a:pPr>
            <a:r>
              <a:rPr lang="en-US" sz="2800" dirty="0"/>
              <a:t>Users unaware of RLS limitations may mistakenly believe they’re seeing the full dataset.</a:t>
            </a:r>
          </a:p>
          <a:p>
            <a:endParaRPr lang="en-IN" sz="2800" dirty="0"/>
          </a:p>
        </p:txBody>
      </p:sp>
    </p:spTree>
    <p:extLst>
      <p:ext uri="{BB962C8B-B14F-4D97-AF65-F5344CB8AC3E}">
        <p14:creationId xmlns:p14="http://schemas.microsoft.com/office/powerpoint/2010/main" val="1544429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96AB95-1B15-403C-65BC-521E471B2AC5}"/>
              </a:ext>
            </a:extLst>
          </p:cNvPr>
          <p:cNvSpPr txBox="1"/>
          <p:nvPr/>
        </p:nvSpPr>
        <p:spPr>
          <a:xfrm>
            <a:off x="124177" y="363915"/>
            <a:ext cx="10803467" cy="6617196"/>
          </a:xfrm>
          <a:prstGeom prst="rect">
            <a:avLst/>
          </a:prstGeom>
          <a:noFill/>
        </p:spPr>
        <p:txBody>
          <a:bodyPr wrap="square" rtlCol="0">
            <a:spAutoFit/>
          </a:bodyPr>
          <a:lstStyle/>
          <a:p>
            <a:r>
              <a:rPr lang="en-US" sz="4000" b="1" dirty="0"/>
              <a:t>Best Practices for RLS Implementation</a:t>
            </a:r>
          </a:p>
          <a:p>
            <a:endParaRPr lang="en-US" sz="3200" b="1" dirty="0"/>
          </a:p>
          <a:p>
            <a:pPr>
              <a:buFont typeface="Arial" panose="020B0604020202020204" pitchFamily="34" charset="0"/>
              <a:buChar char="•"/>
            </a:pPr>
            <a:r>
              <a:rPr lang="en-US" sz="3200" b="1" dirty="0"/>
              <a:t>Limit the Number of Roles</a:t>
            </a:r>
            <a:r>
              <a:rPr lang="en-US" sz="3200" dirty="0"/>
              <a:t>: Use dynamic RLS where possible to reduce the number of roles.</a:t>
            </a:r>
          </a:p>
          <a:p>
            <a:pPr>
              <a:buFont typeface="Arial" panose="020B0604020202020204" pitchFamily="34" charset="0"/>
              <a:buChar char="•"/>
            </a:pPr>
            <a:r>
              <a:rPr lang="en-US" sz="3200" b="1" dirty="0"/>
              <a:t>Use Clear Naming Conventions</a:t>
            </a:r>
            <a:r>
              <a:rPr lang="en-US" sz="3200" dirty="0"/>
              <a:t>: Name roles descriptively (e.g., “Regional Manager – North”).</a:t>
            </a:r>
          </a:p>
          <a:p>
            <a:pPr>
              <a:buFont typeface="Arial" panose="020B0604020202020204" pitchFamily="34" charset="0"/>
              <a:buChar char="•"/>
            </a:pPr>
            <a:r>
              <a:rPr lang="en-US" sz="3200" b="1" dirty="0"/>
              <a:t>Document RLS Setup</a:t>
            </a:r>
            <a:r>
              <a:rPr lang="en-US" sz="3200" dirty="0"/>
              <a:t>: Keep records of role definitions and DAX formulas for maintenance.</a:t>
            </a:r>
          </a:p>
          <a:p>
            <a:pPr>
              <a:buFont typeface="Arial" panose="020B0604020202020204" pitchFamily="34" charset="0"/>
              <a:buChar char="•"/>
            </a:pPr>
            <a:r>
              <a:rPr lang="en-US" sz="3200" b="1" dirty="0"/>
              <a:t>Regularly Test RLS</a:t>
            </a:r>
            <a:r>
              <a:rPr lang="en-US" sz="3200" dirty="0"/>
              <a:t>: Re-test roles after data model updates to ensure filters still apply as intended.</a:t>
            </a:r>
          </a:p>
          <a:p>
            <a:pPr>
              <a:buFont typeface="Arial" panose="020B0604020202020204" pitchFamily="34" charset="0"/>
              <a:buChar char="•"/>
            </a:pPr>
            <a:r>
              <a:rPr lang="en-US" sz="3200" b="1" dirty="0"/>
              <a:t>Performance Testing</a:t>
            </a:r>
            <a:r>
              <a:rPr lang="en-US" sz="3200" dirty="0"/>
              <a:t>: Monitor performance, especially in large datasets, and optimize DAX formulas if necessary.</a:t>
            </a:r>
          </a:p>
          <a:p>
            <a:endParaRPr lang="en-IN" sz="3200" dirty="0"/>
          </a:p>
        </p:txBody>
      </p:sp>
    </p:spTree>
    <p:extLst>
      <p:ext uri="{BB962C8B-B14F-4D97-AF65-F5344CB8AC3E}">
        <p14:creationId xmlns:p14="http://schemas.microsoft.com/office/powerpoint/2010/main" val="3304820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3443112" y="-1004711"/>
            <a:ext cx="7163364" cy="3457971"/>
          </a:xfrm>
        </p:spPr>
        <p:txBody>
          <a:bodyPr/>
          <a:lstStyle/>
          <a:p>
            <a:r>
              <a:rPr lang="en-US" sz="4400" dirty="0"/>
              <a:t>Conclusion </a:t>
            </a:r>
            <a:br>
              <a:rPr lang="en-US" sz="4400" dirty="0"/>
            </a:br>
            <a:br>
              <a:rPr lang="en-US" sz="4400" dirty="0"/>
            </a:br>
            <a:endParaRPr lang="en-US" sz="4400" dirty="0"/>
          </a:p>
        </p:txBody>
      </p:sp>
      <p:sp>
        <p:nvSpPr>
          <p:cNvPr id="3" name="TextBox 2">
            <a:extLst>
              <a:ext uri="{FF2B5EF4-FFF2-40B4-BE49-F238E27FC236}">
                <a16:creationId xmlns:a16="http://schemas.microsoft.com/office/drawing/2014/main" id="{AF4267EA-CBDF-66FD-BF70-CE3F2B934431}"/>
              </a:ext>
            </a:extLst>
          </p:cNvPr>
          <p:cNvSpPr txBox="1"/>
          <p:nvPr/>
        </p:nvSpPr>
        <p:spPr>
          <a:xfrm>
            <a:off x="440267" y="1411111"/>
            <a:ext cx="10814756" cy="5262979"/>
          </a:xfrm>
          <a:prstGeom prst="rect">
            <a:avLst/>
          </a:prstGeom>
          <a:noFill/>
        </p:spPr>
        <p:txBody>
          <a:bodyPr wrap="square" rtlCol="0">
            <a:spAutoFit/>
          </a:bodyPr>
          <a:lstStyle/>
          <a:p>
            <a:r>
              <a:rPr lang="en-US" sz="2400" dirty="0">
                <a:solidFill>
                  <a:schemeClr val="bg1"/>
                </a:solidFill>
              </a:rPr>
              <a:t>Row-Level Security (RLS) in Power BI is a powerful feature that enables data security by controlling user access at a granular level. Implementing RLS allows organizations to securely manage data visibility, ensuring that each user only sees the information they are permitted to access. By defining roles and applying DAX filters, organizations can create a streamlined, secure reporting environment tailored to various user groups, whether it’s by department, region, or individual. Dynamic RLS further enhances flexibility by applying filters based on user identity, reducing the need for multiple static roles and allowing for scalable solutions. While RLS requires careful planning, testing, and ongoing maintenance, its benefits—such as enhanced data security, compliance support, and improved performance—make it a critical component in Power BI for businesses handling sensitive or compartmentalized data. Embracing RLS can lead to a more efficient, secure, and personalized data experience, empowering users while protecting valuable data assets.</a:t>
            </a:r>
            <a:endParaRPr lang="en-IN" sz="2400" dirty="0">
              <a:solidFill>
                <a:schemeClr val="bg1"/>
              </a:solidFill>
            </a:endParaRPr>
          </a:p>
        </p:txBody>
      </p:sp>
    </p:spTree>
    <p:extLst>
      <p:ext uri="{BB962C8B-B14F-4D97-AF65-F5344CB8AC3E}">
        <p14:creationId xmlns:p14="http://schemas.microsoft.com/office/powerpoint/2010/main" val="334696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199" y="1615736"/>
            <a:ext cx="5497689" cy="1524735"/>
          </a:xfrm>
        </p:spPr>
        <p:txBody>
          <a:bodyPr/>
          <a:lstStyle/>
          <a:p>
            <a:r>
              <a:rPr lang="en-US" sz="6000"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6547556" cy="2850181"/>
          </a:xfrm>
        </p:spPr>
        <p:txBody>
          <a:bodyPr>
            <a:noAutofit/>
          </a:bodyPr>
          <a:lstStyle/>
          <a:p>
            <a:r>
              <a:rPr lang="en-US" sz="4000" dirty="0"/>
              <a:t>thahliyamist@gmail.com</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499" y="1020445"/>
            <a:ext cx="5992989" cy="1325563"/>
          </a:xfrm>
        </p:spPr>
        <p:txBody>
          <a:bodyPr>
            <a:noAutofit/>
          </a:bodyPr>
          <a:lstStyle/>
          <a:p>
            <a:r>
              <a:rPr lang="en-US" sz="4400" b="1" dirty="0"/>
              <a:t>What is Row-Level Security (RLS) in Power BI?</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819854" y="2877198"/>
            <a:ext cx="7020278" cy="3269589"/>
          </a:xfrm>
        </p:spPr>
        <p:txBody>
          <a:bodyPr>
            <a:normAutofit/>
          </a:bodyPr>
          <a:lstStyle/>
          <a:p>
            <a:r>
              <a:rPr lang="en-US" sz="2800" dirty="0"/>
              <a:t>RLS controls data visibility at the row level, ensuring that users only see data relevant to their role or access level.</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4AD18568-E1DD-E405-9DD4-1ACA36E8D70B}"/>
              </a:ext>
            </a:extLst>
          </p:cNvPr>
          <p:cNvSpPr>
            <a:spLocks noGrp="1" noChangeArrowheads="1"/>
          </p:cNvSpPr>
          <p:nvPr>
            <p:ph type="ctrTitle"/>
          </p:nvPr>
        </p:nvSpPr>
        <p:spPr bwMode="auto">
          <a:xfrm>
            <a:off x="282223" y="117694"/>
            <a:ext cx="7495821" cy="698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Purpose of RLS</a:t>
            </a:r>
            <a:r>
              <a:rPr kumimoji="0" lang="en-US" altLang="en-US" sz="3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Data Confidentiality</a:t>
            </a:r>
            <a:r>
              <a:rPr kumimoji="0" lang="en-US" altLang="en-US" sz="3200" b="0" i="0" u="none" strike="noStrike" cap="none" normalizeH="0" baseline="0" dirty="0">
                <a:ln>
                  <a:noFill/>
                </a:ln>
                <a:solidFill>
                  <a:schemeClr val="tx1"/>
                </a:solidFill>
                <a:effectLst/>
                <a:latin typeface="Arial" panose="020B0604020202020204" pitchFamily="34" charset="0"/>
              </a:rPr>
              <a:t>: Limits access to sensitive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Custom Access</a:t>
            </a:r>
            <a:r>
              <a:rPr kumimoji="0" lang="en-US" altLang="en-US" sz="3200" b="0" i="0" u="none" strike="noStrike" cap="none" normalizeH="0" baseline="0" dirty="0">
                <a:ln>
                  <a:noFill/>
                </a:ln>
                <a:solidFill>
                  <a:schemeClr val="tx1"/>
                </a:solidFill>
                <a:effectLst/>
                <a:latin typeface="Arial" panose="020B0604020202020204" pitchFamily="34" charset="0"/>
              </a:rPr>
              <a:t>: Provides tailored data views for different users within a single data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Key Use Cases</a:t>
            </a:r>
            <a:r>
              <a:rPr kumimoji="0" lang="en-US" altLang="en-US" sz="3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Restricting data based on </a:t>
            </a:r>
            <a:r>
              <a:rPr kumimoji="0" lang="en-US" altLang="en-US" sz="3200" b="1" i="0" u="none" strike="noStrike" cap="none" normalizeH="0" baseline="0" dirty="0">
                <a:ln>
                  <a:noFill/>
                </a:ln>
                <a:solidFill>
                  <a:schemeClr val="tx1"/>
                </a:solidFill>
                <a:effectLst/>
                <a:latin typeface="Arial" panose="020B0604020202020204" pitchFamily="34" charset="0"/>
              </a:rPr>
              <a:t>geography</a:t>
            </a:r>
            <a:r>
              <a:rPr kumimoji="0" lang="en-US" altLang="en-US" sz="3200" b="0" i="0" u="none" strike="noStrike" cap="none" normalizeH="0" baseline="0" dirty="0">
                <a:ln>
                  <a:noFill/>
                </a:ln>
                <a:solidFill>
                  <a:schemeClr val="tx1"/>
                </a:solidFill>
                <a:effectLst/>
                <a:latin typeface="Arial" panose="020B0604020202020204" pitchFamily="34" charset="0"/>
              </a:rPr>
              <a:t> (e.g., regional managers see data only for their region).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Limiting access by </a:t>
            </a:r>
            <a:r>
              <a:rPr kumimoji="0" lang="en-US" altLang="en-US" sz="3200" b="1" i="0" u="none" strike="noStrike" cap="none" normalizeH="0" baseline="0" dirty="0">
                <a:ln>
                  <a:noFill/>
                </a:ln>
                <a:solidFill>
                  <a:schemeClr val="tx1"/>
                </a:solidFill>
                <a:effectLst/>
                <a:latin typeface="Arial" panose="020B0604020202020204" pitchFamily="34" charset="0"/>
              </a:rPr>
              <a:t>department</a:t>
            </a:r>
            <a:r>
              <a:rPr kumimoji="0" lang="en-US" altLang="en-US" sz="3200" b="0" i="0" u="none" strike="noStrike" cap="none" normalizeH="0" baseline="0" dirty="0">
                <a:ln>
                  <a:noFill/>
                </a:ln>
                <a:solidFill>
                  <a:schemeClr val="tx1"/>
                </a:solidFill>
                <a:effectLst/>
                <a:latin typeface="Arial" panose="020B0604020202020204" pitchFamily="34" charset="0"/>
              </a:rPr>
              <a:t> (e.g., only finance can see financial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13A1C09B-7E55-8EAB-C592-1123AED1201E}"/>
              </a:ext>
            </a:extLst>
          </p:cNvPr>
          <p:cNvPicPr>
            <a:picLocks noChangeAspect="1"/>
          </p:cNvPicPr>
          <p:nvPr/>
        </p:nvPicPr>
        <p:blipFill>
          <a:blip r:embed="rId3"/>
          <a:stretch>
            <a:fillRect/>
          </a:stretch>
        </p:blipFill>
        <p:spPr>
          <a:xfrm>
            <a:off x="7778044" y="1219200"/>
            <a:ext cx="4233334" cy="373662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0879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E80882C-6195-4317-9598-7878A450C900}"/>
              </a:ext>
            </a:extLst>
          </p:cNvPr>
          <p:cNvSpPr>
            <a:spLocks noGrp="1"/>
          </p:cNvSpPr>
          <p:nvPr>
            <p:ph sz="half" idx="2"/>
          </p:nvPr>
        </p:nvSpPr>
        <p:spPr>
          <a:xfrm>
            <a:off x="169333" y="281593"/>
            <a:ext cx="12158133" cy="3407051"/>
          </a:xfrm>
        </p:spPr>
        <p:txBody>
          <a:bodyPr>
            <a:noAutofit/>
          </a:bodyPr>
          <a:lstStyle/>
          <a:p>
            <a:r>
              <a:rPr lang="en-US" sz="3600" b="1" dirty="0"/>
              <a:t>Benefits of Implementing RLS in Power BI</a:t>
            </a:r>
          </a:p>
          <a:p>
            <a:pPr>
              <a:buFont typeface="Arial" panose="020B0604020202020204" pitchFamily="34" charset="0"/>
              <a:buChar char="•"/>
            </a:pPr>
            <a:r>
              <a:rPr lang="en-US" sz="2800" b="1" dirty="0"/>
              <a:t>Enhanced Data Security</a:t>
            </a:r>
            <a:r>
              <a:rPr lang="en-US" sz="2800" dirty="0"/>
              <a:t>:</a:t>
            </a:r>
          </a:p>
          <a:p>
            <a:r>
              <a:rPr lang="en-US" sz="2800" dirty="0"/>
              <a:t> </a:t>
            </a:r>
            <a:r>
              <a:rPr lang="en-US" sz="2400" dirty="0"/>
              <a:t>Protects sensitive information by limiting data access to authorized users.</a:t>
            </a:r>
          </a:p>
          <a:p>
            <a:pPr>
              <a:buFont typeface="Arial" panose="020B0604020202020204" pitchFamily="34" charset="0"/>
              <a:buChar char="•"/>
            </a:pPr>
            <a:r>
              <a:rPr lang="en-US" sz="2800" b="1" dirty="0"/>
              <a:t>Centralized Report Management</a:t>
            </a:r>
            <a:r>
              <a:rPr lang="en-US" sz="2800" dirty="0"/>
              <a:t>:</a:t>
            </a:r>
          </a:p>
          <a:p>
            <a:pPr>
              <a:buFont typeface="Arial" panose="020B0604020202020204" pitchFamily="34" charset="0"/>
              <a:buChar char="•"/>
            </a:pPr>
            <a:r>
              <a:rPr lang="en-US" sz="2800" dirty="0"/>
              <a:t> </a:t>
            </a:r>
            <a:r>
              <a:rPr lang="en-US" sz="2400" dirty="0"/>
              <a:t>A single report can serve multiple user groups, each seeing only the data they are permitted to view.</a:t>
            </a:r>
          </a:p>
          <a:p>
            <a:pPr>
              <a:buFont typeface="Arial" panose="020B0604020202020204" pitchFamily="34" charset="0"/>
              <a:buChar char="•"/>
            </a:pPr>
            <a:r>
              <a:rPr lang="en-US" sz="2800" b="1" dirty="0"/>
              <a:t>Improved Performance</a:t>
            </a:r>
            <a:r>
              <a:rPr lang="en-US" sz="2800" dirty="0"/>
              <a:t>:</a:t>
            </a:r>
          </a:p>
          <a:p>
            <a:r>
              <a:rPr lang="en-US" sz="2800" dirty="0"/>
              <a:t> </a:t>
            </a:r>
            <a:r>
              <a:rPr lang="en-US" sz="2400" dirty="0"/>
              <a:t>RLS can help optimize performance by limiting the data load for each user, particularly in large datasets.</a:t>
            </a:r>
          </a:p>
          <a:p>
            <a:pPr>
              <a:buFont typeface="Arial" panose="020B0604020202020204" pitchFamily="34" charset="0"/>
              <a:buChar char="•"/>
            </a:pPr>
            <a:r>
              <a:rPr lang="en-US" sz="2800" b="1" dirty="0"/>
              <a:t>Simplified Compliance</a:t>
            </a:r>
            <a:r>
              <a:rPr lang="en-US" sz="2800" dirty="0"/>
              <a:t>:</a:t>
            </a:r>
          </a:p>
          <a:p>
            <a:pPr>
              <a:buFont typeface="Arial" panose="020B0604020202020204" pitchFamily="34" charset="0"/>
              <a:buChar char="•"/>
            </a:pPr>
            <a:r>
              <a:rPr lang="en-US" sz="2800" dirty="0"/>
              <a:t> </a:t>
            </a:r>
            <a:r>
              <a:rPr lang="en-US" sz="2400" dirty="0"/>
              <a:t>Helps meet data governance and compliance requirements by limiting data exposure.</a:t>
            </a:r>
          </a:p>
          <a:p>
            <a:endParaRPr lang="en-IN" sz="2400" dirty="0"/>
          </a:p>
        </p:txBody>
      </p:sp>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00B4F9-39C9-B353-1135-A82EBCBBF35D}"/>
              </a:ext>
            </a:extLst>
          </p:cNvPr>
          <p:cNvSpPr txBox="1"/>
          <p:nvPr/>
        </p:nvSpPr>
        <p:spPr>
          <a:xfrm>
            <a:off x="180622" y="169334"/>
            <a:ext cx="7789333" cy="6986528"/>
          </a:xfrm>
          <a:prstGeom prst="rect">
            <a:avLst/>
          </a:prstGeom>
          <a:noFill/>
        </p:spPr>
        <p:txBody>
          <a:bodyPr wrap="square" rtlCol="0">
            <a:spAutoFit/>
          </a:bodyPr>
          <a:lstStyle/>
          <a:p>
            <a:r>
              <a:rPr lang="en-US" sz="3200" b="1" dirty="0"/>
              <a:t>How RLS Works: Roles and Filters</a:t>
            </a:r>
          </a:p>
          <a:p>
            <a:pPr>
              <a:buFont typeface="Arial" panose="020B0604020202020204" pitchFamily="34" charset="0"/>
              <a:buChar char="•"/>
            </a:pPr>
            <a:r>
              <a:rPr lang="en-US" sz="3200" b="1" dirty="0"/>
              <a:t>Roles</a:t>
            </a:r>
            <a:r>
              <a:rPr lang="en-US" sz="3200" dirty="0"/>
              <a:t>: Defines who can view specific data; roles are assigned to users or groups.</a:t>
            </a:r>
          </a:p>
          <a:p>
            <a:pPr>
              <a:buFont typeface="Arial" panose="020B0604020202020204" pitchFamily="34" charset="0"/>
              <a:buChar char="•"/>
            </a:pPr>
            <a:r>
              <a:rPr lang="en-US" sz="3200" b="1" dirty="0"/>
              <a:t>Filters</a:t>
            </a:r>
            <a:r>
              <a:rPr lang="en-US" sz="3200" dirty="0"/>
              <a:t>: DAX filters within roles control data visibility.</a:t>
            </a:r>
          </a:p>
          <a:p>
            <a:pPr>
              <a:buFont typeface="Arial" panose="020B0604020202020204" pitchFamily="34" charset="0"/>
              <a:buChar char="•"/>
            </a:pPr>
            <a:r>
              <a:rPr lang="en-US" sz="3200" b="1" dirty="0"/>
              <a:t>Static vs. Dynamic RLS</a:t>
            </a:r>
            <a:r>
              <a:rPr lang="en-US" sz="3200" dirty="0"/>
              <a:t>:</a:t>
            </a:r>
          </a:p>
          <a:p>
            <a:pPr marL="742950" lvl="1" indent="-285750">
              <a:buFont typeface="Arial" panose="020B0604020202020204" pitchFamily="34" charset="0"/>
              <a:buChar char="•"/>
            </a:pPr>
            <a:r>
              <a:rPr lang="en-US" sz="3200" b="1" dirty="0"/>
              <a:t>Static RLS</a:t>
            </a:r>
            <a:r>
              <a:rPr lang="en-US" sz="3200" dirty="0"/>
              <a:t>: Predetermined roles with fixed filters, suitable for simpler setups.</a:t>
            </a:r>
          </a:p>
          <a:p>
            <a:pPr marL="742950" lvl="1" indent="-285750">
              <a:buFont typeface="Arial" panose="020B0604020202020204" pitchFamily="34" charset="0"/>
              <a:buChar char="•"/>
            </a:pPr>
            <a:r>
              <a:rPr lang="en-US" sz="3200" b="1" dirty="0"/>
              <a:t>Dynamic RLS</a:t>
            </a:r>
            <a:r>
              <a:rPr lang="en-US" sz="3200" dirty="0"/>
              <a:t>: Uses DAX functions to dynamically filter data based on user identity, allowing greater flexibility and scalability.</a:t>
            </a:r>
          </a:p>
          <a:p>
            <a:endParaRPr lang="en-IN" sz="3200" dirty="0"/>
          </a:p>
        </p:txBody>
      </p:sp>
      <p:pic>
        <p:nvPicPr>
          <p:cNvPr id="8" name="Picture 7">
            <a:extLst>
              <a:ext uri="{FF2B5EF4-FFF2-40B4-BE49-F238E27FC236}">
                <a16:creationId xmlns:a16="http://schemas.microsoft.com/office/drawing/2014/main" id="{AF64BA41-BA4E-E93C-8DB5-7FC5AB5C0228}"/>
              </a:ext>
            </a:extLst>
          </p:cNvPr>
          <p:cNvPicPr>
            <a:picLocks noChangeAspect="1"/>
          </p:cNvPicPr>
          <p:nvPr/>
        </p:nvPicPr>
        <p:blipFill>
          <a:blip r:embed="rId2"/>
          <a:stretch>
            <a:fillRect/>
          </a:stretch>
        </p:blipFill>
        <p:spPr>
          <a:xfrm>
            <a:off x="7969955" y="1557867"/>
            <a:ext cx="4143022" cy="320604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67108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D79C1A-3860-A5E9-9585-335217FAEC79}"/>
            </a:ext>
          </a:extLst>
        </p:cNvPr>
        <p:cNvGrpSpPr/>
        <p:nvPr/>
      </p:nvGrpSpPr>
      <p:grpSpPr>
        <a:xfrm>
          <a:off x="0" y="0"/>
          <a:ext cx="0" cy="0"/>
          <a:chOff x="0" y="0"/>
          <a:chExt cx="0" cy="0"/>
        </a:xfrm>
      </p:grpSpPr>
      <p:sp>
        <p:nvSpPr>
          <p:cNvPr id="4" name="Rectangle 1">
            <a:extLst>
              <a:ext uri="{FF2B5EF4-FFF2-40B4-BE49-F238E27FC236}">
                <a16:creationId xmlns:a16="http://schemas.microsoft.com/office/drawing/2014/main" id="{8DB8F587-AF6B-AB53-5372-CF54480F706E}"/>
              </a:ext>
            </a:extLst>
          </p:cNvPr>
          <p:cNvSpPr>
            <a:spLocks noChangeArrowheads="1"/>
          </p:cNvSpPr>
          <p:nvPr/>
        </p:nvSpPr>
        <p:spPr bwMode="auto">
          <a:xfrm>
            <a:off x="231423" y="-63196"/>
            <a:ext cx="6429021" cy="723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RLS Implementation in Power BI Desktop – Step-by-Step</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Arial" panose="020B0604020202020204" pitchFamily="34" charset="0"/>
              </a:rPr>
              <a:t>Define Roles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Go to </a:t>
            </a:r>
            <a:r>
              <a:rPr kumimoji="0" lang="en-US" altLang="en-US" sz="2400" b="1" i="0" u="none" strike="noStrike" cap="none" normalizeH="0" baseline="0" dirty="0">
                <a:ln>
                  <a:noFill/>
                </a:ln>
                <a:solidFill>
                  <a:schemeClr val="tx1"/>
                </a:solidFill>
                <a:effectLst/>
                <a:latin typeface="Arial" panose="020B0604020202020204" pitchFamily="34" charset="0"/>
              </a:rPr>
              <a:t>Modeling</a:t>
            </a:r>
            <a:r>
              <a:rPr kumimoji="0" lang="en-US" altLang="en-US" sz="2400" b="0" i="0" u="none" strike="noStrike" cap="none" normalizeH="0" baseline="0" dirty="0">
                <a:ln>
                  <a:noFill/>
                </a:ln>
                <a:solidFill>
                  <a:schemeClr val="tx1"/>
                </a:solidFill>
                <a:effectLst/>
                <a:latin typeface="Arial" panose="020B0604020202020204" pitchFamily="34" charset="0"/>
              </a:rPr>
              <a:t> &gt; </a:t>
            </a:r>
            <a:r>
              <a:rPr kumimoji="0" lang="en-US" altLang="en-US" sz="2400" b="1" i="0" u="none" strike="noStrike" cap="none" normalizeH="0" baseline="0" dirty="0">
                <a:ln>
                  <a:noFill/>
                </a:ln>
                <a:solidFill>
                  <a:schemeClr val="tx1"/>
                </a:solidFill>
                <a:effectLst/>
                <a:latin typeface="Arial" panose="020B0604020202020204" pitchFamily="34" charset="0"/>
              </a:rPr>
              <a:t>Manage Roles</a:t>
            </a:r>
            <a:r>
              <a:rPr kumimoji="0" lang="en-US" altLang="en-US" sz="2400" b="0" i="0" u="none" strike="noStrike" cap="none" normalizeH="0" baseline="0" dirty="0">
                <a:ln>
                  <a:noFill/>
                </a:ln>
                <a:solidFill>
                  <a:schemeClr val="tx1"/>
                </a:solidFill>
                <a:effectLst/>
                <a:latin typeface="Arial" panose="020B0604020202020204" pitchFamily="34" charset="0"/>
              </a:rPr>
              <a:t> in Power BI Desktop.</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Create roles that define access to specific data based on filters.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chemeClr val="tx1"/>
                </a:solidFill>
                <a:effectLst/>
                <a:latin typeface="Arial" panose="020B0604020202020204" pitchFamily="34" charset="0"/>
              </a:rPr>
              <a:t>Create Filters Using DAX</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Add DAX filter expressions for each role, like </a:t>
            </a:r>
            <a:r>
              <a:rPr kumimoji="0" lang="en-US" altLang="en-US" sz="2400" b="0" i="0" u="none" strike="noStrike" cap="none" normalizeH="0" baseline="0" dirty="0">
                <a:ln>
                  <a:noFill/>
                </a:ln>
                <a:solidFill>
                  <a:schemeClr val="tx1"/>
                </a:solidFill>
                <a:effectLst/>
                <a:latin typeface="Arial Unicode MS"/>
              </a:rPr>
              <a:t>[Region] = "North"</a:t>
            </a:r>
            <a:r>
              <a:rPr kumimoji="0" lang="en-US" altLang="en-US" sz="2400" b="0" i="0" u="none" strike="noStrike" cap="none" normalizeH="0" baseline="0" dirty="0">
                <a:ln>
                  <a:noFill/>
                </a:ln>
                <a:solidFill>
                  <a:schemeClr val="tx1"/>
                </a:solidFill>
                <a:effectLst/>
              </a:rPr>
              <a:t> or </a:t>
            </a:r>
            <a:r>
              <a:rPr kumimoji="0" lang="en-US" altLang="en-US" sz="2400" b="0" i="0" u="none" strike="noStrike" cap="none" normalizeH="0" baseline="0" dirty="0">
                <a:ln>
                  <a:noFill/>
                </a:ln>
                <a:solidFill>
                  <a:schemeClr val="tx1"/>
                </a:solidFill>
                <a:effectLst/>
                <a:latin typeface="Arial Unicode MS"/>
              </a:rPr>
              <a:t>[Department] = "Finance"</a:t>
            </a:r>
            <a:r>
              <a:rPr kumimoji="0" lang="en-US" altLang="en-US" sz="2400" b="0" i="0" u="none" strike="noStrike" cap="none" normalizeH="0" baseline="0" dirty="0">
                <a:ln>
                  <a:noFill/>
                </a:ln>
                <a:solidFill>
                  <a:schemeClr val="tx1"/>
                </a:solidFill>
                <a:effectLst/>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These filters will control which rows each role can view.</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chemeClr val="tx1"/>
                </a:solidFill>
                <a:effectLst/>
                <a:latin typeface="Arial" panose="020B0604020202020204" pitchFamily="34" charset="0"/>
              </a:rPr>
              <a:t>Testing Roles in Power BI Desktop</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Use </a:t>
            </a:r>
            <a:r>
              <a:rPr kumimoji="0" lang="en-US" altLang="en-US" sz="2400" b="1" i="0" u="none" strike="noStrike" cap="none" normalizeH="0" baseline="0" dirty="0">
                <a:ln>
                  <a:noFill/>
                </a:ln>
                <a:solidFill>
                  <a:schemeClr val="tx1"/>
                </a:solidFill>
                <a:effectLst/>
                <a:latin typeface="Arial" panose="020B0604020202020204" pitchFamily="34" charset="0"/>
              </a:rPr>
              <a:t>View as Role</a:t>
            </a:r>
            <a:r>
              <a:rPr kumimoji="0" lang="en-US" altLang="en-US" sz="2400" b="0" i="0" u="none" strike="noStrike" cap="none" normalizeH="0" baseline="0" dirty="0">
                <a:ln>
                  <a:noFill/>
                </a:ln>
                <a:solidFill>
                  <a:schemeClr val="tx1"/>
                </a:solidFill>
                <a:effectLst/>
                <a:latin typeface="Arial" panose="020B0604020202020204" pitchFamily="34" charset="0"/>
              </a:rPr>
              <a:t> to simulate the user experience for each role.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Verify that each role correctly restricts data visibility.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8E2B9DE4-F553-5527-C312-6AB3D806265C}"/>
              </a:ext>
            </a:extLst>
          </p:cNvPr>
          <p:cNvPicPr>
            <a:picLocks noChangeAspect="1"/>
          </p:cNvPicPr>
          <p:nvPr/>
        </p:nvPicPr>
        <p:blipFill>
          <a:blip r:embed="rId2"/>
          <a:stretch>
            <a:fillRect/>
          </a:stretch>
        </p:blipFill>
        <p:spPr>
          <a:xfrm>
            <a:off x="6824133" y="1506768"/>
            <a:ext cx="5136444" cy="384446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80087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32F392-284C-95F0-159E-E3FE0CD99672}"/>
            </a:ext>
          </a:extLst>
        </p:cNvPr>
        <p:cNvGrpSpPr/>
        <p:nvPr/>
      </p:nvGrpSpPr>
      <p:grpSpPr>
        <a:xfrm>
          <a:off x="0" y="0"/>
          <a:ext cx="0" cy="0"/>
          <a:chOff x="0" y="0"/>
          <a:chExt cx="0" cy="0"/>
        </a:xfrm>
      </p:grpSpPr>
      <p:sp>
        <p:nvSpPr>
          <p:cNvPr id="6" name="Rectangle 1">
            <a:extLst>
              <a:ext uri="{FF2B5EF4-FFF2-40B4-BE49-F238E27FC236}">
                <a16:creationId xmlns:a16="http://schemas.microsoft.com/office/drawing/2014/main" id="{D46833B6-2330-393B-512A-6091B1A5229C}"/>
              </a:ext>
            </a:extLst>
          </p:cNvPr>
          <p:cNvSpPr>
            <a:spLocks noChangeArrowheads="1"/>
          </p:cNvSpPr>
          <p:nvPr/>
        </p:nvSpPr>
        <p:spPr bwMode="auto">
          <a:xfrm>
            <a:off x="0" y="327021"/>
            <a:ext cx="11909778"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Dynamic Row-Level Security with USERPRINCIPALNAME()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Overview of Dynamic RLS</a:t>
            </a:r>
            <a:r>
              <a:rPr kumimoji="0" lang="en-US" altLang="en-US" sz="32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Uses DAX to create personalized filters based on the logged-in user’s identity.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Enables one role to be applied across multiple users, with each user seeing only their relevant data.</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Using </a:t>
            </a:r>
            <a:r>
              <a:rPr kumimoji="0" lang="en-US" altLang="en-US" sz="3200" b="1" i="0" u="none" strike="noStrike" cap="none" normalizeH="0" baseline="0" dirty="0">
                <a:ln>
                  <a:noFill/>
                </a:ln>
                <a:solidFill>
                  <a:schemeClr val="tx1"/>
                </a:solidFill>
                <a:effectLst/>
                <a:latin typeface="Arial Unicode MS"/>
              </a:rPr>
              <a:t>USERPRINCIPALNAME()</a:t>
            </a:r>
            <a:r>
              <a:rPr kumimoji="0" lang="en-US" altLang="en-US" sz="3200" b="1" i="0" u="none" strike="noStrike" cap="none" normalizeH="0" baseline="0" dirty="0">
                <a:ln>
                  <a:noFill/>
                </a:ln>
                <a:solidFill>
                  <a:schemeClr val="tx1"/>
                </a:solidFill>
                <a:effectLst/>
              </a:rPr>
              <a:t> in DAX</a:t>
            </a:r>
            <a:r>
              <a:rPr kumimoji="0" lang="en-US" altLang="en-US" sz="32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Unicode MS"/>
              </a:rPr>
              <a:t>USERPRINCIPALNAME()</a:t>
            </a:r>
            <a:r>
              <a:rPr kumimoji="0" lang="en-US" altLang="en-US" sz="3200" b="0" i="0" u="none" strike="noStrike" cap="none" normalizeH="0" baseline="0" dirty="0">
                <a:ln>
                  <a:noFill/>
                </a:ln>
                <a:solidFill>
                  <a:schemeClr val="tx1"/>
                </a:solidFill>
                <a:effectLst/>
              </a:rPr>
              <a:t> function returns the user’s email or username, which can be used to filter data.</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5752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D1EC68-16E9-0852-0496-1A7C0C36EEA1}"/>
            </a:ext>
          </a:extLst>
        </p:cNvPr>
        <p:cNvGrpSpPr/>
        <p:nvPr/>
      </p:nvGrpSpPr>
      <p:grpSpPr>
        <a:xfrm>
          <a:off x="0" y="0"/>
          <a:ext cx="0" cy="0"/>
          <a:chOff x="0" y="0"/>
          <a:chExt cx="0" cy="0"/>
        </a:xfrm>
      </p:grpSpPr>
      <p:sp>
        <p:nvSpPr>
          <p:cNvPr id="4" name="Rectangle 1">
            <a:extLst>
              <a:ext uri="{FF2B5EF4-FFF2-40B4-BE49-F238E27FC236}">
                <a16:creationId xmlns:a16="http://schemas.microsoft.com/office/drawing/2014/main" id="{73D46D23-B2B3-F4F2-26EC-0204D3231B42}"/>
              </a:ext>
            </a:extLst>
          </p:cNvPr>
          <p:cNvSpPr>
            <a:spLocks noChangeArrowheads="1"/>
          </p:cNvSpPr>
          <p:nvPr/>
        </p:nvSpPr>
        <p:spPr bwMode="auto">
          <a:xfrm>
            <a:off x="259644" y="322422"/>
            <a:ext cx="11288889"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Dynamic RLS Implementation – 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Setting Up the Data Model for Dynamic RLS</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Add a column in your data table that corresponds to the user’s identifier (e.g., email address).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Create a relationship between user information and the dataset.</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Example DAX Formula for Dynamic RLS</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Unicode MS"/>
              </a:rPr>
              <a:t>[</a:t>
            </a:r>
            <a:r>
              <a:rPr kumimoji="0" lang="en-US" altLang="en-US" sz="2800" b="0" i="0" u="none" strike="noStrike" cap="none" normalizeH="0" baseline="0" dirty="0" err="1">
                <a:ln>
                  <a:noFill/>
                </a:ln>
                <a:solidFill>
                  <a:schemeClr val="tx1"/>
                </a:solidFill>
                <a:effectLst/>
                <a:latin typeface="Arial Unicode MS"/>
              </a:rPr>
              <a:t>ManagerEmail</a:t>
            </a:r>
            <a:r>
              <a:rPr kumimoji="0" lang="en-US" altLang="en-US" sz="2800" b="0" i="0" u="none" strike="noStrike" cap="none" normalizeH="0" baseline="0" dirty="0">
                <a:ln>
                  <a:noFill/>
                </a:ln>
                <a:solidFill>
                  <a:schemeClr val="tx1"/>
                </a:solidFill>
                <a:effectLst/>
                <a:latin typeface="Arial Unicode MS"/>
              </a:rPr>
              <a:t>] = USERPRINCIPALNAME()</a:t>
            </a:r>
            <a:r>
              <a:rPr kumimoji="0" lang="en-US" altLang="en-US" sz="2800" b="0" i="0" u="none" strike="noStrike" cap="none" normalizeH="0" baseline="0" dirty="0">
                <a:ln>
                  <a:noFill/>
                </a:ln>
                <a:solidFill>
                  <a:schemeClr val="tx1"/>
                </a:solidFill>
                <a:effectLst/>
              </a:rPr>
              <a:t> if you want each manager to see only their team’s data.</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Use </a:t>
            </a:r>
            <a:r>
              <a:rPr kumimoji="0" lang="en-US" altLang="en-US" sz="2800" b="0" i="0" u="none" strike="noStrike" cap="none" normalizeH="0" baseline="0" dirty="0">
                <a:ln>
                  <a:noFill/>
                </a:ln>
                <a:solidFill>
                  <a:schemeClr val="tx1"/>
                </a:solidFill>
                <a:effectLst/>
                <a:latin typeface="Arial Unicode MS"/>
              </a:rPr>
              <a:t>RELATED()</a:t>
            </a:r>
            <a:r>
              <a:rPr kumimoji="0" lang="en-US" altLang="en-US" sz="2800" b="0" i="0" u="none" strike="noStrike" cap="none" normalizeH="0" baseline="0" dirty="0">
                <a:ln>
                  <a:noFill/>
                </a:ln>
                <a:solidFill>
                  <a:schemeClr val="tx1"/>
                </a:solidFill>
                <a:effectLst/>
              </a:rPr>
              <a:t> or </a:t>
            </a:r>
            <a:r>
              <a:rPr kumimoji="0" lang="en-US" altLang="en-US" sz="2800" b="0" i="0" u="none" strike="noStrike" cap="none" normalizeH="0" baseline="0" dirty="0">
                <a:ln>
                  <a:noFill/>
                </a:ln>
                <a:solidFill>
                  <a:schemeClr val="tx1"/>
                </a:solidFill>
                <a:effectLst/>
                <a:latin typeface="Arial Unicode MS"/>
              </a:rPr>
              <a:t>LOOKUPVALUE()</a:t>
            </a:r>
            <a:r>
              <a:rPr kumimoji="0" lang="en-US" altLang="en-US" sz="2800" b="0" i="0" u="none" strike="noStrike" cap="none" normalizeH="0" baseline="0" dirty="0">
                <a:ln>
                  <a:noFill/>
                </a:ln>
                <a:solidFill>
                  <a:schemeClr val="tx1"/>
                </a:solidFill>
                <a:effectLst/>
              </a:rPr>
              <a:t> in DAX for more complex data relationships.</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7045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20CE88-228A-5CB9-CBDC-2C6DF5EDE15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1AF6B6E-FF04-389D-E9CC-811669A3967C}"/>
              </a:ext>
            </a:extLst>
          </p:cNvPr>
          <p:cNvSpPr txBox="1"/>
          <p:nvPr/>
        </p:nvSpPr>
        <p:spPr>
          <a:xfrm>
            <a:off x="569058" y="383823"/>
            <a:ext cx="10195928" cy="6555641"/>
          </a:xfrm>
          <a:prstGeom prst="rect">
            <a:avLst/>
          </a:prstGeom>
          <a:noFill/>
        </p:spPr>
        <p:txBody>
          <a:bodyPr wrap="square" rtlCol="0">
            <a:spAutoFit/>
          </a:bodyPr>
          <a:lstStyle/>
          <a:p>
            <a:r>
              <a:rPr lang="en-US" sz="2800" b="1" dirty="0"/>
              <a:t>Testing and Publishing RLS in Power BI</a:t>
            </a:r>
          </a:p>
          <a:p>
            <a:pPr>
              <a:buFont typeface="Arial" panose="020B0604020202020204" pitchFamily="34" charset="0"/>
              <a:buChar char="•"/>
            </a:pPr>
            <a:r>
              <a:rPr lang="en-US" sz="2800" b="1" dirty="0"/>
              <a:t>Testing RLS</a:t>
            </a:r>
            <a:r>
              <a:rPr lang="en-US" sz="2800" dirty="0"/>
              <a:t>:</a:t>
            </a:r>
          </a:p>
          <a:p>
            <a:pPr marL="742950" lvl="1" indent="-285750">
              <a:buFont typeface="Arial" panose="020B0604020202020204" pitchFamily="34" charset="0"/>
              <a:buChar char="•"/>
            </a:pPr>
            <a:r>
              <a:rPr lang="en-US" sz="2800" b="1" dirty="0"/>
              <a:t>View as Role</a:t>
            </a:r>
            <a:r>
              <a:rPr lang="en-US" sz="2800" dirty="0"/>
              <a:t> in Power BI Desktop: Allows you to verify that each role sees only the intended data.</a:t>
            </a:r>
          </a:p>
          <a:p>
            <a:pPr marL="742950" lvl="1" indent="-285750">
              <a:buFont typeface="Arial" panose="020B0604020202020204" pitchFamily="34" charset="0"/>
              <a:buChar char="•"/>
            </a:pPr>
            <a:r>
              <a:rPr lang="en-US" sz="2800" dirty="0"/>
              <a:t>Test with different roles and filters to ensure correct setup.</a:t>
            </a:r>
          </a:p>
          <a:p>
            <a:pPr>
              <a:buFont typeface="Arial" panose="020B0604020202020204" pitchFamily="34" charset="0"/>
              <a:buChar char="•"/>
            </a:pPr>
            <a:r>
              <a:rPr lang="en-US" sz="2800" b="1" dirty="0"/>
              <a:t>Publishing the Report to Power BI Service</a:t>
            </a:r>
            <a:r>
              <a:rPr lang="en-US" sz="2800" dirty="0"/>
              <a:t>:</a:t>
            </a:r>
          </a:p>
          <a:p>
            <a:pPr marL="742950" lvl="1" indent="-285750">
              <a:buFont typeface="Arial" panose="020B0604020202020204" pitchFamily="34" charset="0"/>
              <a:buChar char="•"/>
            </a:pPr>
            <a:r>
              <a:rPr lang="en-US" sz="2800" dirty="0"/>
              <a:t>Publish the report from Power BI Desktop to the Power BI Service.</a:t>
            </a:r>
          </a:p>
          <a:p>
            <a:pPr>
              <a:buFont typeface="Arial" panose="020B0604020202020204" pitchFamily="34" charset="0"/>
              <a:buChar char="•"/>
            </a:pPr>
            <a:r>
              <a:rPr lang="en-US" sz="2800" b="1" dirty="0"/>
              <a:t>Assigning Users to Roles in Power BI Service</a:t>
            </a:r>
            <a:r>
              <a:rPr lang="en-US" sz="2800" dirty="0"/>
              <a:t>:</a:t>
            </a:r>
          </a:p>
          <a:p>
            <a:pPr marL="742950" lvl="1" indent="-285750">
              <a:buFont typeface="Arial" panose="020B0604020202020204" pitchFamily="34" charset="0"/>
              <a:buChar char="•"/>
            </a:pPr>
            <a:r>
              <a:rPr lang="en-US" sz="2800" dirty="0"/>
              <a:t>Go to </a:t>
            </a:r>
            <a:r>
              <a:rPr lang="en-US" sz="2800" b="1" dirty="0"/>
              <a:t>Security</a:t>
            </a:r>
            <a:r>
              <a:rPr lang="en-US" sz="2800" dirty="0"/>
              <a:t> settings in Power BI Service.</a:t>
            </a:r>
          </a:p>
          <a:p>
            <a:pPr marL="742950" lvl="1" indent="-285750">
              <a:buFont typeface="Arial" panose="020B0604020202020204" pitchFamily="34" charset="0"/>
              <a:buChar char="•"/>
            </a:pPr>
            <a:r>
              <a:rPr lang="en-US" sz="2800" dirty="0"/>
              <a:t>Assign users or groups to the roles defined in Power BI Desktop.</a:t>
            </a:r>
          </a:p>
          <a:p>
            <a:pPr marL="742950" lvl="1" indent="-285750">
              <a:buFont typeface="Arial" panose="020B0604020202020204" pitchFamily="34" charset="0"/>
              <a:buChar char="•"/>
            </a:pPr>
            <a:r>
              <a:rPr lang="en-US" sz="2800" dirty="0"/>
              <a:t>Only users assigned to roles will have restricted views of the data.</a:t>
            </a:r>
          </a:p>
          <a:p>
            <a:endParaRPr lang="en-IN" sz="2800" dirty="0"/>
          </a:p>
        </p:txBody>
      </p:sp>
    </p:spTree>
    <p:extLst>
      <p:ext uri="{BB962C8B-B14F-4D97-AF65-F5344CB8AC3E}">
        <p14:creationId xmlns:p14="http://schemas.microsoft.com/office/powerpoint/2010/main" val="625980513"/>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27</TotalTime>
  <Words>979</Words>
  <Application>Microsoft Office PowerPoint</Application>
  <PresentationFormat>Widescreen</PresentationFormat>
  <Paragraphs>90</Paragraphs>
  <Slides>13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Unicode MS</vt:lpstr>
      <vt:lpstr>Calibri</vt:lpstr>
      <vt:lpstr>Tenorite</vt:lpstr>
      <vt:lpstr>Custom</vt:lpstr>
      <vt:lpstr>Implementing Row-Level Security (RLS) in Power BI.</vt:lpstr>
      <vt:lpstr>What is Row-Level Security (RLS) in Power BI?</vt:lpstr>
      <vt:lpstr>Purpose of RLS: Data Confidentiality: Limits access to sensitive information. Custom Access: Provides tailored data views for different users within a single data model. Key Use Cases: Restricting data based on geography (e.g., regional managers see data only for their region). Limiting access by department (e.g., only finance can see financial data).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1</cp:revision>
  <dcterms:created xsi:type="dcterms:W3CDTF">2024-11-03T14:08:55Z</dcterms:created>
  <dcterms:modified xsi:type="dcterms:W3CDTF">2024-11-03T14:36:48Z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