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86" r:id="rId7"/>
    <p:sldId id="288" r:id="rId8"/>
    <p:sldId id="289" r:id="rId9"/>
    <p:sldId id="297" r:id="rId10"/>
    <p:sldId id="299" r:id="rId11"/>
    <p:sldId id="29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2" d="100"/>
          <a:sy n="82" d="100"/>
        </p:scale>
        <p:origin x="720" y="7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12/1/2024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1AE53-5947-3555-0D87-B08F05DC31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71C6F3-A032-6FD4-7FD2-53F6C9D42B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107F4F-6B80-34D5-CBEB-421E2B786F1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97D20B9-D560-221B-4459-44CD96407FA7}"/>
              </a:ext>
            </a:extLst>
          </p:cNvPr>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3880441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61" r:id="rId9"/>
    <p:sldLayoutId id="2147483666" r:id="rId10"/>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A7ABED-9B03-7E17-9ED3-E6BE38DC1E9E}"/>
              </a:ext>
            </a:extLst>
          </p:cNvPr>
          <p:cNvSpPr>
            <a:spLocks noGrp="1"/>
          </p:cNvSpPr>
          <p:nvPr>
            <p:ph type="ctrTitle"/>
          </p:nvPr>
        </p:nvSpPr>
        <p:spPr/>
        <p:txBody>
          <a:bodyPr/>
          <a:lstStyle/>
          <a:p>
            <a:r>
              <a:rPr lang="en-US" dirty="0"/>
              <a:t>Transaction Management and ACID Properties</a:t>
            </a:r>
            <a:endParaRPr lang="en-IN" dirty="0"/>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000821" y="798267"/>
            <a:ext cx="9779182" cy="3366815"/>
          </a:xfrm>
        </p:spPr>
        <p:txBody>
          <a:bodyPr vert="horz" lIns="91440" tIns="45720" rIns="91440" bIns="45720" rtlCol="0" anchor="t">
            <a:noAutofit/>
          </a:bodyPr>
          <a:lstStyle/>
          <a:p>
            <a:r>
              <a:rPr lang="en-US" b="1" dirty="0"/>
              <a:t>What is a Transaction in MySQL?</a:t>
            </a:r>
          </a:p>
          <a:p>
            <a:pPr>
              <a:buFont typeface="Arial" panose="020B0604020202020204" pitchFamily="34" charset="0"/>
              <a:buChar char="•"/>
            </a:pPr>
            <a:r>
              <a:rPr lang="en-US" b="1" dirty="0"/>
              <a:t>Definition</a:t>
            </a:r>
            <a:r>
              <a:rPr lang="en-US" dirty="0"/>
              <a:t>: A transaction is a sequence of SQL operations performed as a single unit of work. It ensures that either all operations succeed or none of them take effect.</a:t>
            </a:r>
          </a:p>
          <a:p>
            <a:pPr>
              <a:buFont typeface="Arial" panose="020B0604020202020204" pitchFamily="34" charset="0"/>
              <a:buChar char="•"/>
            </a:pPr>
            <a:r>
              <a:rPr lang="en-US" b="1" dirty="0"/>
              <a:t>Purpose</a:t>
            </a:r>
            <a:r>
              <a:rPr lang="en-US" dirty="0"/>
              <a:t>:</a:t>
            </a:r>
          </a:p>
          <a:p>
            <a:pPr marL="742950" lvl="1" indent="-285750">
              <a:buFont typeface="Arial" panose="020B0604020202020204" pitchFamily="34" charset="0"/>
              <a:buChar char="•"/>
            </a:pPr>
            <a:r>
              <a:rPr lang="en-US" sz="2800" dirty="0"/>
              <a:t>Maintain data integrity.</a:t>
            </a:r>
          </a:p>
          <a:p>
            <a:pPr marL="742950" lvl="1" indent="-285750">
              <a:buFont typeface="Arial" panose="020B0604020202020204" pitchFamily="34" charset="0"/>
              <a:buChar char="•"/>
            </a:pPr>
            <a:r>
              <a:rPr lang="en-US" sz="2800" dirty="0"/>
              <a:t>Ensure reliable database updates.</a:t>
            </a:r>
          </a:p>
          <a:p>
            <a:pPr>
              <a:buFont typeface="Arial" panose="020B0604020202020204" pitchFamily="34" charset="0"/>
              <a:buChar char="•"/>
            </a:pPr>
            <a:r>
              <a:rPr lang="en-US" b="1" dirty="0"/>
              <a:t>Examples</a:t>
            </a:r>
            <a:r>
              <a:rPr lang="en-US" dirty="0"/>
              <a:t>:</a:t>
            </a:r>
          </a:p>
          <a:p>
            <a:pPr marL="742950" lvl="1" indent="-285750">
              <a:buFont typeface="Arial" panose="020B0604020202020204" pitchFamily="34" charset="0"/>
              <a:buChar char="•"/>
            </a:pPr>
            <a:r>
              <a:rPr lang="en-US" sz="2800" dirty="0"/>
              <a:t>Bank fund transfers.</a:t>
            </a:r>
          </a:p>
          <a:p>
            <a:pPr marL="742950" lvl="1" indent="-285750">
              <a:buFont typeface="Arial" panose="020B0604020202020204" pitchFamily="34" charset="0"/>
              <a:buChar char="•"/>
            </a:pPr>
            <a:r>
              <a:rPr lang="en-US" sz="2800" dirty="0"/>
              <a:t>Order processing systems.</a:t>
            </a:r>
          </a:p>
          <a:p>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46E602F7-D1DF-3C42-2A7B-0260900B82B9}"/>
              </a:ext>
            </a:extLst>
          </p:cNvPr>
          <p:cNvSpPr>
            <a:spLocks noGrp="1" noChangeArrowheads="1"/>
          </p:cNvSpPr>
          <p:nvPr>
            <p:ph type="title"/>
          </p:nvPr>
        </p:nvSpPr>
        <p:spPr bwMode="auto">
          <a:xfrm>
            <a:off x="1794932" y="920621"/>
            <a:ext cx="9584267"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Key Features of Transactions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3200" b="1" i="0" u="none" strike="noStrike" cap="none" normalizeH="0" baseline="0" dirty="0">
                <a:ln>
                  <a:noFill/>
                </a:ln>
                <a:solidFill>
                  <a:schemeClr val="tx1"/>
                </a:solidFill>
                <a:effectLst/>
                <a:latin typeface="Arial" panose="020B0604020202020204" pitchFamily="34" charset="0"/>
              </a:rPr>
              <a:t>Atomic</a:t>
            </a:r>
            <a:r>
              <a:rPr kumimoji="0" lang="en-US" altLang="en-US" sz="32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Transactions are treated as a single, indivisible unit.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Either all operations succeed, or the database remains unchanged.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3200" b="1" i="0" u="none" strike="noStrike" cap="none" normalizeH="0" baseline="0" dirty="0">
                <a:ln>
                  <a:noFill/>
                </a:ln>
                <a:solidFill>
                  <a:schemeClr val="tx1"/>
                </a:solidFill>
                <a:effectLst/>
                <a:latin typeface="Arial" panose="020B0604020202020204" pitchFamily="34" charset="0"/>
              </a:rPr>
              <a:t>Controlled via COMMIT/ROLLBACK</a:t>
            </a:r>
            <a:r>
              <a:rPr kumimoji="0" lang="en-US" altLang="en-US" sz="32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Changes are finalized with </a:t>
            </a:r>
            <a:r>
              <a:rPr kumimoji="0" lang="en-US" altLang="en-US" sz="3200" b="0" i="0" u="none" strike="noStrike" cap="none" normalizeH="0" baseline="0" dirty="0">
                <a:ln>
                  <a:noFill/>
                </a:ln>
                <a:solidFill>
                  <a:schemeClr val="tx1"/>
                </a:solidFill>
                <a:effectLst/>
                <a:latin typeface="Arial Unicode MS"/>
              </a:rPr>
              <a:t>COMMIT</a:t>
            </a:r>
            <a:r>
              <a:rPr kumimoji="0" lang="en-US" altLang="en-US" sz="3200" b="0" i="0" u="none" strike="noStrike" cap="none" normalizeH="0" baseline="0" dirty="0">
                <a:ln>
                  <a:noFill/>
                </a:ln>
                <a:solidFill>
                  <a:schemeClr val="tx1"/>
                </a:solidFill>
                <a:effectLst/>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Changes can be undone with </a:t>
            </a:r>
            <a:r>
              <a:rPr kumimoji="0" lang="en-US" altLang="en-US" sz="3200" b="0" i="0" u="none" strike="noStrike" cap="none" normalizeH="0" baseline="0" dirty="0">
                <a:ln>
                  <a:noFill/>
                </a:ln>
                <a:solidFill>
                  <a:schemeClr val="tx1"/>
                </a:solidFill>
                <a:effectLst/>
                <a:latin typeface="Arial Unicode MS"/>
              </a:rPr>
              <a:t>ROLLBACK</a:t>
            </a:r>
            <a:r>
              <a:rPr kumimoji="0" lang="en-US" altLang="en-US" sz="3200" b="0" i="0" u="none" strike="noStrike" cap="none" normalizeH="0" baseline="0" dirty="0">
                <a:ln>
                  <a:noFill/>
                </a:ln>
                <a:solidFill>
                  <a:schemeClr val="tx1"/>
                </a:solidFill>
                <a:effectLst/>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26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BC9DE8-A5CC-4BE1-0DE5-CB15D01A7919}"/>
              </a:ext>
            </a:extLst>
          </p:cNvPr>
          <p:cNvSpPr>
            <a:spLocks noGrp="1"/>
          </p:cNvSpPr>
          <p:nvPr>
            <p:ph type="subTitle" idx="1"/>
          </p:nvPr>
        </p:nvSpPr>
        <p:spPr>
          <a:xfrm>
            <a:off x="275492" y="257907"/>
            <a:ext cx="11641015" cy="1828800"/>
          </a:xfrm>
        </p:spPr>
        <p:txBody>
          <a:bodyPr/>
          <a:lstStyle/>
          <a:p>
            <a:r>
              <a:rPr lang="en-US" sz="2800" b="1" dirty="0"/>
              <a:t>What Are ACID Properties?</a:t>
            </a:r>
          </a:p>
          <a:p>
            <a:r>
              <a:rPr lang="en-US" sz="2800" dirty="0"/>
              <a:t>ACID properties ensure reliable transaction processing and data integrity in relational databases.</a:t>
            </a:r>
          </a:p>
          <a:p>
            <a:r>
              <a:rPr lang="en-US" sz="2800" b="1" dirty="0"/>
              <a:t>1. Atomicity:</a:t>
            </a:r>
          </a:p>
          <a:p>
            <a:pPr>
              <a:buFont typeface="Arial" panose="020B0604020202020204" pitchFamily="34" charset="0"/>
              <a:buChar char="•"/>
            </a:pPr>
            <a:r>
              <a:rPr lang="en-US" sz="2800" dirty="0"/>
              <a:t>Definition: All operations in a transaction are executed fully, or none at all.</a:t>
            </a:r>
          </a:p>
          <a:p>
            <a:pPr>
              <a:buFont typeface="Arial" panose="020B0604020202020204" pitchFamily="34" charset="0"/>
              <a:buChar char="•"/>
            </a:pPr>
            <a:r>
              <a:rPr lang="en-US" sz="2800" dirty="0"/>
              <a:t>Example: In a bank transfer, either both debit and credit operations succeed, or both are rolled back.</a:t>
            </a:r>
          </a:p>
          <a:p>
            <a:r>
              <a:rPr lang="en-US" sz="2800" b="1" dirty="0"/>
              <a:t>2. Consistency:</a:t>
            </a:r>
          </a:p>
          <a:p>
            <a:pPr>
              <a:buFont typeface="Arial" panose="020B0604020202020204" pitchFamily="34" charset="0"/>
              <a:buChar char="•"/>
            </a:pPr>
            <a:r>
              <a:rPr lang="en-US" sz="2800" dirty="0"/>
              <a:t>Definition: A transaction leaves the database in a valid state, maintaining all defined rules, constraints, and relationships.</a:t>
            </a:r>
          </a:p>
          <a:p>
            <a:pPr>
              <a:buFont typeface="Arial" panose="020B0604020202020204" pitchFamily="34" charset="0"/>
              <a:buChar char="•"/>
            </a:pPr>
            <a:r>
              <a:rPr lang="en-US" sz="2800" dirty="0"/>
              <a:t>Example: A failed transaction cannot violate constraints like primary key or foreign key integrity.</a:t>
            </a:r>
          </a:p>
          <a:p>
            <a:endParaRPr lang="en-US" sz="2800" dirty="0"/>
          </a:p>
        </p:txBody>
      </p:sp>
    </p:spTree>
    <p:extLst>
      <p:ext uri="{BB962C8B-B14F-4D97-AF65-F5344CB8AC3E}">
        <p14:creationId xmlns:p14="http://schemas.microsoft.com/office/powerpoint/2010/main" val="77975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AF7743C-9A64-6DD7-26EC-7870E2484D2F}"/>
              </a:ext>
            </a:extLst>
          </p:cNvPr>
          <p:cNvSpPr>
            <a:spLocks noGrp="1"/>
          </p:cNvSpPr>
          <p:nvPr>
            <p:ph type="title"/>
          </p:nvPr>
        </p:nvSpPr>
        <p:spPr>
          <a:xfrm>
            <a:off x="455888" y="5256212"/>
            <a:ext cx="11280224" cy="1601788"/>
          </a:xfrm>
        </p:spPr>
        <p:txBody>
          <a:bodyPr>
            <a:noAutofit/>
          </a:bodyPr>
          <a:lstStyle/>
          <a:p>
            <a:r>
              <a:rPr lang="en-US" sz="3600" b="0" dirty="0"/>
              <a:t>3. Isolation:</a:t>
            </a:r>
            <a:br>
              <a:rPr lang="en-US" sz="3600" b="0" dirty="0"/>
            </a:br>
            <a:br>
              <a:rPr lang="en-US" sz="3600" b="0" dirty="0"/>
            </a:br>
            <a:r>
              <a:rPr lang="en-US" sz="3600" b="0" dirty="0"/>
              <a:t>Definition: Transactions operate independently, ensuring one transaction's operations do not affect another's interim data.</a:t>
            </a:r>
            <a:br>
              <a:rPr lang="en-US" sz="3600" b="0" dirty="0"/>
            </a:br>
            <a:r>
              <a:rPr lang="en-US" sz="3600" b="0" dirty="0"/>
              <a:t>Example: Two users simultaneously updating the same data will not see each other's changes until committed.</a:t>
            </a:r>
            <a:br>
              <a:rPr lang="en-US" sz="3600" b="0" dirty="0"/>
            </a:br>
            <a:br>
              <a:rPr lang="en-US" sz="3600" b="0" dirty="0"/>
            </a:br>
            <a:r>
              <a:rPr lang="en-US" sz="3600" b="0" dirty="0"/>
              <a:t>4. Durability:</a:t>
            </a:r>
            <a:br>
              <a:rPr lang="en-US" sz="3600" b="0" dirty="0"/>
            </a:br>
            <a:br>
              <a:rPr lang="en-US" sz="3600" b="0" dirty="0"/>
            </a:br>
            <a:r>
              <a:rPr lang="en-US" sz="3600" b="0" dirty="0"/>
              <a:t>Definition: Once a transaction is committed, changes are permanent, even in the event of a system crash.</a:t>
            </a:r>
            <a:br>
              <a:rPr lang="en-US" sz="3600" b="0" dirty="0"/>
            </a:br>
            <a:r>
              <a:rPr lang="en-US" sz="3600" b="0" dirty="0"/>
              <a:t>Example: A successfully committed order remains in the database despite unexpected server failures.</a:t>
            </a:r>
            <a:br>
              <a:rPr lang="en-US" sz="3600" b="0" dirty="0"/>
            </a:br>
            <a:endParaRPr lang="en-IN" sz="3600" b="0" dirty="0"/>
          </a:p>
        </p:txBody>
      </p:sp>
    </p:spTree>
    <p:extLst>
      <p:ext uri="{BB962C8B-B14F-4D97-AF65-F5344CB8AC3E}">
        <p14:creationId xmlns:p14="http://schemas.microsoft.com/office/powerpoint/2010/main" val="252933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a:extLst>
              <a:ext uri="{FF2B5EF4-FFF2-40B4-BE49-F238E27FC236}">
                <a16:creationId xmlns:a16="http://schemas.microsoft.com/office/drawing/2014/main" id="{23100BE2-89B6-736B-C968-5A05D7F79BBC}"/>
              </a:ext>
            </a:extLst>
          </p:cNvPr>
          <p:cNvSpPr>
            <a:spLocks noGrp="1"/>
          </p:cNvSpPr>
          <p:nvPr>
            <p:ph type="subTitle" idx="1"/>
          </p:nvPr>
        </p:nvSpPr>
        <p:spPr>
          <a:xfrm>
            <a:off x="149775" y="749300"/>
            <a:ext cx="6246812" cy="912813"/>
          </a:xfrm>
        </p:spPr>
        <p:txBody>
          <a:bodyPr/>
          <a:lstStyle/>
          <a:p>
            <a:r>
              <a:rPr lang="en-IN" b="1" dirty="0"/>
              <a:t>MySQL Transaction Commands</a:t>
            </a:r>
          </a:p>
          <a:p>
            <a:endParaRPr lang="en-IN" b="1" dirty="0"/>
          </a:p>
          <a:p>
            <a:endParaRPr lang="en-IN" b="1" dirty="0"/>
          </a:p>
          <a:p>
            <a:endParaRPr lang="en-IN" b="1" dirty="0"/>
          </a:p>
        </p:txBody>
      </p:sp>
      <p:sp>
        <p:nvSpPr>
          <p:cNvPr id="9" name="Rectangle 1">
            <a:extLst>
              <a:ext uri="{FF2B5EF4-FFF2-40B4-BE49-F238E27FC236}">
                <a16:creationId xmlns:a16="http://schemas.microsoft.com/office/drawing/2014/main" id="{E3DCB4A9-D5C2-73F5-6B08-9EB0C061E2FC}"/>
              </a:ext>
            </a:extLst>
          </p:cNvPr>
          <p:cNvSpPr>
            <a:spLocks noChangeArrowheads="1"/>
          </p:cNvSpPr>
          <p:nvPr/>
        </p:nvSpPr>
        <p:spPr bwMode="auto">
          <a:xfrm>
            <a:off x="75130" y="749300"/>
            <a:ext cx="7771915"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bg1"/>
                </a:solidFill>
                <a:effectLst/>
                <a:latin typeface="Arial" panose="020B0604020202020204" pitchFamily="34" charset="0"/>
              </a:rPr>
              <a:t>COMMIT: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Saves all changes made in the transaction.</a:t>
            </a:r>
            <a:endParaRPr kumimoji="0" lang="en-US" altLang="en-US" sz="2400" b="0" i="0" u="none" strike="noStrike" cap="none" normalizeH="0" baseline="0" dirty="0">
              <a:ln>
                <a:noFill/>
              </a:ln>
              <a:solidFill>
                <a:schemeClr val="bg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Arial Unicode MS"/>
              </a:rPr>
              <a:t>COMMIT;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bg1"/>
                </a:solidFill>
                <a:effectLst/>
                <a:latin typeface="Arial" panose="020B0604020202020204" pitchFamily="34" charset="0"/>
              </a:rPr>
              <a:t> ROLLBACK: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Undoes all changes made in the transaction.</a:t>
            </a:r>
            <a:endParaRPr kumimoji="0" lang="en-US" altLang="en-US" sz="2400" b="0" i="0" u="none" strike="noStrike" cap="none" normalizeH="0" baseline="0" dirty="0">
              <a:ln>
                <a:noFill/>
              </a:ln>
              <a:solidFill>
                <a:schemeClr val="bg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Arial Unicode MS"/>
              </a:rPr>
              <a:t>ROLLBACK;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bg1"/>
                </a:solidFill>
                <a:effectLst/>
                <a:latin typeface="Arial" panose="020B0604020202020204" pitchFamily="34" charset="0"/>
              </a:rPr>
              <a:t> SAVEPOINT: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Creates a rollback point within a transaction.</a:t>
            </a:r>
            <a:endParaRPr kumimoji="0" lang="en-US" altLang="en-US" sz="2400" b="0" i="0" u="none" strike="noStrike" cap="none" normalizeH="0" baseline="0" dirty="0">
              <a:ln>
                <a:noFill/>
              </a:ln>
              <a:solidFill>
                <a:schemeClr val="bg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Arial Unicode MS"/>
              </a:rPr>
              <a:t>SAVEPOINT </a:t>
            </a:r>
            <a:r>
              <a:rPr kumimoji="0" lang="en-US" altLang="en-US" sz="2400" b="0" i="0" u="none" strike="noStrike" cap="none" normalizeH="0" baseline="0" dirty="0" err="1">
                <a:ln>
                  <a:noFill/>
                </a:ln>
                <a:solidFill>
                  <a:schemeClr val="bg1"/>
                </a:solidFill>
                <a:effectLst/>
                <a:latin typeface="Arial Unicode MS"/>
              </a:rPr>
              <a:t>savepoint_name</a:t>
            </a:r>
            <a:r>
              <a:rPr kumimoji="0" lang="en-US" altLang="en-US" sz="2400" b="0" i="0" u="none" strike="noStrike" cap="none" normalizeH="0" baseline="0" dirty="0">
                <a:ln>
                  <a:noFill/>
                </a:ln>
                <a:solidFill>
                  <a:schemeClr val="bg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bg1"/>
                </a:solidFill>
                <a:effectLst/>
                <a:latin typeface="Arial" panose="020B0604020202020204" pitchFamily="34" charset="0"/>
              </a:rPr>
              <a:t> ROLLBACK TO SAVEPOINT: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Rolls back to a specific </a:t>
            </a:r>
            <a:r>
              <a:rPr kumimoji="0" lang="en-US" altLang="en-US" sz="2400" b="0" i="0" u="none" strike="noStrike" cap="none" normalizeH="0" baseline="0" dirty="0" err="1">
                <a:ln>
                  <a:noFill/>
                </a:ln>
                <a:solidFill>
                  <a:schemeClr val="bg1"/>
                </a:solidFill>
                <a:effectLst/>
                <a:latin typeface="Arial" panose="020B0604020202020204" pitchFamily="34" charset="0"/>
              </a:rPr>
              <a:t>savepoint</a:t>
            </a:r>
            <a:r>
              <a:rPr kumimoji="0" lang="en-US" altLang="en-US" sz="2400" b="0" i="0" u="none" strike="noStrike" cap="none" normalizeH="0" baseline="0" dirty="0">
                <a:ln>
                  <a:noFill/>
                </a:ln>
                <a:solidFill>
                  <a:schemeClr val="bg1"/>
                </a:solidFill>
                <a:effectLst/>
                <a:latin typeface="Arial" panose="020B0604020202020204" pitchFamily="34" charset="0"/>
              </a:rPr>
              <a:t> without undoing the entire transaction.</a:t>
            </a:r>
            <a:endParaRPr kumimoji="0" lang="en-US" altLang="en-US" sz="2400" b="0" i="0" u="none" strike="noStrike" cap="none" normalizeH="0" baseline="0" dirty="0">
              <a:ln>
                <a:noFill/>
              </a:ln>
              <a:solidFill>
                <a:schemeClr val="bg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Arial Unicode MS"/>
              </a:rPr>
              <a:t>ROLLBACK TO </a:t>
            </a:r>
            <a:r>
              <a:rPr kumimoji="0" lang="en-US" altLang="en-US" sz="2400" b="0" i="0" u="none" strike="noStrike" cap="none" normalizeH="0" baseline="0" dirty="0" err="1">
                <a:ln>
                  <a:noFill/>
                </a:ln>
                <a:solidFill>
                  <a:schemeClr val="bg1"/>
                </a:solidFill>
                <a:effectLst/>
                <a:latin typeface="Arial Unicode MS"/>
              </a:rPr>
              <a:t>savepoint_name</a:t>
            </a:r>
            <a:r>
              <a:rPr kumimoji="0" lang="en-US" altLang="en-US" sz="2400" b="0" i="0" u="none" strike="noStrike" cap="none" normalizeH="0" baseline="0" dirty="0">
                <a:ln>
                  <a:noFill/>
                </a:ln>
                <a:solidFill>
                  <a:schemeClr val="bg1"/>
                </a:solidFill>
                <a:effectLst/>
                <a:latin typeface="Arial Unicode MS"/>
              </a:rPr>
              <a:t>;</a:t>
            </a:r>
            <a:endParaRPr kumimoji="0" lang="en-US" altLang="en-US" sz="24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4117153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533A8-D864-1044-61F2-93AE0C5C03CF}"/>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D2691584-AFF7-6B45-F6B0-41D3DECDFDC6}"/>
              </a:ext>
            </a:extLst>
          </p:cNvPr>
          <p:cNvSpPr>
            <a:spLocks noGrp="1"/>
          </p:cNvSpPr>
          <p:nvPr>
            <p:ph type="subTitle" idx="1"/>
          </p:nvPr>
        </p:nvSpPr>
        <p:spPr>
          <a:xfrm>
            <a:off x="85144" y="3065881"/>
            <a:ext cx="7090098" cy="912850"/>
          </a:xfrm>
        </p:spPr>
        <p:txBody>
          <a:bodyPr/>
          <a:lstStyle/>
          <a:p>
            <a:r>
              <a:rPr lang="en-US" b="1" dirty="0"/>
              <a:t>Conclusion</a:t>
            </a:r>
          </a:p>
          <a:p>
            <a:r>
              <a:rPr lang="en-US" dirty="0"/>
              <a:t>Transaction management and ACID properties are the foundation of reliable and consistent database systems. By adhering to ACID principles—Atomicity, Consistency, Isolation, and Durability—MySQL ensures data integrity even in complex, concurrent environments. Proper implementation of transaction commands, combined with best practices, allows developers to build robust and secure applications capable of handling critical operations.</a:t>
            </a:r>
          </a:p>
          <a:p>
            <a:endParaRPr lang="en-IN" dirty="0"/>
          </a:p>
        </p:txBody>
      </p:sp>
    </p:spTree>
    <p:extLst>
      <p:ext uri="{BB962C8B-B14F-4D97-AF65-F5344CB8AC3E}">
        <p14:creationId xmlns:p14="http://schemas.microsoft.com/office/powerpoint/2010/main" val="2092620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167493" y="3685939"/>
            <a:ext cx="6220277" cy="2919512"/>
          </a:xfrm>
        </p:spPr>
        <p:txBody>
          <a:bodyPr/>
          <a:lstStyle/>
          <a:p>
            <a:r>
              <a:rPr lang="en-US" dirty="0"/>
              <a:t>If you have any questions?</a:t>
            </a:r>
          </a:p>
          <a:p>
            <a:r>
              <a:rPr lang="en-US" dirty="0"/>
              <a:t>thahliyamist@gmail.com</a:t>
            </a:r>
          </a:p>
        </p:txBody>
      </p:sp>
    </p:spTree>
    <p:extLst>
      <p:ext uri="{BB962C8B-B14F-4D97-AF65-F5344CB8AC3E}">
        <p14:creationId xmlns:p14="http://schemas.microsoft.com/office/powerpoint/2010/main" val="160967352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12</TotalTime>
  <Words>455</Words>
  <Application>Microsoft Office PowerPoint</Application>
  <PresentationFormat>Widescreen</PresentationFormat>
  <Paragraphs>55</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Unicode MS</vt:lpstr>
      <vt:lpstr>Calibri</vt:lpstr>
      <vt:lpstr>Tenorite</vt:lpstr>
      <vt:lpstr>Custom</vt:lpstr>
      <vt:lpstr>Transaction Management and ACID Properties</vt:lpstr>
      <vt:lpstr>PowerPoint Presentation</vt:lpstr>
      <vt:lpstr>Key Features of Transactions Atomic: Transactions are treated as a single, indivisible unit. Either all operations succeed, or the database remains unchanged. Controlled via COMMIT/ROLLBACK: Changes are finalized with COMMIT. Changes can be undone with ROLLBACK. </vt:lpstr>
      <vt:lpstr>PowerPoint Presentation</vt:lpstr>
      <vt:lpstr>3. Isolation:  Definition: Transactions operate independently, ensuring one transaction's operations do not affect another's interim data. Example: Two users simultaneously updating the same data will not see each other's changes until committed.  4. Durability:  Definition: Once a transaction is committed, changes are permanent, even in the event of a system crash. Example: A successfully committed order remains in the database despite unexpected server failures.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2024-11-30T19:03:42Z</dcterms:created>
  <dcterms:modified xsi:type="dcterms:W3CDTF">2024-11-30T19:16:34Z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