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5"/>
  </p:notesMasterIdLst>
  <p:sldIdLst>
    <p:sldId id="401" r:id="rId5"/>
    <p:sldId id="403" r:id="rId6"/>
    <p:sldId id="402" r:id="rId7"/>
    <p:sldId id="414" r:id="rId8"/>
    <p:sldId id="411" r:id="rId9"/>
    <p:sldId id="413" r:id="rId10"/>
    <p:sldId id="416" r:id="rId11"/>
    <p:sldId id="412" r:id="rId12"/>
    <p:sldId id="415" r:id="rId13"/>
    <p:sldId id="4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0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4">
            <a:extLst>
              <a:ext uri="{FF2B5EF4-FFF2-40B4-BE49-F238E27FC236}">
                <a16:creationId xmlns:a16="http://schemas.microsoft.com/office/drawing/2014/main" id="{0304AF94-83B3-1788-26F3-FB08A5604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450" y="1673225"/>
            <a:ext cx="5595938" cy="3511550"/>
          </a:xfrm>
        </p:spPr>
        <p:txBody>
          <a:bodyPr/>
          <a:lstStyle/>
          <a:p>
            <a:r>
              <a:rPr lang="en-US" dirty="0"/>
              <a:t>Window Functions for Advanced SQL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A6E381-7CDD-4999-B9C7-CD31E749F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DB3C5E-E520-4B9D-8574-178AD4C9F2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thahliyamist@gmail.com</a:t>
            </a:r>
          </a:p>
        </p:txBody>
      </p:sp>
    </p:spTree>
    <p:extLst>
      <p:ext uri="{BB962C8B-B14F-4D97-AF65-F5344CB8AC3E}">
        <p14:creationId xmlns:p14="http://schemas.microsoft.com/office/powerpoint/2010/main" val="2420767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248" y="1001199"/>
            <a:ext cx="11019503" cy="3529014"/>
          </a:xfrm>
        </p:spPr>
        <p:txBody>
          <a:bodyPr>
            <a:noAutofit/>
          </a:bodyPr>
          <a:lstStyle/>
          <a:p>
            <a:r>
              <a:rPr lang="en-US" sz="4000" b="1" dirty="0"/>
              <a:t>Introduction to SQL Window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Definition: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Window functions perform calculations across a set of table rows related to the current row, allowing for advanced analysis without the need for complex joins or subqueries.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Importance in Data Analysis: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Simplifies complex analytical tasks like running totals, moving averages, rankings, and cumulative sums.</a:t>
            </a:r>
          </a:p>
          <a:p>
            <a:endParaRPr lang="en-US" sz="2400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0401C4-029A-1298-4DEB-AEF5FAFCB27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76981" y="305068"/>
            <a:ext cx="11090786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Window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Ranking Functions: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ROW_NUMBER()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Assigns a unique sequential number to rows.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RANK()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Assigns a rank to rows with ties, leaving gaps in rank values.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DENSE_RANK()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Assigns ranks without gaps, even if there are ties.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NTILE()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Divides data into a specified number of groups.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Aggregate Functions: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AVG()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Calculations over a window of data, not just individual rows.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Functions: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LEAD()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LAG()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Access data from subsequent or previous rows in the dataset.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80C19-2578-2A62-01F3-27C1908B0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2BD2DA06-832F-E2FF-C728-E82F7622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2C19C37-B6D2-3457-195E-D8A30B79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DDD3B0D-AA43-6754-E77F-1C04972B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AE210-56ED-354D-E1CC-6F4305547BD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22556" y="207501"/>
            <a:ext cx="9507792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Functions Syntax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Syntax: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window_function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 OVER (PARTITION BY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ORDER BY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column_name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table_name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PARTITION BY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Divides the data into groups (windows).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 BY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the order of the rows within each partition.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18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E13AD-2B9C-E485-899E-48325EF4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AD15439-3FB5-59DA-5987-D957C2EB0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4B43E76-297C-5226-4BA4-52E5C06D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617C2F4-5B71-854B-7505-75CB37A8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220A98-41BC-1ADA-153F-7E49FFBE272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482321" y="386794"/>
            <a:ext cx="11406934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1 –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ROW_NUMBER()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 ranks to employees based on their salaries.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Query: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EmployeeID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Name, Salary, ROW_NUMBER() OVER (ORDER BY Salary DESC) AS Rank FROM Employees;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Ranks employees by salary in descending order.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Ties are given unique, sequential numbers.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4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5216C-1B28-16E8-2A96-A8240FB10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ABBA2D3-65BD-4C27-B4E0-63EF5638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171A5B5-5059-8E44-479A-266656ED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7DD06A8-727A-A981-4143-79BACBE9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96B10-B98D-1D76-025F-A330EDA6CFB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57083" y="447040"/>
            <a:ext cx="9369945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2 –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RANK()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DENSE_RANK()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 students based on their scores in a competition.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Query: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Score, RANK() OVER (ORDER BY Score DESC) AS Rank, DENSE_RANK() OVER (ORDER BY Score DESC) AS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DenseRank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Students;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RANK()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Gives gaps in rankings for ties.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DENSE_RANK()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Avoids gaps, providing consecutive ranks even with ties.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059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41120-E350-DB4C-EDEE-291BF9AE4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998C736-B95E-5CD2-79E8-FDEC7566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5BA7E39-9FBE-565C-DF0E-8F16F7CF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AAE089A-4F5A-FA55-4B84-511CDC82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85496C-D297-85CB-BF7F-5B496DB1765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8847" y="330860"/>
            <a:ext cx="976100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3 –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SUM()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Windowing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running total of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Query: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Date, Sales, SUM(Sales) OVER (ORDER BY Date) AS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RunningTotal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SalesData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Computes a cumulative sum of sales based on the order of 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01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F5E8C-9A22-A306-8817-E3CD675DE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5C458DB-78FF-36ED-29E0-78CD1C37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AC766A1-2216-0FE8-850B-860E04A0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8720A3B-4867-0418-EE65-5F150360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7CBF1F2-C326-33C5-1CF7-AC8F8456AAC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43232" y="469900"/>
            <a:ext cx="930869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4 –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LEAD()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LAG()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current and previous month's sales.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Query: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 Date, Sales, LAG(Sales, 1) OVER (ORDER BY Date) 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PreviousMonthSales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LEAD(Sales, 1) OVER (ORDER BY Date) 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NextMonthSales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MonthlySales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LAG()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Accesses the previous row's sales.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LEAD()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Accesses the next row's sales.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254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F2627-F107-A0DD-202F-0BE3E3CD9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481997F-E891-2CEE-2664-A673ECA246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712788"/>
            <a:ext cx="10515600" cy="5432425"/>
          </a:xfrm>
        </p:spPr>
        <p:txBody>
          <a:bodyPr>
            <a:noAutofit/>
          </a:bodyPr>
          <a:lstStyle/>
          <a:p>
            <a:r>
              <a:rPr lang="en-US" sz="3600" b="1" dirty="0"/>
              <a:t>Use Cases of Window Functions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Running Totals and Moving Averages: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Useful for financial analysis, such as cumulative sales or revenue over time.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Ranking Data: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Ranking products, employees, or students based on performance metrics.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Trend Analysis: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Tracking trends across rows, like comparing monthly sales with prior months.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Data Segmentation: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Partitioning data into categories for deeper insights, like region-based performance.</a:t>
            </a:r>
          </a:p>
          <a:p>
            <a:endParaRPr lang="en-US" sz="24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0360A59-6636-B564-333D-8D9EA7F8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78F24D7F-B9E9-CF2F-11CC-14C7B6F4A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132E8E4-8BDF-BDEC-21F0-369AEACF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231894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Brush presentation</Template>
  <TotalTime>24</TotalTime>
  <Words>603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Calibri</vt:lpstr>
      <vt:lpstr>Century Gothic</vt:lpstr>
      <vt:lpstr>Elephant</vt:lpstr>
      <vt:lpstr>Brush</vt:lpstr>
      <vt:lpstr>Window Functions for Advanced SQL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Thahliya M</dc:creator>
  <cp:lastModifiedBy>Thahliya M</cp:lastModifiedBy>
  <cp:revision>1</cp:revision>
  <dcterms:created xsi:type="dcterms:W3CDTF">2024-12-01T14:13:24Z</dcterms:created>
  <dcterms:modified xsi:type="dcterms:W3CDTF">2024-12-01T14:45:59Z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