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278" r:id="rId7"/>
    <p:sldId id="258" r:id="rId8"/>
    <p:sldId id="286" r:id="rId9"/>
    <p:sldId id="289" r:id="rId10"/>
    <p:sldId id="288" r:id="rId11"/>
    <p:sldId id="290" r:id="rId12"/>
    <p:sldId id="28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655" autoAdjust="0"/>
  </p:normalViewPr>
  <p:slideViewPr>
    <p:cSldViewPr snapToGrid="0">
      <p:cViewPr varScale="1">
        <p:scale>
          <a:sx n="75" d="100"/>
          <a:sy n="75" d="100"/>
        </p:scale>
        <p:origin x="974" y="43"/>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11/10/2024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70268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84584" y="1230056"/>
            <a:ext cx="7941256" cy="3200400"/>
          </a:xfrm>
        </p:spPr>
        <p:txBody>
          <a:bodyPr anchor="ctr"/>
          <a:lstStyle/>
          <a:p>
            <a:r>
              <a:rPr lang="en-US" sz="6000" b="1" dirty="0"/>
              <a:t>Power bi ’s</a:t>
            </a:r>
            <a:br>
              <a:rPr lang="en-US" sz="6000" b="1" dirty="0"/>
            </a:br>
            <a:r>
              <a:rPr lang="en-US" sz="6000" b="1" dirty="0"/>
              <a:t>incremental refresh for </a:t>
            </a:r>
            <a:br>
              <a:rPr lang="en-US" sz="6000" b="1" dirty="0"/>
            </a:br>
            <a:r>
              <a:rPr lang="en-US" sz="6000" b="1" dirty="0"/>
              <a:t>large datasets</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199" y="1615736"/>
            <a:ext cx="5497689" cy="1524735"/>
          </a:xfrm>
        </p:spPr>
        <p:txBody>
          <a:bodyPr/>
          <a:lstStyle/>
          <a:p>
            <a:r>
              <a:rPr lang="en-US" sz="6000"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6547556" cy="2850181"/>
          </a:xfrm>
        </p:spPr>
        <p:txBody>
          <a:bodyPr>
            <a:noAutofit/>
          </a:bodyPr>
          <a:lstStyle/>
          <a:p>
            <a:r>
              <a:rPr lang="en-US" sz="4000" dirty="0"/>
              <a:t>thahliyamist@gmail.com</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solidFill>
                  <a:schemeClr val="bg1"/>
                </a:solidFill>
              </a:rPr>
              <a:pPr/>
              <a:t>2</a:t>
            </a:fld>
            <a:endParaRPr lang="en-US" dirty="0">
              <a:solidFill>
                <a:schemeClr val="bg1"/>
              </a:solidFill>
            </a:endParaRPr>
          </a:p>
        </p:txBody>
      </p:sp>
      <p:sp>
        <p:nvSpPr>
          <p:cNvPr id="6" name="Rectangle 2">
            <a:extLst>
              <a:ext uri="{FF2B5EF4-FFF2-40B4-BE49-F238E27FC236}">
                <a16:creationId xmlns:a16="http://schemas.microsoft.com/office/drawing/2014/main" id="{6E02AF41-0C42-2BC9-EE5F-DDB6A3C72FF6}"/>
              </a:ext>
            </a:extLst>
          </p:cNvPr>
          <p:cNvSpPr>
            <a:spLocks noChangeArrowheads="1"/>
          </p:cNvSpPr>
          <p:nvPr/>
        </p:nvSpPr>
        <p:spPr bwMode="auto">
          <a:xfrm>
            <a:off x="819854" y="-738663"/>
            <a:ext cx="630936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8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4800" b="1" i="0" u="none" strike="noStrike" cap="none" normalizeH="0" baseline="0" dirty="0">
                <a:ln>
                  <a:noFill/>
                </a:ln>
                <a:solidFill>
                  <a:schemeClr val="bg1"/>
                </a:solidFill>
                <a:effectLst/>
                <a:latin typeface="Arial" panose="020B0604020202020204" pitchFamily="34" charset="0"/>
              </a:rPr>
              <a:t>What is Incremental Refresh in Power BI?</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4800" b="1" i="0" u="none" strike="noStrike" cap="none" normalizeH="0" baseline="0" dirty="0">
              <a:ln>
                <a:noFill/>
              </a:ln>
              <a:solidFill>
                <a:schemeClr val="bg1"/>
              </a:solidFill>
              <a:effectLst/>
              <a:latin typeface="Arial" panose="020B0604020202020204" pitchFamily="34" charset="0"/>
            </a:endParaRPr>
          </a:p>
        </p:txBody>
      </p:sp>
      <p:sp>
        <p:nvSpPr>
          <p:cNvPr id="9" name="Rectangle 4">
            <a:extLst>
              <a:ext uri="{FF2B5EF4-FFF2-40B4-BE49-F238E27FC236}">
                <a16:creationId xmlns:a16="http://schemas.microsoft.com/office/drawing/2014/main" id="{926EAE18-F36F-6655-E468-973C6DDBE2E0}"/>
              </a:ext>
            </a:extLst>
          </p:cNvPr>
          <p:cNvSpPr>
            <a:spLocks noGrp="1" noChangeArrowheads="1"/>
          </p:cNvSpPr>
          <p:nvPr>
            <p:ph idx="1"/>
          </p:nvPr>
        </p:nvSpPr>
        <p:spPr bwMode="auto">
          <a:xfrm>
            <a:off x="819854" y="1812043"/>
            <a:ext cx="8121650"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effectLst/>
                <a:latin typeface="Arial" panose="020B0604020202020204" pitchFamily="34" charset="0"/>
              </a:rPr>
              <a:t>Incremental refresh updates only a portion of your dataset, focusing on recent changes rather than reloading the entire dataset.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effectLst/>
                <a:latin typeface="Arial" panose="020B0604020202020204" pitchFamily="34" charset="0"/>
              </a:rPr>
              <a:t>Purpose:</a:t>
            </a:r>
            <a:r>
              <a:rPr kumimoji="0" lang="en-US" altLang="en-US" sz="2800" b="0" i="0" u="none" strike="noStrike" cap="none" normalizeH="0" baseline="0" dirty="0">
                <a:ln>
                  <a:noFill/>
                </a:ln>
                <a:effectLst/>
                <a:latin typeface="Arial" panose="020B0604020202020204" pitchFamily="34" charset="0"/>
              </a:rPr>
              <a:t> </a:t>
            </a:r>
            <a:r>
              <a:rPr kumimoji="0" lang="en-US" altLang="en-US" sz="2400" b="0" i="0" u="none" strike="noStrike" cap="none" normalizeH="0" baseline="0" dirty="0">
                <a:ln>
                  <a:noFill/>
                </a:ln>
                <a:effectLst/>
                <a:latin typeface="Arial" panose="020B0604020202020204" pitchFamily="34" charset="0"/>
              </a:rPr>
              <a:t>Designed to reduce refresh times and improve performance when working with large datasets in Power BI.</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effectLst/>
                <a:latin typeface="Arial" panose="020B0604020202020204" pitchFamily="34" charset="0"/>
              </a:rPr>
              <a:t>Key Concept:</a:t>
            </a:r>
            <a:r>
              <a:rPr kumimoji="0" lang="en-US" altLang="en-US" sz="2800" b="0" i="0" u="none" strike="noStrike" cap="none" normalizeH="0" baseline="0" dirty="0">
                <a:ln>
                  <a:noFill/>
                </a:ln>
                <a:effectLst/>
                <a:latin typeface="Arial" panose="020B0604020202020204" pitchFamily="34" charset="0"/>
              </a:rPr>
              <a:t> </a:t>
            </a:r>
            <a:r>
              <a:rPr kumimoji="0" lang="en-US" altLang="en-US" sz="2400" b="0" i="0" u="none" strike="noStrike" cap="none" normalizeH="0" baseline="0" dirty="0">
                <a:ln>
                  <a:noFill/>
                </a:ln>
                <a:effectLst/>
                <a:latin typeface="Arial" panose="020B0604020202020204" pitchFamily="34" charset="0"/>
              </a:rPr>
              <a:t>Partitions the data based on a specified date column, allowing Power BI to refresh only the most recent partitions. </a:t>
            </a:r>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4AD18568-E1DD-E405-9DD4-1ACA36E8D70B}"/>
              </a:ext>
            </a:extLst>
          </p:cNvPr>
          <p:cNvSpPr>
            <a:spLocks noGrp="1" noChangeArrowheads="1"/>
          </p:cNvSpPr>
          <p:nvPr>
            <p:ph type="ctrTitle"/>
          </p:nvPr>
        </p:nvSpPr>
        <p:spPr bwMode="auto">
          <a:xfrm>
            <a:off x="282223" y="379303"/>
            <a:ext cx="10944577"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Why Incremental Refresh is Essential for Large Datasets?</a:t>
            </a:r>
            <a:br>
              <a:rPr lang="en-US" b="1" dirty="0"/>
            </a:br>
            <a:br>
              <a:rPr lang="en-US" sz="2800" dirty="0"/>
            </a:br>
            <a:r>
              <a:rPr lang="en-US" sz="2800" b="1" dirty="0"/>
              <a:t>Performance Optimization:</a:t>
            </a:r>
            <a:r>
              <a:rPr lang="en-US" sz="2800" dirty="0"/>
              <a:t> Reduces refresh load on the data source by only updating the changed data.</a:t>
            </a:r>
            <a:br>
              <a:rPr lang="en-US" sz="2800" dirty="0"/>
            </a:br>
            <a:r>
              <a:rPr lang="en-US" sz="2800" b="1" dirty="0"/>
              <a:t>Cost-Efficiency:</a:t>
            </a:r>
            <a:r>
              <a:rPr lang="en-US" sz="2800" dirty="0"/>
              <a:t> Reduces memory and computational costs, especially on Premium or shared capacities.</a:t>
            </a:r>
            <a:br>
              <a:rPr lang="en-US" sz="2800" dirty="0"/>
            </a:br>
            <a:r>
              <a:rPr lang="en-US" sz="2800" b="1" dirty="0"/>
              <a:t>Real-Time Capabilities:</a:t>
            </a:r>
            <a:r>
              <a:rPr lang="en-US" sz="2800" dirty="0"/>
              <a:t> Enables near real-time data analysis with frequent refreshes without reprocessing historical data.</a:t>
            </a:r>
            <a:br>
              <a:rPr lang="en-US" sz="2800" dirty="0"/>
            </a:br>
            <a:r>
              <a:rPr lang="en-US" sz="2800" b="1" dirty="0"/>
              <a:t>Reduced Downtime:</a:t>
            </a:r>
            <a:r>
              <a:rPr lang="en-US" sz="2800" dirty="0"/>
              <a:t> Improves accessibility as data loads faster and requires fewer resources.</a:t>
            </a:r>
            <a:br>
              <a:rPr lang="en-US" sz="2800" dirty="0"/>
            </a:br>
            <a:r>
              <a:rPr lang="en-US" sz="2800" b="1" dirty="0"/>
              <a:t>Consistency for Historical Data:</a:t>
            </a:r>
            <a:r>
              <a:rPr lang="en-US" sz="2800" dirty="0"/>
              <a:t> Ensures historical data remains unchanged, focusing updates on recent records.</a:t>
            </a:r>
            <a:br>
              <a:rPr lang="en-US" sz="2800" dirty="0"/>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879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E80882C-6195-4317-9598-7878A450C900}"/>
              </a:ext>
            </a:extLst>
          </p:cNvPr>
          <p:cNvSpPr>
            <a:spLocks noGrp="1"/>
          </p:cNvSpPr>
          <p:nvPr>
            <p:ph sz="half" idx="2"/>
          </p:nvPr>
        </p:nvSpPr>
        <p:spPr>
          <a:xfrm>
            <a:off x="169333" y="281593"/>
            <a:ext cx="11799147" cy="3407051"/>
          </a:xfrm>
        </p:spPr>
        <p:txBody>
          <a:bodyPr>
            <a:noAutofit/>
          </a:bodyPr>
          <a:lstStyle/>
          <a:p>
            <a:r>
              <a:rPr lang="en-US" sz="3600" b="1" dirty="0"/>
              <a:t>Requirements for Using Incremental Refresh in Power BI</a:t>
            </a:r>
          </a:p>
          <a:p>
            <a:endParaRPr lang="en-US" sz="2800" dirty="0"/>
          </a:p>
          <a:p>
            <a:pPr marL="742950" lvl="1" indent="-285750">
              <a:buFont typeface="Arial" panose="020B0604020202020204" pitchFamily="34" charset="0"/>
              <a:buChar char="•"/>
            </a:pPr>
            <a:r>
              <a:rPr lang="en-US" sz="2800" b="1" dirty="0"/>
              <a:t>Power BI Licensing:</a:t>
            </a:r>
            <a:r>
              <a:rPr lang="en-US" sz="2800" dirty="0"/>
              <a:t> Premium or Pro licensing (for scheduled refresh).</a:t>
            </a:r>
          </a:p>
          <a:p>
            <a:pPr marL="742950" lvl="1" indent="-285750">
              <a:buFont typeface="Arial" panose="020B0604020202020204" pitchFamily="34" charset="0"/>
              <a:buChar char="•"/>
            </a:pPr>
            <a:r>
              <a:rPr lang="en-US" sz="2800" b="1" dirty="0"/>
              <a:t>Data Source Requirements:</a:t>
            </a:r>
            <a:r>
              <a:rPr lang="en-US" sz="2800" dirty="0"/>
              <a:t> Data source must support </a:t>
            </a:r>
            <a:r>
              <a:rPr lang="en-US" sz="2800" b="1" dirty="0"/>
              <a:t>query folding</a:t>
            </a:r>
            <a:r>
              <a:rPr lang="en-US" sz="2800" dirty="0"/>
              <a:t> (e.g., SQL Server, Azure SQL, Oracle). Query folding allows Power BI to push operations to the data source, making refresh more efficient.</a:t>
            </a:r>
          </a:p>
          <a:p>
            <a:pPr marL="742950" lvl="1" indent="-285750">
              <a:buFont typeface="Arial" panose="020B0604020202020204" pitchFamily="34" charset="0"/>
              <a:buChar char="•"/>
            </a:pPr>
            <a:r>
              <a:rPr lang="en-US" sz="2800" b="1" dirty="0"/>
              <a:t>Date/Time Column:</a:t>
            </a:r>
            <a:r>
              <a:rPr lang="en-US" sz="2800" dirty="0"/>
              <a:t> Requires a date or time column in the dataset to filter for incremental updates.</a:t>
            </a:r>
          </a:p>
          <a:p>
            <a:pPr marL="742950" lvl="1" indent="-285750">
              <a:buFont typeface="Arial" panose="020B0604020202020204" pitchFamily="34" charset="0"/>
              <a:buChar char="•"/>
            </a:pPr>
            <a:r>
              <a:rPr lang="en-US" sz="2800" b="1" dirty="0"/>
              <a:t>Power BI Service:</a:t>
            </a:r>
            <a:r>
              <a:rPr lang="en-US" sz="2800" dirty="0"/>
              <a:t> Incremental refresh only applies when published to the Power BI Service (not Power BI Desktop).</a:t>
            </a:r>
          </a:p>
          <a:p>
            <a:endParaRPr lang="en-IN" sz="3600" dirty="0"/>
          </a:p>
        </p:txBody>
      </p:sp>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200B4F9-39C9-B353-1135-A82EBCBBF35D}"/>
              </a:ext>
            </a:extLst>
          </p:cNvPr>
          <p:cNvSpPr txBox="1"/>
          <p:nvPr/>
        </p:nvSpPr>
        <p:spPr>
          <a:xfrm>
            <a:off x="190782" y="575734"/>
            <a:ext cx="10111458" cy="5632311"/>
          </a:xfrm>
          <a:prstGeom prst="rect">
            <a:avLst/>
          </a:prstGeom>
          <a:noFill/>
        </p:spPr>
        <p:txBody>
          <a:bodyPr wrap="square" rtlCol="0">
            <a:spAutoFit/>
          </a:bodyPr>
          <a:lstStyle/>
          <a:p>
            <a:r>
              <a:rPr lang="en-US" sz="4000" b="1" dirty="0"/>
              <a:t>Understanding How Incremental Refresh Works</a:t>
            </a:r>
          </a:p>
          <a:p>
            <a:endParaRPr lang="en-US" sz="2800" dirty="0"/>
          </a:p>
          <a:p>
            <a:pPr marL="742950" lvl="1" indent="-285750">
              <a:buFont typeface="Arial" panose="020B0604020202020204" pitchFamily="34" charset="0"/>
              <a:buChar char="•"/>
            </a:pPr>
            <a:r>
              <a:rPr lang="en-US" sz="2800" b="1" dirty="0"/>
              <a:t>Partitioning of Data:</a:t>
            </a:r>
            <a:r>
              <a:rPr lang="en-US" sz="2800" dirty="0"/>
              <a:t> Data is divided into “historical” (unchanged) and “recent” partitions. This setup enables Power BI to refresh only recent partitions.</a:t>
            </a:r>
          </a:p>
          <a:p>
            <a:pPr marL="742950" lvl="1" indent="-285750">
              <a:buFont typeface="Arial" panose="020B0604020202020204" pitchFamily="34" charset="0"/>
              <a:buChar char="•"/>
            </a:pPr>
            <a:r>
              <a:rPr lang="en-US" sz="2800" b="1" dirty="0"/>
              <a:t>Refresh and Retention Policies:</a:t>
            </a:r>
            <a:r>
              <a:rPr lang="en-US" sz="2800" dirty="0"/>
              <a:t> Define how long historical data is retained (e.g., 5 years) and how frequently recent data is refreshed (e.g., last 1 month).</a:t>
            </a:r>
          </a:p>
          <a:p>
            <a:pPr marL="742950" lvl="1" indent="-285750">
              <a:buFont typeface="Arial" panose="020B0604020202020204" pitchFamily="34" charset="0"/>
              <a:buChar char="•"/>
            </a:pPr>
            <a:r>
              <a:rPr lang="en-US" sz="2800" b="1" dirty="0"/>
              <a:t>Initial Load:</a:t>
            </a:r>
            <a:r>
              <a:rPr lang="en-US" sz="2800" dirty="0"/>
              <a:t> The first refresh loads all data according to the defined policies. Subsequent refreshes only affect recent partitions.</a:t>
            </a:r>
          </a:p>
        </p:txBody>
      </p:sp>
    </p:spTree>
    <p:extLst>
      <p:ext uri="{BB962C8B-B14F-4D97-AF65-F5344CB8AC3E}">
        <p14:creationId xmlns:p14="http://schemas.microsoft.com/office/powerpoint/2010/main" val="267108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D79C1A-3860-A5E9-9585-335217FAEC79}"/>
            </a:ext>
          </a:extLst>
        </p:cNvPr>
        <p:cNvGrpSpPr/>
        <p:nvPr/>
      </p:nvGrpSpPr>
      <p:grpSpPr>
        <a:xfrm>
          <a:off x="0" y="0"/>
          <a:ext cx="0" cy="0"/>
          <a:chOff x="0" y="0"/>
          <a:chExt cx="0" cy="0"/>
        </a:xfrm>
      </p:grpSpPr>
      <p:sp>
        <p:nvSpPr>
          <p:cNvPr id="4" name="Rectangle 1">
            <a:extLst>
              <a:ext uri="{FF2B5EF4-FFF2-40B4-BE49-F238E27FC236}">
                <a16:creationId xmlns:a16="http://schemas.microsoft.com/office/drawing/2014/main" id="{8DB8F587-AF6B-AB53-5372-CF54480F706E}"/>
              </a:ext>
            </a:extLst>
          </p:cNvPr>
          <p:cNvSpPr>
            <a:spLocks noChangeArrowheads="1"/>
          </p:cNvSpPr>
          <p:nvPr/>
        </p:nvSpPr>
        <p:spPr bwMode="auto">
          <a:xfrm>
            <a:off x="231423" y="244583"/>
            <a:ext cx="10020017" cy="6617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200" b="1" dirty="0"/>
              <a:t>Step-by-Step Setup of Incremental Refresh in Power BI</a:t>
            </a:r>
          </a:p>
          <a:p>
            <a:endParaRPr lang="en-US" sz="2400" dirty="0"/>
          </a:p>
          <a:p>
            <a:pPr marL="742950" lvl="1" indent="-285750">
              <a:buFont typeface="Arial" panose="020B0604020202020204" pitchFamily="34" charset="0"/>
              <a:buChar char="•"/>
            </a:pPr>
            <a:r>
              <a:rPr lang="en-US" sz="2400" b="1" dirty="0"/>
              <a:t>Prepare Date/Time Column:</a:t>
            </a:r>
            <a:r>
              <a:rPr lang="en-US" sz="2400" dirty="0"/>
              <a:t> In Power Query, ensure you have a date/time column available for filtering.</a:t>
            </a:r>
          </a:p>
          <a:p>
            <a:pPr marL="742950" lvl="1" indent="-285750">
              <a:buFont typeface="Arial" panose="020B0604020202020204" pitchFamily="34" charset="0"/>
              <a:buChar char="•"/>
            </a:pPr>
            <a:r>
              <a:rPr lang="en-US" sz="2400" b="1" dirty="0"/>
              <a:t>Set Up Incremental Refresh in Power Query:</a:t>
            </a:r>
            <a:r>
              <a:rPr lang="en-US" sz="2400" dirty="0"/>
              <a:t> Go to Power Query Editor &gt; Manage Parameters &gt; Add parameters for Start and End Date.</a:t>
            </a:r>
          </a:p>
          <a:p>
            <a:pPr marL="742950" lvl="1" indent="-285750">
              <a:buFont typeface="Arial" panose="020B0604020202020204" pitchFamily="34" charset="0"/>
              <a:buChar char="•"/>
            </a:pPr>
            <a:r>
              <a:rPr lang="en-US" sz="2400" b="1" dirty="0"/>
              <a:t>Enable Incremental Refresh in Power BI Desktop:</a:t>
            </a:r>
            <a:endParaRPr lang="en-US" sz="2400" dirty="0"/>
          </a:p>
          <a:p>
            <a:pPr marL="1143000" lvl="2" indent="-228600">
              <a:buFont typeface="Arial" panose="020B0604020202020204" pitchFamily="34" charset="0"/>
              <a:buChar char="•"/>
            </a:pPr>
            <a:r>
              <a:rPr lang="en-US" sz="2400" dirty="0"/>
              <a:t>Right-click on the dataset in the model view.</a:t>
            </a:r>
          </a:p>
          <a:p>
            <a:pPr marL="1143000" lvl="2" indent="-228600">
              <a:buFont typeface="Arial" panose="020B0604020202020204" pitchFamily="34" charset="0"/>
              <a:buChar char="•"/>
            </a:pPr>
            <a:r>
              <a:rPr lang="en-US" sz="2400" dirty="0"/>
              <a:t>Select Incremental Refresh and configure settings (e.g., 5 years of history, 1-month refresh window).</a:t>
            </a:r>
          </a:p>
          <a:p>
            <a:pPr marL="742950" lvl="1" indent="-285750">
              <a:buFont typeface="Arial" panose="020B0604020202020204" pitchFamily="34" charset="0"/>
              <a:buChar char="•"/>
            </a:pPr>
            <a:r>
              <a:rPr lang="en-US" sz="2400" b="1" dirty="0"/>
              <a:t>Define Policies:</a:t>
            </a:r>
            <a:r>
              <a:rPr lang="en-US" sz="2400" dirty="0"/>
              <a:t> Choose how much historical data to retain and the recent data range for refresh (e.g., retain 5 years, refresh last 1 month).</a:t>
            </a:r>
          </a:p>
          <a:p>
            <a:pPr marL="742950" lvl="1" indent="-285750">
              <a:buFont typeface="Arial" panose="020B0604020202020204" pitchFamily="34" charset="0"/>
              <a:buChar char="•"/>
            </a:pPr>
            <a:r>
              <a:rPr lang="en-US" sz="2400" b="1" dirty="0"/>
              <a:t>Publish and Schedule Refresh:</a:t>
            </a:r>
            <a:r>
              <a:rPr lang="en-US" sz="2400" dirty="0"/>
              <a:t> Publish the report to Power BI Service and set up a scheduled refresh to automate incremental updates.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0087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D1EC68-16E9-0852-0496-1A7C0C36EEA1}"/>
            </a:ext>
          </a:extLst>
        </p:cNvPr>
        <p:cNvGrpSpPr/>
        <p:nvPr/>
      </p:nvGrpSpPr>
      <p:grpSpPr>
        <a:xfrm>
          <a:off x="0" y="0"/>
          <a:ext cx="0" cy="0"/>
          <a:chOff x="0" y="0"/>
          <a:chExt cx="0" cy="0"/>
        </a:xfrm>
      </p:grpSpPr>
      <p:sp>
        <p:nvSpPr>
          <p:cNvPr id="4" name="Rectangle 1">
            <a:extLst>
              <a:ext uri="{FF2B5EF4-FFF2-40B4-BE49-F238E27FC236}">
                <a16:creationId xmlns:a16="http://schemas.microsoft.com/office/drawing/2014/main" id="{73D46D23-B2B3-F4F2-26EC-0204D3231B42}"/>
              </a:ext>
            </a:extLst>
          </p:cNvPr>
          <p:cNvSpPr>
            <a:spLocks noChangeArrowheads="1"/>
          </p:cNvSpPr>
          <p:nvPr/>
        </p:nvSpPr>
        <p:spPr bwMode="auto">
          <a:xfrm>
            <a:off x="259645" y="599424"/>
            <a:ext cx="10499796"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600" b="1" dirty="0"/>
              <a:t>Limitations and Considerations</a:t>
            </a:r>
          </a:p>
          <a:p>
            <a:endParaRPr lang="en-US" sz="2800" dirty="0"/>
          </a:p>
          <a:p>
            <a:pPr marL="742950" lvl="1" indent="-285750">
              <a:buFont typeface="Arial" panose="020B0604020202020204" pitchFamily="34" charset="0"/>
              <a:buChar char="•"/>
            </a:pPr>
            <a:r>
              <a:rPr lang="en-US" sz="2800" b="1" dirty="0"/>
              <a:t>Licensing Requirements:</a:t>
            </a:r>
            <a:r>
              <a:rPr lang="en-US" sz="2800" dirty="0"/>
              <a:t> Only available for Power BI Premium, Pro, and Embedded users.</a:t>
            </a:r>
          </a:p>
          <a:p>
            <a:pPr marL="742950" lvl="1" indent="-285750">
              <a:buFont typeface="Arial" panose="020B0604020202020204" pitchFamily="34" charset="0"/>
              <a:buChar char="•"/>
            </a:pPr>
            <a:r>
              <a:rPr lang="en-US" sz="2800" b="1" dirty="0"/>
              <a:t>Data Source Constraints:</a:t>
            </a:r>
            <a:r>
              <a:rPr lang="en-US" sz="2800" dirty="0"/>
              <a:t> Not all data sources support query folding or efficient incremental refresh (e.g., flat files).</a:t>
            </a:r>
          </a:p>
          <a:p>
            <a:pPr marL="742950" lvl="1" indent="-285750">
              <a:buFont typeface="Arial" panose="020B0604020202020204" pitchFamily="34" charset="0"/>
              <a:buChar char="•"/>
            </a:pPr>
            <a:r>
              <a:rPr lang="en-US" sz="2800" b="1" dirty="0"/>
              <a:t>Partition Complexity:</a:t>
            </a:r>
            <a:r>
              <a:rPr lang="en-US" sz="2800" dirty="0"/>
              <a:t> Power BI may not handle extremely complex partitioning (depends on dataset and source).</a:t>
            </a:r>
          </a:p>
          <a:p>
            <a:pPr marL="742950" lvl="1" indent="-285750">
              <a:buFont typeface="Arial" panose="020B0604020202020204" pitchFamily="34" charset="0"/>
              <a:buChar char="•"/>
            </a:pPr>
            <a:r>
              <a:rPr lang="en-US" sz="2800" b="1" dirty="0"/>
              <a:t>Manual Refreshes:</a:t>
            </a:r>
            <a:r>
              <a:rPr lang="en-US" sz="2800" dirty="0"/>
              <a:t> Manual refresh actions will trigger a full refresh, bypassing incremental refresh settings.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7045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32F392-284C-95F0-159E-E3FE0CD9967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349B3BF-950D-39E0-1BAB-05074820C0AE}"/>
              </a:ext>
            </a:extLst>
          </p:cNvPr>
          <p:cNvSpPr txBox="1"/>
          <p:nvPr/>
        </p:nvSpPr>
        <p:spPr>
          <a:xfrm>
            <a:off x="589280" y="286941"/>
            <a:ext cx="8849360" cy="5509200"/>
          </a:xfrm>
          <a:prstGeom prst="rect">
            <a:avLst/>
          </a:prstGeom>
          <a:noFill/>
        </p:spPr>
        <p:txBody>
          <a:bodyPr wrap="square">
            <a:spAutoFit/>
          </a:bodyPr>
          <a:lstStyle/>
          <a:p>
            <a:r>
              <a:rPr lang="en-IN" sz="3200" b="1" dirty="0"/>
              <a:t>Advanced Techniques for Large Dataset Management</a:t>
            </a:r>
          </a:p>
          <a:p>
            <a:endParaRPr lang="en-IN" sz="2400" b="1" dirty="0"/>
          </a:p>
          <a:p>
            <a:pPr>
              <a:buFont typeface="Arial" panose="020B0604020202020204" pitchFamily="34" charset="0"/>
              <a:buChar char="•"/>
            </a:pPr>
            <a:r>
              <a:rPr lang="en-IN" sz="2400" b="1" dirty="0"/>
              <a:t>Header:</a:t>
            </a:r>
            <a:r>
              <a:rPr lang="en-IN" sz="2400" dirty="0"/>
              <a:t> Tips for Managing Large Datasets Beyond Incremental Refresh</a:t>
            </a:r>
          </a:p>
          <a:p>
            <a:pPr>
              <a:buFont typeface="Arial" panose="020B0604020202020204" pitchFamily="34" charset="0"/>
              <a:buChar char="•"/>
            </a:pPr>
            <a:r>
              <a:rPr lang="en-IN" sz="2400" b="1" dirty="0"/>
              <a:t>Content:</a:t>
            </a:r>
            <a:endParaRPr lang="en-IN" sz="2400" dirty="0"/>
          </a:p>
          <a:p>
            <a:pPr marL="742950" lvl="1" indent="-285750">
              <a:buFont typeface="Arial" panose="020B0604020202020204" pitchFamily="34" charset="0"/>
              <a:buChar char="•"/>
            </a:pPr>
            <a:r>
              <a:rPr lang="en-IN" sz="2400" b="1" dirty="0"/>
              <a:t>Aggregation Tables:</a:t>
            </a:r>
            <a:r>
              <a:rPr lang="en-IN" sz="2400" dirty="0"/>
              <a:t> Use aggregation tables to summarize data for quicker analysis.</a:t>
            </a:r>
          </a:p>
          <a:p>
            <a:pPr marL="742950" lvl="1" indent="-285750">
              <a:buFont typeface="Arial" panose="020B0604020202020204" pitchFamily="34" charset="0"/>
              <a:buChar char="•"/>
            </a:pPr>
            <a:r>
              <a:rPr lang="en-IN" sz="2400" b="1" dirty="0"/>
              <a:t>Direct Query Mode:</a:t>
            </a:r>
            <a:r>
              <a:rPr lang="en-IN" sz="2400" dirty="0"/>
              <a:t> Use Direct Query for near real-time analytics, but be cautious of performance impacts.</a:t>
            </a:r>
          </a:p>
          <a:p>
            <a:pPr marL="742950" lvl="1" indent="-285750">
              <a:buFont typeface="Arial" panose="020B0604020202020204" pitchFamily="34" charset="0"/>
              <a:buChar char="•"/>
            </a:pPr>
            <a:r>
              <a:rPr lang="en-IN" sz="2400" b="1" dirty="0"/>
              <a:t>Composite Models:</a:t>
            </a:r>
            <a:r>
              <a:rPr lang="en-IN" sz="2400" dirty="0"/>
              <a:t> Combine Import and Direct Query mode for flexible dataset management.</a:t>
            </a:r>
          </a:p>
          <a:p>
            <a:pPr marL="742950" lvl="1" indent="-285750">
              <a:buFont typeface="Arial" panose="020B0604020202020204" pitchFamily="34" charset="0"/>
              <a:buChar char="•"/>
            </a:pPr>
            <a:r>
              <a:rPr lang="en-IN" sz="2400" b="1" dirty="0"/>
              <a:t>Data Compression:</a:t>
            </a:r>
            <a:r>
              <a:rPr lang="en-IN" sz="2400" dirty="0"/>
              <a:t> Compress datasets where possible to optimize load and refresh times.</a:t>
            </a:r>
          </a:p>
        </p:txBody>
      </p:sp>
    </p:spTree>
    <p:extLst>
      <p:ext uri="{BB962C8B-B14F-4D97-AF65-F5344CB8AC3E}">
        <p14:creationId xmlns:p14="http://schemas.microsoft.com/office/powerpoint/2010/main" val="715752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111760" y="3400029"/>
            <a:ext cx="12303760" cy="3457971"/>
          </a:xfrm>
        </p:spPr>
        <p:txBody>
          <a:bodyPr/>
          <a:lstStyle/>
          <a:p>
            <a:r>
              <a:rPr lang="en-US" sz="4000" dirty="0"/>
              <a:t>Conclusion </a:t>
            </a:r>
            <a:br>
              <a:rPr lang="en-US" sz="2400" dirty="0"/>
            </a:br>
            <a:r>
              <a:rPr lang="en-US" sz="2400" dirty="0"/>
              <a:t>In summary, incremental refresh in Power BI is a transformative feature for managing large datasets effectively, enabling faster, more efficient data refresh processes by updating only recent changes rather than reloading all data. This capability optimizes performance, reduces costs, and supports near real-time analytics, making it especially valuable for dynamic industries like finance, retail, and IoT, where data updates are frequent. By partitioning data, setting customized retention policies, and ensuring compatibility with query folding, incremental refresh enhances Power BI’s scalability and accessibility, allowing analysts to focus on insights rather than waiting on refreshes. As businesses increasingly rely on data-driven decisions, mastering incremental refresh empowers them to maintain accuracy and agility, while meeting growing demands for speed and efficiency. By implementing best practices and leveraging additional large dataset management strategies, Power BI users can unlock the full potential of their data workflows.</a:t>
            </a:r>
            <a:br>
              <a:rPr lang="en-US" sz="2400" dirty="0"/>
            </a:br>
            <a:endParaRPr lang="en-US" sz="2400" dirty="0"/>
          </a:p>
        </p:txBody>
      </p:sp>
    </p:spTree>
    <p:extLst>
      <p:ext uri="{BB962C8B-B14F-4D97-AF65-F5344CB8AC3E}">
        <p14:creationId xmlns:p14="http://schemas.microsoft.com/office/powerpoint/2010/main" val="334696707"/>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Implementing Row-Level Security (RLS) in Power,Day25</Template>
  <TotalTime>14</TotalTime>
  <Words>855</Words>
  <Application>Microsoft Office PowerPoint</Application>
  <PresentationFormat>Widescreen</PresentationFormat>
  <Paragraphs>55</Paragraphs>
  <Slides>10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Tenorite</vt:lpstr>
      <vt:lpstr>Custom</vt:lpstr>
      <vt:lpstr>Power bi ’s incremental refresh for  large datasets</vt:lpstr>
      <vt:lpstr>PowerPoint Presentation</vt:lpstr>
      <vt:lpstr>Why Incremental Refresh is Essential for Large Datasets?  Performance Optimization: Reduces refresh load on the data source by only updating the changed data. Cost-Efficiency: Reduces memory and computational costs, especially on Premium or shared capacities. Real-Time Capabilities: Enables near real-time data analysis with frequent refreshes without reprocessing historical data. Reduced Downtime: Improves accessibility as data loads faster and requires fewer resources. Consistency for Historical Data: Ensures historical data remains unchanged, focusing updates on recent records. </vt:lpstr>
      <vt:lpstr>PowerPoint Presentation</vt:lpstr>
      <vt:lpstr>PowerPoint Presentation</vt:lpstr>
      <vt:lpstr>PowerPoint Presentation</vt:lpstr>
      <vt:lpstr>PowerPoint Presentation</vt:lpstr>
      <vt:lpstr>PowerPoint Presentation</vt:lpstr>
      <vt:lpstr>Conclusion  In summary, incremental refresh in Power BI is a transformative feature for managing large datasets effectively, enabling faster, more efficient data refresh processes by updating only recent changes rather than reloading all data. This capability optimizes performance, reduces costs, and supports near real-time analytics, making it especially valuable for dynamic industries like finance, retail, and IoT, where data updates are frequent. By partitioning data, setting customized retention policies, and ensuring compatibility with query folding, incremental refresh enhances Power BI’s scalability and accessibility, allowing analysts to focus on insights rather than waiting on refreshes. As businesses increasingly rely on data-driven decisions, mastering incremental refresh empowers them to maintain accuracy and agility, while meeting growing demands for speed and efficiency. By implementing best practices and leveraging additional large dataset management strategies, Power BI users can unlock the full potential of their data workflows.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1</cp:revision>
  <dcterms:created xsi:type="dcterms:W3CDTF">2024-11-10T14:41:19Z</dcterms:created>
  <dcterms:modified xsi:type="dcterms:W3CDTF">2024-11-10T14:55:56Z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