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5090-63C1-3714-EED7-0A4CDCFA08F2}"/>
              </a:ext>
            </a:extLst>
          </p:cNvPr>
          <p:cNvSpPr>
            <a:spLocks noGrp="1"/>
          </p:cNvSpPr>
          <p:nvPr>
            <p:ph type="ctrTitle"/>
          </p:nvPr>
        </p:nvSpPr>
        <p:spPr/>
        <p:txBody>
          <a:bodyPr/>
          <a:lstStyle/>
          <a:p>
            <a:r>
              <a:rPr lang="en-IN" b="1" dirty="0"/>
              <a:t>Data Validation Techniques in Excel</a:t>
            </a:r>
          </a:p>
        </p:txBody>
      </p:sp>
    </p:spTree>
    <p:extLst>
      <p:ext uri="{BB962C8B-B14F-4D97-AF65-F5344CB8AC3E}">
        <p14:creationId xmlns:p14="http://schemas.microsoft.com/office/powerpoint/2010/main" val="166999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9DAA-4F1F-E1FB-B806-8E960098EF89}"/>
              </a:ext>
            </a:extLst>
          </p:cNvPr>
          <p:cNvSpPr>
            <a:spLocks noGrp="1"/>
          </p:cNvSpPr>
          <p:nvPr>
            <p:ph type="title"/>
          </p:nvPr>
        </p:nvSpPr>
        <p:spPr/>
        <p:txBody>
          <a:bodyPr>
            <a:normAutofit/>
          </a:bodyPr>
          <a:lstStyle/>
          <a:p>
            <a:r>
              <a:rPr lang="en-IN" sz="6600" b="1" dirty="0"/>
              <a:t>Conclusion</a:t>
            </a:r>
          </a:p>
        </p:txBody>
      </p:sp>
      <p:sp>
        <p:nvSpPr>
          <p:cNvPr id="3" name="Content Placeholder 2">
            <a:extLst>
              <a:ext uri="{FF2B5EF4-FFF2-40B4-BE49-F238E27FC236}">
                <a16:creationId xmlns:a16="http://schemas.microsoft.com/office/drawing/2014/main" id="{7E315CD8-94B8-941E-8519-46826F948640}"/>
              </a:ext>
            </a:extLst>
          </p:cNvPr>
          <p:cNvSpPr>
            <a:spLocks noGrp="1"/>
          </p:cNvSpPr>
          <p:nvPr>
            <p:ph idx="1"/>
          </p:nvPr>
        </p:nvSpPr>
        <p:spPr/>
        <p:txBody>
          <a:bodyPr>
            <a:normAutofit/>
          </a:bodyPr>
          <a:lstStyle/>
          <a:p>
            <a:r>
              <a:rPr lang="en-US" sz="2800" dirty="0"/>
              <a:t>In conclusion, mastering data validation techniques in Excel is essential for anyone looking to improve the quality and reliability of their data. By leveraging features such as dropdown lists, error alerts, and custom validation formulas, users can create robust systems that minimize input errors and ensure consistency. The implementation of these techniques not only streamlines data entry processes but also enhances overall productivity and data management efficiency. As we move forward, I encourage you to incorporate these data validation strategies into your own workbooks, transforming how you handle and analyze data in Excel.</a:t>
            </a:r>
            <a:endParaRPr lang="en-IN" sz="2800" dirty="0"/>
          </a:p>
        </p:txBody>
      </p:sp>
    </p:spTree>
    <p:extLst>
      <p:ext uri="{BB962C8B-B14F-4D97-AF65-F5344CB8AC3E}">
        <p14:creationId xmlns:p14="http://schemas.microsoft.com/office/powerpoint/2010/main" val="56270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3E88-2C73-278B-B275-5E17F3BACFA8}"/>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FEDFC3E2-91D2-D412-77E1-5973E0F6B7D9}"/>
              </a:ext>
            </a:extLst>
          </p:cNvPr>
          <p:cNvSpPr>
            <a:spLocks noGrp="1"/>
          </p:cNvSpPr>
          <p:nvPr>
            <p:ph idx="1"/>
          </p:nvPr>
        </p:nvSpPr>
        <p:spPr/>
        <p:txBody>
          <a:bodyPr>
            <a:normAutofit/>
          </a:bodyPr>
          <a:lstStyle/>
          <a:p>
            <a:r>
              <a:rPr lang="en-US" sz="2800" dirty="0"/>
              <a:t>Data validation is a crucial feature in Excel that ensures the accuracy and integrity of data entered into spreadsheets. By controlling what users can input into specific cells, data validation helps prevent errors and maintains consistency throughout datasets. Whether working with simple data entry forms or complex financial models, implementing effective data validation techniques can significantly enhance data quality. This presentation will explore various types of data validation, demonstrate how to set up and customize validation rules, and highlight best practices to ensure that data integrity is preserved across all Excel applications.</a:t>
            </a:r>
            <a:endParaRPr lang="en-IN" sz="2800" dirty="0"/>
          </a:p>
        </p:txBody>
      </p:sp>
    </p:spTree>
    <p:extLst>
      <p:ext uri="{BB962C8B-B14F-4D97-AF65-F5344CB8AC3E}">
        <p14:creationId xmlns:p14="http://schemas.microsoft.com/office/powerpoint/2010/main" val="371425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6760-1CE2-C9B6-1EF3-ED3650CD5BC2}"/>
              </a:ext>
            </a:extLst>
          </p:cNvPr>
          <p:cNvSpPr>
            <a:spLocks noGrp="1"/>
          </p:cNvSpPr>
          <p:nvPr>
            <p:ph type="title"/>
          </p:nvPr>
        </p:nvSpPr>
        <p:spPr>
          <a:xfrm>
            <a:off x="937998" y="-403123"/>
            <a:ext cx="10058400" cy="1450757"/>
          </a:xfrm>
        </p:spPr>
        <p:txBody>
          <a:bodyPr/>
          <a:lstStyle/>
          <a:p>
            <a:r>
              <a:rPr lang="en-IN" b="1" dirty="0"/>
              <a:t>Introduction to Data Validation</a:t>
            </a:r>
            <a:endParaRPr lang="en-IN" dirty="0"/>
          </a:p>
        </p:txBody>
      </p:sp>
      <p:sp>
        <p:nvSpPr>
          <p:cNvPr id="4" name="Rectangle 1">
            <a:extLst>
              <a:ext uri="{FF2B5EF4-FFF2-40B4-BE49-F238E27FC236}">
                <a16:creationId xmlns:a16="http://schemas.microsoft.com/office/drawing/2014/main" id="{045313D0-1BC6-AE72-97B4-35FB0823FCAB}"/>
              </a:ext>
            </a:extLst>
          </p:cNvPr>
          <p:cNvSpPr>
            <a:spLocks noGrp="1" noChangeArrowheads="1"/>
          </p:cNvSpPr>
          <p:nvPr>
            <p:ph idx="1"/>
          </p:nvPr>
        </p:nvSpPr>
        <p:spPr bwMode="auto">
          <a:xfrm>
            <a:off x="1097280" y="1047634"/>
            <a:ext cx="9197095" cy="524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Definition</a:t>
            </a:r>
            <a:r>
              <a:rPr kumimoji="0" lang="en-US" altLang="en-US" b="0" i="0" u="none" strike="noStrike" cap="none" normalizeH="0" baseline="0" dirty="0">
                <a:ln>
                  <a:noFill/>
                </a:ln>
                <a:solidFill>
                  <a:schemeClr val="tx1"/>
                </a:solidFill>
                <a:effectLst/>
                <a:latin typeface="Arial" panose="020B0604020202020204" pitchFamily="34" charset="0"/>
              </a:rPr>
              <a:t>: Data validation is a feature in Excel that helps control what data can be entered into a cell, ensuring data integrity and accuracy.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Importance</a:t>
            </a:r>
            <a:r>
              <a:rPr kumimoji="0" lang="en-US" altLang="en-US" b="0" i="0" u="none" strike="noStrike" cap="none" normalizeH="0" baseline="0" dirty="0">
                <a:ln>
                  <a:noFill/>
                </a:ln>
                <a:solidFill>
                  <a:schemeClr val="tx1"/>
                </a:solidFill>
                <a:effectLst/>
                <a:latin typeface="Arial" panose="020B0604020202020204" pitchFamily="34" charset="0"/>
              </a:rPr>
              <a:t>: Discuss how data validation prevents errors, maintains consistency, and enhances data quality. </a:t>
            </a:r>
          </a:p>
          <a:p>
            <a:r>
              <a:rPr lang="en-US" sz="2800" b="1" dirty="0"/>
              <a:t>Types of Data Validation</a:t>
            </a:r>
          </a:p>
          <a:p>
            <a:pPr>
              <a:buFont typeface="Arial" panose="020B0604020202020204" pitchFamily="34" charset="0"/>
              <a:buChar char="•"/>
            </a:pPr>
            <a:r>
              <a:rPr lang="en-US" b="1" dirty="0"/>
              <a:t>Whole Number</a:t>
            </a:r>
            <a:r>
              <a:rPr lang="en-US" dirty="0"/>
              <a:t>: Restrict entries to whole numbers within a specified range.</a:t>
            </a:r>
          </a:p>
          <a:p>
            <a:pPr>
              <a:buFont typeface="Arial" panose="020B0604020202020204" pitchFamily="34" charset="0"/>
              <a:buChar char="•"/>
            </a:pPr>
            <a:r>
              <a:rPr lang="en-US" b="1" dirty="0"/>
              <a:t>Decimal</a:t>
            </a:r>
            <a:r>
              <a:rPr lang="en-US" dirty="0"/>
              <a:t>: Allow decimal numbers within a set range.</a:t>
            </a:r>
          </a:p>
          <a:p>
            <a:pPr>
              <a:buFont typeface="Arial" panose="020B0604020202020204" pitchFamily="34" charset="0"/>
              <a:buChar char="•"/>
            </a:pPr>
            <a:r>
              <a:rPr lang="en-US" b="1" dirty="0"/>
              <a:t>List</a:t>
            </a:r>
            <a:r>
              <a:rPr lang="en-US" dirty="0"/>
              <a:t>: Create a dropdown list of acceptable values.</a:t>
            </a:r>
          </a:p>
          <a:p>
            <a:pPr>
              <a:buFont typeface="Arial" panose="020B0604020202020204" pitchFamily="34" charset="0"/>
              <a:buChar char="•"/>
            </a:pPr>
            <a:r>
              <a:rPr lang="en-US" b="1" dirty="0"/>
              <a:t>Date/Time</a:t>
            </a:r>
            <a:r>
              <a:rPr lang="en-US" dirty="0"/>
              <a:t>: Limit entries to specific dates or times.</a:t>
            </a:r>
          </a:p>
          <a:p>
            <a:pPr>
              <a:buFont typeface="Arial" panose="020B0604020202020204" pitchFamily="34" charset="0"/>
              <a:buChar char="•"/>
            </a:pPr>
            <a:r>
              <a:rPr lang="en-US" b="1" dirty="0"/>
              <a:t>Text Length</a:t>
            </a:r>
            <a:r>
              <a:rPr lang="en-US" dirty="0"/>
              <a:t>: Set a limit on the number of characters that can be entered.</a:t>
            </a:r>
          </a:p>
          <a:p>
            <a:pPr>
              <a:buFont typeface="Arial" panose="020B0604020202020204" pitchFamily="34" charset="0"/>
              <a:buChar char="•"/>
            </a:pPr>
            <a:r>
              <a:rPr lang="en-US" b="1" dirty="0"/>
              <a:t>Custom</a:t>
            </a:r>
            <a:r>
              <a:rPr lang="en-US" dirty="0"/>
              <a:t>: Use a formula to define more complex validation rules.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17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447C-FDA5-A496-D383-4A48EFC893B5}"/>
              </a:ext>
            </a:extLst>
          </p:cNvPr>
          <p:cNvSpPr>
            <a:spLocks noGrp="1"/>
          </p:cNvSpPr>
          <p:nvPr>
            <p:ph type="title"/>
          </p:nvPr>
        </p:nvSpPr>
        <p:spPr/>
        <p:txBody>
          <a:bodyPr>
            <a:normAutofit/>
          </a:bodyPr>
          <a:lstStyle/>
          <a:p>
            <a:r>
              <a:rPr lang="en-IN" sz="6000" b="1" dirty="0"/>
              <a:t>Setting Up Data Validation</a:t>
            </a:r>
          </a:p>
        </p:txBody>
      </p:sp>
      <p:sp>
        <p:nvSpPr>
          <p:cNvPr id="3" name="Content Placeholder 2">
            <a:extLst>
              <a:ext uri="{FF2B5EF4-FFF2-40B4-BE49-F238E27FC236}">
                <a16:creationId xmlns:a16="http://schemas.microsoft.com/office/drawing/2014/main" id="{DCB1A915-FD5A-4A64-10E9-F01C44882B8D}"/>
              </a:ext>
            </a:extLst>
          </p:cNvPr>
          <p:cNvSpPr>
            <a:spLocks noGrp="1"/>
          </p:cNvSpPr>
          <p:nvPr>
            <p:ph idx="1"/>
          </p:nvPr>
        </p:nvSpPr>
        <p:spPr/>
        <p:txBody>
          <a:bodyPr>
            <a:normAutofit/>
          </a:bodyPr>
          <a:lstStyle/>
          <a:p>
            <a:pPr>
              <a:buFont typeface="Arial" panose="020B0604020202020204" pitchFamily="34" charset="0"/>
              <a:buChar char="•"/>
            </a:pPr>
            <a:r>
              <a:rPr lang="en-US" sz="2800" b="1" dirty="0"/>
              <a:t>Step 1</a:t>
            </a:r>
            <a:r>
              <a:rPr lang="en-US" sz="2800" dirty="0"/>
              <a:t>: Select the cell(s) where you want to apply validation.</a:t>
            </a:r>
          </a:p>
          <a:p>
            <a:pPr>
              <a:buFont typeface="Arial" panose="020B0604020202020204" pitchFamily="34" charset="0"/>
              <a:buChar char="•"/>
            </a:pPr>
            <a:r>
              <a:rPr lang="en-US" sz="2800" b="1" dirty="0"/>
              <a:t>Step 2</a:t>
            </a:r>
            <a:r>
              <a:rPr lang="en-US" sz="2800" dirty="0"/>
              <a:t>: Go to the </a:t>
            </a:r>
            <a:r>
              <a:rPr lang="en-US" sz="2800" b="1" dirty="0"/>
              <a:t>Data</a:t>
            </a:r>
            <a:r>
              <a:rPr lang="en-US" sz="2800" dirty="0"/>
              <a:t> tab on the ribbon.</a:t>
            </a:r>
          </a:p>
          <a:p>
            <a:pPr>
              <a:buFont typeface="Arial" panose="020B0604020202020204" pitchFamily="34" charset="0"/>
              <a:buChar char="•"/>
            </a:pPr>
            <a:r>
              <a:rPr lang="en-US" sz="2800" b="1" dirty="0"/>
              <a:t>Step 3</a:t>
            </a:r>
            <a:r>
              <a:rPr lang="en-US" sz="2800" dirty="0"/>
              <a:t>: Click on </a:t>
            </a:r>
            <a:r>
              <a:rPr lang="en-US" sz="2800" b="1" dirty="0"/>
              <a:t>Data Validation</a:t>
            </a:r>
            <a:r>
              <a:rPr lang="en-US" sz="2800" dirty="0"/>
              <a:t>.</a:t>
            </a:r>
          </a:p>
          <a:p>
            <a:pPr>
              <a:buFont typeface="Arial" panose="020B0604020202020204" pitchFamily="34" charset="0"/>
              <a:buChar char="•"/>
            </a:pPr>
            <a:r>
              <a:rPr lang="en-US" sz="2800" b="1" dirty="0"/>
              <a:t>Step 4</a:t>
            </a:r>
            <a:r>
              <a:rPr lang="en-US" sz="2800" dirty="0"/>
              <a:t>: In the Data Validation dialog box, choose the type of validation you want to apply.</a:t>
            </a:r>
          </a:p>
          <a:p>
            <a:pPr>
              <a:buFont typeface="Arial" panose="020B0604020202020204" pitchFamily="34" charset="0"/>
              <a:buChar char="•"/>
            </a:pPr>
            <a:r>
              <a:rPr lang="en-US" sz="2800" b="1" dirty="0"/>
              <a:t>Step 5</a:t>
            </a:r>
            <a:r>
              <a:rPr lang="en-US" sz="2800" dirty="0"/>
              <a:t>: Define the criteria and any input messages or error alerts.</a:t>
            </a:r>
          </a:p>
          <a:p>
            <a:pPr>
              <a:buFont typeface="Arial" panose="020B0604020202020204" pitchFamily="34" charset="0"/>
              <a:buChar char="•"/>
            </a:pPr>
            <a:r>
              <a:rPr lang="en-US" sz="2800" b="1" dirty="0"/>
              <a:t>Step 6</a:t>
            </a:r>
            <a:r>
              <a:rPr lang="en-US" sz="2800" dirty="0"/>
              <a:t>: Click </a:t>
            </a:r>
            <a:r>
              <a:rPr lang="en-US" sz="2800" b="1" dirty="0"/>
              <a:t>OK</a:t>
            </a:r>
            <a:r>
              <a:rPr lang="en-US" sz="2800" dirty="0"/>
              <a:t> to apply the validation.</a:t>
            </a:r>
          </a:p>
          <a:p>
            <a:endParaRPr lang="en-IN" sz="2800" dirty="0"/>
          </a:p>
        </p:txBody>
      </p:sp>
    </p:spTree>
    <p:extLst>
      <p:ext uri="{BB962C8B-B14F-4D97-AF65-F5344CB8AC3E}">
        <p14:creationId xmlns:p14="http://schemas.microsoft.com/office/powerpoint/2010/main" val="197270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3F40-6245-50DC-9258-E66C6A0B5603}"/>
              </a:ext>
            </a:extLst>
          </p:cNvPr>
          <p:cNvSpPr>
            <a:spLocks noGrp="1"/>
          </p:cNvSpPr>
          <p:nvPr>
            <p:ph type="title"/>
          </p:nvPr>
        </p:nvSpPr>
        <p:spPr/>
        <p:txBody>
          <a:bodyPr>
            <a:normAutofit/>
          </a:bodyPr>
          <a:lstStyle/>
          <a:p>
            <a:r>
              <a:rPr lang="en-IN" sz="6000" b="1" dirty="0"/>
              <a:t>Creating a Dropdown List</a:t>
            </a:r>
          </a:p>
        </p:txBody>
      </p:sp>
      <p:sp>
        <p:nvSpPr>
          <p:cNvPr id="3" name="Content Placeholder 2">
            <a:extLst>
              <a:ext uri="{FF2B5EF4-FFF2-40B4-BE49-F238E27FC236}">
                <a16:creationId xmlns:a16="http://schemas.microsoft.com/office/drawing/2014/main" id="{9A2A6058-4B10-5571-85C8-9B2DBB87C561}"/>
              </a:ext>
            </a:extLst>
          </p:cNvPr>
          <p:cNvSpPr>
            <a:spLocks noGrp="1"/>
          </p:cNvSpPr>
          <p:nvPr>
            <p:ph idx="1"/>
          </p:nvPr>
        </p:nvSpPr>
        <p:spPr/>
        <p:txBody>
          <a:bodyPr>
            <a:normAutofit/>
          </a:bodyPr>
          <a:lstStyle/>
          <a:p>
            <a:pPr>
              <a:buFont typeface="Arial" panose="020B0604020202020204" pitchFamily="34" charset="0"/>
              <a:buChar char="•"/>
            </a:pPr>
            <a:r>
              <a:rPr lang="en-US" sz="3200" b="1" dirty="0"/>
              <a:t>Step-by-Step Process</a:t>
            </a:r>
            <a:r>
              <a:rPr lang="en-US" sz="3200" dirty="0"/>
              <a:t>:</a:t>
            </a:r>
          </a:p>
          <a:p>
            <a:pPr marL="742950" lvl="1" indent="-285750">
              <a:buFont typeface="Arial" panose="020B0604020202020204" pitchFamily="34" charset="0"/>
              <a:buChar char="•"/>
            </a:pPr>
            <a:r>
              <a:rPr lang="en-US" sz="3200" dirty="0"/>
              <a:t>Select the cell for the dropdown.</a:t>
            </a:r>
          </a:p>
          <a:p>
            <a:pPr marL="742950" lvl="1" indent="-285750">
              <a:buFont typeface="Arial" panose="020B0604020202020204" pitchFamily="34" charset="0"/>
              <a:buChar char="•"/>
            </a:pPr>
            <a:r>
              <a:rPr lang="en-US" sz="3200" dirty="0"/>
              <a:t>Go to </a:t>
            </a:r>
            <a:r>
              <a:rPr lang="en-US" sz="3200" b="1" dirty="0"/>
              <a:t>Data Validation</a:t>
            </a:r>
            <a:r>
              <a:rPr lang="en-US" sz="3200" dirty="0"/>
              <a:t>.</a:t>
            </a:r>
          </a:p>
          <a:p>
            <a:pPr marL="742950" lvl="1" indent="-285750">
              <a:buFont typeface="Arial" panose="020B0604020202020204" pitchFamily="34" charset="0"/>
              <a:buChar char="•"/>
            </a:pPr>
            <a:r>
              <a:rPr lang="en-US" sz="3200" dirty="0"/>
              <a:t>Choose </a:t>
            </a:r>
            <a:r>
              <a:rPr lang="en-US" sz="3200" b="1" dirty="0"/>
              <a:t>List</a:t>
            </a:r>
            <a:r>
              <a:rPr lang="en-US" sz="3200" dirty="0"/>
              <a:t> from the settings.</a:t>
            </a:r>
          </a:p>
          <a:p>
            <a:pPr marL="742950" lvl="1" indent="-285750">
              <a:buFont typeface="Arial" panose="020B0604020202020204" pitchFamily="34" charset="0"/>
              <a:buChar char="•"/>
            </a:pPr>
            <a:r>
              <a:rPr lang="en-US" sz="3200" dirty="0"/>
              <a:t>Enter the source values (either directly or by referencing a range).</a:t>
            </a:r>
          </a:p>
          <a:p>
            <a:pPr marL="742950" lvl="1" indent="-285750">
              <a:buFont typeface="Arial" panose="020B0604020202020204" pitchFamily="34" charset="0"/>
              <a:buChar char="•"/>
            </a:pPr>
            <a:r>
              <a:rPr lang="en-US" sz="3200" dirty="0"/>
              <a:t>Click </a:t>
            </a:r>
            <a:r>
              <a:rPr lang="en-US" sz="3200" b="1" dirty="0"/>
              <a:t>OK</a:t>
            </a:r>
            <a:r>
              <a:rPr lang="en-US" sz="3200" dirty="0"/>
              <a:t> to create the dropdown.</a:t>
            </a:r>
          </a:p>
          <a:p>
            <a:endParaRPr lang="en-IN" sz="3200" dirty="0"/>
          </a:p>
        </p:txBody>
      </p:sp>
    </p:spTree>
    <p:extLst>
      <p:ext uri="{BB962C8B-B14F-4D97-AF65-F5344CB8AC3E}">
        <p14:creationId xmlns:p14="http://schemas.microsoft.com/office/powerpoint/2010/main" val="251990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B31A-2E04-F0E6-CCF9-CA8A1ABEDE83}"/>
              </a:ext>
            </a:extLst>
          </p:cNvPr>
          <p:cNvSpPr>
            <a:spLocks noGrp="1"/>
          </p:cNvSpPr>
          <p:nvPr>
            <p:ph type="title"/>
          </p:nvPr>
        </p:nvSpPr>
        <p:spPr/>
        <p:txBody>
          <a:bodyPr>
            <a:normAutofit/>
          </a:bodyPr>
          <a:lstStyle/>
          <a:p>
            <a:r>
              <a:rPr lang="en-IN" sz="5400" b="1" dirty="0"/>
              <a:t>Using Custom Validation</a:t>
            </a:r>
          </a:p>
        </p:txBody>
      </p:sp>
      <p:sp>
        <p:nvSpPr>
          <p:cNvPr id="7" name="Rectangle 4">
            <a:extLst>
              <a:ext uri="{FF2B5EF4-FFF2-40B4-BE49-F238E27FC236}">
                <a16:creationId xmlns:a16="http://schemas.microsoft.com/office/drawing/2014/main" id="{2D539D29-42FC-3AF7-AF3C-983D226AA9FF}"/>
              </a:ext>
            </a:extLst>
          </p:cNvPr>
          <p:cNvSpPr>
            <a:spLocks noGrp="1" noChangeArrowheads="1"/>
          </p:cNvSpPr>
          <p:nvPr>
            <p:ph idx="1"/>
          </p:nvPr>
        </p:nvSpPr>
        <p:spPr bwMode="auto">
          <a:xfrm>
            <a:off x="1097281" y="1841478"/>
            <a:ext cx="819420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Step 1</a:t>
            </a:r>
            <a:r>
              <a:rPr kumimoji="0" lang="en-US" altLang="en-US" sz="3200" b="0" i="0" u="none" strike="noStrike" cap="none" normalizeH="0" baseline="0" dirty="0">
                <a:ln>
                  <a:noFill/>
                </a:ln>
                <a:solidFill>
                  <a:schemeClr val="tx1"/>
                </a:solidFill>
                <a:effectLst/>
                <a:latin typeface="Arial" panose="020B0604020202020204" pitchFamily="34" charset="0"/>
              </a:rPr>
              <a:t>: In the Data Validation dialog, select </a:t>
            </a:r>
            <a:r>
              <a:rPr kumimoji="0" lang="en-US" altLang="en-US" sz="3200" b="1" i="0" u="none" strike="noStrike" cap="none" normalizeH="0" baseline="0" dirty="0">
                <a:ln>
                  <a:noFill/>
                </a:ln>
                <a:solidFill>
                  <a:schemeClr val="tx1"/>
                </a:solidFill>
                <a:effectLst/>
                <a:latin typeface="Arial" panose="020B0604020202020204" pitchFamily="34" charset="0"/>
              </a:rPr>
              <a:t>Custom</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Step 2</a:t>
            </a:r>
            <a:r>
              <a:rPr kumimoji="0" lang="en-US" altLang="en-US" sz="3200" b="0" i="0" u="none" strike="noStrike" cap="none" normalizeH="0" baseline="0" dirty="0">
                <a:ln>
                  <a:noFill/>
                </a:ln>
                <a:solidFill>
                  <a:schemeClr val="tx1"/>
                </a:solidFill>
                <a:effectLst/>
                <a:latin typeface="Arial" panose="020B0604020202020204" pitchFamily="34" charset="0"/>
              </a:rPr>
              <a:t>: Enter a formula that returns TRUE for valid entries and FALSE for invalid ones (e.g., </a:t>
            </a:r>
            <a:r>
              <a:rPr kumimoji="0" lang="en-US" altLang="en-US" sz="3200" b="0" i="0" u="none" strike="noStrike" cap="none" normalizeH="0" baseline="0" dirty="0">
                <a:ln>
                  <a:noFill/>
                </a:ln>
                <a:solidFill>
                  <a:schemeClr val="tx1"/>
                </a:solidFill>
                <a:effectLst/>
                <a:latin typeface="Arial Unicode MS"/>
              </a:rPr>
              <a:t>=ISNUMBER(A1)</a:t>
            </a:r>
            <a:r>
              <a:rPr kumimoji="0" lang="en-US" altLang="en-US" sz="32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Step 3</a:t>
            </a:r>
            <a:r>
              <a:rPr kumimoji="0" lang="en-US" altLang="en-US" sz="3200" b="0" i="0" u="none" strike="noStrike" cap="none" normalizeH="0" baseline="0" dirty="0">
                <a:ln>
                  <a:noFill/>
                </a:ln>
                <a:solidFill>
                  <a:schemeClr val="tx1"/>
                </a:solidFill>
                <a:effectLst/>
                <a:latin typeface="Arial" panose="020B0604020202020204" pitchFamily="34" charset="0"/>
              </a:rPr>
              <a:t>: Click </a:t>
            </a:r>
            <a:r>
              <a:rPr kumimoji="0" lang="en-US" altLang="en-US" sz="3200" b="1" i="0" u="none" strike="noStrike" cap="none" normalizeH="0" baseline="0" dirty="0">
                <a:ln>
                  <a:noFill/>
                </a:ln>
                <a:solidFill>
                  <a:schemeClr val="tx1"/>
                </a:solidFill>
                <a:effectLst/>
                <a:latin typeface="Arial" panose="020B0604020202020204" pitchFamily="34" charset="0"/>
              </a:rPr>
              <a:t>OK</a:t>
            </a:r>
            <a:r>
              <a:rPr kumimoji="0" lang="en-US" altLang="en-US" sz="3200" b="0" i="0" u="none" strike="noStrike" cap="none" normalizeH="0" baseline="0" dirty="0">
                <a:ln>
                  <a:noFill/>
                </a:ln>
                <a:solidFill>
                  <a:schemeClr val="tx1"/>
                </a:solidFill>
                <a:effectLst/>
                <a:latin typeface="Arial" panose="020B0604020202020204" pitchFamily="34" charset="0"/>
              </a:rPr>
              <a:t> to apply.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73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5A00-FCC5-CD24-4B60-391BACCF2567}"/>
              </a:ext>
            </a:extLst>
          </p:cNvPr>
          <p:cNvSpPr>
            <a:spLocks noGrp="1"/>
          </p:cNvSpPr>
          <p:nvPr>
            <p:ph type="title"/>
          </p:nvPr>
        </p:nvSpPr>
        <p:spPr/>
        <p:txBody>
          <a:bodyPr>
            <a:normAutofit/>
          </a:bodyPr>
          <a:lstStyle/>
          <a:p>
            <a:r>
              <a:rPr lang="en-US" sz="6000" b="1" dirty="0"/>
              <a:t>Error Alerts and Input Messages</a:t>
            </a:r>
            <a:endParaRPr lang="en-IN" sz="6000" b="1" dirty="0"/>
          </a:p>
        </p:txBody>
      </p:sp>
      <p:sp>
        <p:nvSpPr>
          <p:cNvPr id="3" name="Content Placeholder 2">
            <a:extLst>
              <a:ext uri="{FF2B5EF4-FFF2-40B4-BE49-F238E27FC236}">
                <a16:creationId xmlns:a16="http://schemas.microsoft.com/office/drawing/2014/main" id="{5028A1BE-5819-7B94-0B83-51BC24AF34F9}"/>
              </a:ext>
            </a:extLst>
          </p:cNvPr>
          <p:cNvSpPr>
            <a:spLocks noGrp="1"/>
          </p:cNvSpPr>
          <p:nvPr>
            <p:ph idx="1"/>
          </p:nvPr>
        </p:nvSpPr>
        <p:spPr/>
        <p:txBody>
          <a:bodyPr>
            <a:normAutofit/>
          </a:bodyPr>
          <a:lstStyle/>
          <a:p>
            <a:pPr>
              <a:buFont typeface="Arial" panose="020B0604020202020204" pitchFamily="34" charset="0"/>
              <a:buChar char="•"/>
            </a:pPr>
            <a:r>
              <a:rPr lang="en-US" sz="2800" b="1" dirty="0"/>
              <a:t>Input Message</a:t>
            </a:r>
            <a:r>
              <a:rPr lang="en-US" sz="2800" dirty="0"/>
              <a:t>: Provide guidance on what data is allowed when the cell is selected.</a:t>
            </a:r>
          </a:p>
          <a:p>
            <a:pPr>
              <a:buFont typeface="Arial" panose="020B0604020202020204" pitchFamily="34" charset="0"/>
              <a:buChar char="•"/>
            </a:pPr>
            <a:r>
              <a:rPr lang="en-US" sz="2800" b="1" dirty="0"/>
              <a:t>Error Alert</a:t>
            </a:r>
            <a:r>
              <a:rPr lang="en-US" sz="2800" dirty="0"/>
              <a:t>: Customize messages to inform users when they enter invalid data.</a:t>
            </a:r>
          </a:p>
          <a:p>
            <a:pPr marL="742950" lvl="1" indent="-285750">
              <a:buFont typeface="Arial" panose="020B0604020202020204" pitchFamily="34" charset="0"/>
              <a:buChar char="•"/>
            </a:pPr>
            <a:r>
              <a:rPr lang="en-US" sz="2800" dirty="0"/>
              <a:t>Types of alerts: Stop, Warning, Information.</a:t>
            </a:r>
          </a:p>
          <a:p>
            <a:endParaRPr lang="en-IN" sz="2800" dirty="0"/>
          </a:p>
        </p:txBody>
      </p:sp>
    </p:spTree>
    <p:extLst>
      <p:ext uri="{BB962C8B-B14F-4D97-AF65-F5344CB8AC3E}">
        <p14:creationId xmlns:p14="http://schemas.microsoft.com/office/powerpoint/2010/main" val="34942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3DF1-1696-D9A3-43A0-AEF86F85ABBA}"/>
              </a:ext>
            </a:extLst>
          </p:cNvPr>
          <p:cNvSpPr>
            <a:spLocks noGrp="1"/>
          </p:cNvSpPr>
          <p:nvPr>
            <p:ph type="title"/>
          </p:nvPr>
        </p:nvSpPr>
        <p:spPr/>
        <p:txBody>
          <a:bodyPr>
            <a:normAutofit/>
          </a:bodyPr>
          <a:lstStyle/>
          <a:p>
            <a:r>
              <a:rPr lang="en-IN" sz="5400" b="1" dirty="0"/>
              <a:t>Testing Data Validation</a:t>
            </a:r>
          </a:p>
        </p:txBody>
      </p:sp>
      <p:sp>
        <p:nvSpPr>
          <p:cNvPr id="4" name="Rectangle 1">
            <a:extLst>
              <a:ext uri="{FF2B5EF4-FFF2-40B4-BE49-F238E27FC236}">
                <a16:creationId xmlns:a16="http://schemas.microsoft.com/office/drawing/2014/main" id="{1ADD550C-CDD0-6EBA-2405-8E1A83FCADE5}"/>
              </a:ext>
            </a:extLst>
          </p:cNvPr>
          <p:cNvSpPr>
            <a:spLocks noGrp="1" noChangeArrowheads="1"/>
          </p:cNvSpPr>
          <p:nvPr>
            <p:ph idx="1"/>
          </p:nvPr>
        </p:nvSpPr>
        <p:spPr bwMode="auto">
          <a:xfrm>
            <a:off x="1097280" y="2518586"/>
            <a:ext cx="897095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Enter Valid Data</a:t>
            </a:r>
            <a:r>
              <a:rPr kumimoji="0" lang="en-US" altLang="en-US" sz="2800" b="0" i="0" u="none" strike="noStrike" cap="none" normalizeH="0" baseline="0" dirty="0">
                <a:ln>
                  <a:noFill/>
                </a:ln>
                <a:solidFill>
                  <a:schemeClr val="tx1"/>
                </a:solidFill>
                <a:effectLst/>
                <a:latin typeface="Arial" panose="020B0604020202020204" pitchFamily="34" charset="0"/>
              </a:rPr>
              <a:t>: Show how valid entries are accepted.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Enter Invalid Data</a:t>
            </a:r>
            <a:r>
              <a:rPr kumimoji="0" lang="en-US" altLang="en-US" sz="2800" b="0" i="0" u="none" strike="noStrike" cap="none" normalizeH="0" baseline="0" dirty="0">
                <a:ln>
                  <a:noFill/>
                </a:ln>
                <a:solidFill>
                  <a:schemeClr val="tx1"/>
                </a:solidFill>
                <a:effectLst/>
                <a:latin typeface="Arial" panose="020B0604020202020204" pitchFamily="34" charset="0"/>
              </a:rPr>
              <a:t>: Demonstrate how invalid entries trigger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Editing Data</a:t>
            </a:r>
            <a:r>
              <a:rPr kumimoji="0" lang="en-US" altLang="en-US" sz="2800" b="0" i="0" u="none" strike="noStrike" cap="none" normalizeH="0" baseline="0" dirty="0">
                <a:ln>
                  <a:noFill/>
                </a:ln>
                <a:solidFill>
                  <a:schemeClr val="tx1"/>
                </a:solidFill>
                <a:effectLst/>
                <a:latin typeface="Arial" panose="020B0604020202020204" pitchFamily="34" charset="0"/>
              </a:rPr>
              <a:t>: Discuss how data validation can be modified or removed as needed. </a:t>
            </a:r>
          </a:p>
        </p:txBody>
      </p:sp>
    </p:spTree>
    <p:extLst>
      <p:ext uri="{BB962C8B-B14F-4D97-AF65-F5344CB8AC3E}">
        <p14:creationId xmlns:p14="http://schemas.microsoft.com/office/powerpoint/2010/main" val="9548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E02B21-84E5-BBAD-9544-8F8175CBB617}"/>
              </a:ext>
            </a:extLst>
          </p:cNvPr>
          <p:cNvSpPr>
            <a:spLocks noChangeArrowheads="1"/>
          </p:cNvSpPr>
          <p:nvPr/>
        </p:nvSpPr>
        <p:spPr bwMode="auto">
          <a:xfrm>
            <a:off x="953729" y="0"/>
            <a:ext cx="914006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Common Use Cases for Data Validation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Entry Forms</a:t>
            </a:r>
            <a:r>
              <a:rPr kumimoji="0" lang="en-US" altLang="en-US" sz="2400" b="0" i="0" u="none" strike="noStrike" cap="none" normalizeH="0" baseline="0" dirty="0">
                <a:ln>
                  <a:noFill/>
                </a:ln>
                <a:solidFill>
                  <a:schemeClr val="tx1"/>
                </a:solidFill>
                <a:effectLst/>
                <a:latin typeface="Arial" panose="020B0604020202020204" pitchFamily="34" charset="0"/>
              </a:rPr>
              <a:t>: Streamline data input in forms to reduce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Inventory Management</a:t>
            </a:r>
            <a:r>
              <a:rPr kumimoji="0" lang="en-US" altLang="en-US" sz="2400" b="0" i="0" u="none" strike="noStrike" cap="none" normalizeH="0" baseline="0" dirty="0">
                <a:ln>
                  <a:noFill/>
                </a:ln>
                <a:solidFill>
                  <a:schemeClr val="tx1"/>
                </a:solidFill>
                <a:effectLst/>
                <a:latin typeface="Arial" panose="020B0604020202020204" pitchFamily="34" charset="0"/>
              </a:rPr>
              <a:t>: Ensure only specific items can be entered into inventory sheets.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Financial Models</a:t>
            </a:r>
            <a:r>
              <a:rPr kumimoji="0" lang="en-US" altLang="en-US" sz="2400" b="0" i="0" u="none" strike="noStrike" cap="none" normalizeH="0" baseline="0" dirty="0">
                <a:ln>
                  <a:noFill/>
                </a:ln>
                <a:solidFill>
                  <a:schemeClr val="tx1"/>
                </a:solidFill>
                <a:effectLst/>
                <a:latin typeface="Arial" panose="020B0604020202020204" pitchFamily="34" charset="0"/>
              </a:rPr>
              <a:t>: Limit entries to valid financial figures to maintain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BCF5C6D-8CA3-8752-6F49-4B28EB54434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4F6B2BBC-FD8D-03B2-0851-6D5CDFBE529D}"/>
              </a:ext>
            </a:extLst>
          </p:cNvPr>
          <p:cNvSpPr>
            <a:spLocks noChangeArrowheads="1"/>
          </p:cNvSpPr>
          <p:nvPr/>
        </p:nvSpPr>
        <p:spPr bwMode="auto">
          <a:xfrm>
            <a:off x="953729" y="3244334"/>
            <a:ext cx="110219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Best Practices for Data Validation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Keep It Simple</a:t>
            </a:r>
            <a:r>
              <a:rPr kumimoji="0" lang="en-US" altLang="en-US" sz="2400" b="0" i="0" u="none" strike="noStrike" cap="none" normalizeH="0" baseline="0" dirty="0">
                <a:ln>
                  <a:noFill/>
                </a:ln>
                <a:solidFill>
                  <a:schemeClr val="tx1"/>
                </a:solidFill>
                <a:effectLst/>
                <a:latin typeface="Arial" panose="020B0604020202020204" pitchFamily="34" charset="0"/>
              </a:rPr>
              <a:t>: Avoid overly complex rules that can confuse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Document Validation Rules</a:t>
            </a:r>
            <a:r>
              <a:rPr kumimoji="0" lang="en-US" altLang="en-US" sz="2400" b="0" i="0" u="none" strike="noStrike" cap="none" normalizeH="0" baseline="0" dirty="0">
                <a:ln>
                  <a:noFill/>
                </a:ln>
                <a:solidFill>
                  <a:schemeClr val="tx1"/>
                </a:solidFill>
                <a:effectLst/>
                <a:latin typeface="Arial" panose="020B0604020202020204" pitchFamily="34" charset="0"/>
              </a:rPr>
              <a:t>: Maintain a record of validation criteria for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Regular Review</a:t>
            </a:r>
            <a:r>
              <a:rPr kumimoji="0" lang="en-US" altLang="en-US" sz="2400" b="0" i="0" u="none" strike="noStrike" cap="none" normalizeH="0" baseline="0" dirty="0">
                <a:ln>
                  <a:noFill/>
                </a:ln>
                <a:solidFill>
                  <a:schemeClr val="tx1"/>
                </a:solidFill>
                <a:effectLst/>
                <a:latin typeface="Arial" panose="020B0604020202020204" pitchFamily="34" charset="0"/>
              </a:rPr>
              <a:t>: Periodically review and update validation rules to reflect changes in data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4183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TotalTime>
  <Words>693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Calibri Light</vt:lpstr>
      <vt:lpstr>Retrospect</vt:lpstr>
      <vt:lpstr>Data Validation Techniques in Excel</vt:lpstr>
      <vt:lpstr>Introduction</vt:lpstr>
      <vt:lpstr>Introduction to Data Validation</vt:lpstr>
      <vt:lpstr>Setting Up Data Validation</vt:lpstr>
      <vt:lpstr>Creating a Dropdown List</vt:lpstr>
      <vt:lpstr>Using Custom Validation</vt:lpstr>
      <vt:lpstr>Error Alerts and Input Messages</vt:lpstr>
      <vt:lpstr>Testing Data Validation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2024-10-16T08:47:35Z</dcterms:created>
  <dcterms:modified xsi:type="dcterms:W3CDTF">2024-10-16T08:57:17Z</dcterms:modified>
</cp:coreProperties>
</file>